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9"/>
  </p:notesMasterIdLst>
  <p:sldIdLst>
    <p:sldId id="256" r:id="rId2"/>
    <p:sldId id="313" r:id="rId3"/>
    <p:sldId id="257" r:id="rId4"/>
    <p:sldId id="314" r:id="rId5"/>
    <p:sldId id="258" r:id="rId6"/>
    <p:sldId id="315" r:id="rId7"/>
    <p:sldId id="259" r:id="rId8"/>
    <p:sldId id="316" r:id="rId9"/>
    <p:sldId id="260" r:id="rId10"/>
    <p:sldId id="317" r:id="rId11"/>
    <p:sldId id="261" r:id="rId12"/>
    <p:sldId id="318" r:id="rId13"/>
    <p:sldId id="262" r:id="rId14"/>
    <p:sldId id="319" r:id="rId15"/>
    <p:sldId id="263" r:id="rId16"/>
    <p:sldId id="320" r:id="rId17"/>
    <p:sldId id="264" r:id="rId18"/>
    <p:sldId id="321" r:id="rId19"/>
    <p:sldId id="265" r:id="rId20"/>
    <p:sldId id="322" r:id="rId21"/>
    <p:sldId id="266" r:id="rId22"/>
    <p:sldId id="323" r:id="rId23"/>
    <p:sldId id="267" r:id="rId24"/>
    <p:sldId id="324" r:id="rId25"/>
    <p:sldId id="268" r:id="rId26"/>
    <p:sldId id="325" r:id="rId27"/>
    <p:sldId id="381" r:id="rId28"/>
    <p:sldId id="370" r:id="rId29"/>
    <p:sldId id="383" r:id="rId30"/>
    <p:sldId id="372" r:id="rId31"/>
    <p:sldId id="384" r:id="rId32"/>
    <p:sldId id="373" r:id="rId33"/>
    <p:sldId id="385" r:id="rId34"/>
    <p:sldId id="374" r:id="rId35"/>
    <p:sldId id="386" r:id="rId36"/>
    <p:sldId id="375" r:id="rId37"/>
    <p:sldId id="269" r:id="rId38"/>
    <p:sldId id="326" r:id="rId39"/>
    <p:sldId id="270" r:id="rId40"/>
    <p:sldId id="327" r:id="rId41"/>
    <p:sldId id="271" r:id="rId42"/>
    <p:sldId id="328" r:id="rId43"/>
    <p:sldId id="272" r:id="rId44"/>
    <p:sldId id="329" r:id="rId45"/>
    <p:sldId id="273" r:id="rId46"/>
    <p:sldId id="330" r:id="rId47"/>
    <p:sldId id="274" r:id="rId48"/>
    <p:sldId id="331" r:id="rId49"/>
    <p:sldId id="275" r:id="rId50"/>
    <p:sldId id="332" r:id="rId51"/>
    <p:sldId id="276" r:id="rId52"/>
    <p:sldId id="333" r:id="rId53"/>
    <p:sldId id="277" r:id="rId54"/>
    <p:sldId id="334" r:id="rId55"/>
    <p:sldId id="278" r:id="rId56"/>
    <p:sldId id="335" r:id="rId57"/>
    <p:sldId id="279" r:id="rId58"/>
    <p:sldId id="336" r:id="rId59"/>
    <p:sldId id="280" r:id="rId60"/>
    <p:sldId id="337" r:id="rId61"/>
    <p:sldId id="281" r:id="rId62"/>
    <p:sldId id="282" r:id="rId63"/>
    <p:sldId id="283" r:id="rId64"/>
    <p:sldId id="340" r:id="rId65"/>
    <p:sldId id="284" r:id="rId66"/>
    <p:sldId id="341" r:id="rId67"/>
    <p:sldId id="285" r:id="rId68"/>
    <p:sldId id="286" r:id="rId69"/>
    <p:sldId id="287" r:id="rId70"/>
    <p:sldId id="288" r:id="rId71"/>
    <p:sldId id="289" r:id="rId72"/>
    <p:sldId id="290" r:id="rId73"/>
    <p:sldId id="347" r:id="rId74"/>
    <p:sldId id="291" r:id="rId75"/>
    <p:sldId id="348" r:id="rId76"/>
    <p:sldId id="292" r:id="rId77"/>
    <p:sldId id="349" r:id="rId78"/>
    <p:sldId id="293" r:id="rId79"/>
    <p:sldId id="350" r:id="rId80"/>
    <p:sldId id="294" r:id="rId81"/>
    <p:sldId id="351" r:id="rId82"/>
    <p:sldId id="295" r:id="rId83"/>
    <p:sldId id="352" r:id="rId84"/>
    <p:sldId id="296" r:id="rId85"/>
    <p:sldId id="353" r:id="rId86"/>
    <p:sldId id="297" r:id="rId87"/>
    <p:sldId id="354" r:id="rId88"/>
    <p:sldId id="298" r:id="rId89"/>
    <p:sldId id="355" r:id="rId90"/>
    <p:sldId id="299" r:id="rId91"/>
    <p:sldId id="300" r:id="rId92"/>
    <p:sldId id="301" r:id="rId93"/>
    <p:sldId id="302" r:id="rId94"/>
    <p:sldId id="359" r:id="rId95"/>
    <p:sldId id="303" r:id="rId96"/>
    <p:sldId id="304" r:id="rId97"/>
    <p:sldId id="361" r:id="rId98"/>
    <p:sldId id="305" r:id="rId99"/>
    <p:sldId id="306" r:id="rId100"/>
    <p:sldId id="307" r:id="rId101"/>
    <p:sldId id="308" r:id="rId102"/>
    <p:sldId id="309" r:id="rId103"/>
    <p:sldId id="310" r:id="rId104"/>
    <p:sldId id="367" r:id="rId105"/>
    <p:sldId id="311" r:id="rId106"/>
    <p:sldId id="312" r:id="rId107"/>
    <p:sldId id="369" r:id="rId108"/>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971" autoAdjust="0"/>
    <p:restoredTop sz="94660"/>
  </p:normalViewPr>
  <p:slideViewPr>
    <p:cSldViewPr>
      <p:cViewPr varScale="1">
        <p:scale>
          <a:sx n="136" d="100"/>
          <a:sy n="136" d="100"/>
        </p:scale>
        <p:origin x="301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E2D5DE-EB25-489F-BBFF-97F552FF4FF2}" type="datetimeFigureOut">
              <a:rPr lang="en-US" smtClean="0"/>
              <a:t>9/8/2024</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955ED7-442E-40F6-A372-4BEA0A9F7E64}" type="slidenum">
              <a:rPr lang="en-US" smtClean="0"/>
              <a:t>‹#›</a:t>
            </a:fld>
            <a:endParaRPr lang="en-US"/>
          </a:p>
        </p:txBody>
      </p:sp>
    </p:spTree>
    <p:extLst>
      <p:ext uri="{BB962C8B-B14F-4D97-AF65-F5344CB8AC3E}">
        <p14:creationId xmlns:p14="http://schemas.microsoft.com/office/powerpoint/2010/main" val="2545097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955ED7-442E-40F6-A372-4BEA0A9F7E64}" type="slidenum">
              <a:rPr lang="en-US" smtClean="0"/>
              <a:t>31</a:t>
            </a:fld>
            <a:endParaRPr lang="en-US"/>
          </a:p>
        </p:txBody>
      </p:sp>
    </p:spTree>
    <p:extLst>
      <p:ext uri="{BB962C8B-B14F-4D97-AF65-F5344CB8AC3E}">
        <p14:creationId xmlns:p14="http://schemas.microsoft.com/office/powerpoint/2010/main" val="1429760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955ED7-442E-40F6-A372-4BEA0A9F7E64}" type="slidenum">
              <a:rPr lang="en-US" smtClean="0"/>
              <a:t>32</a:t>
            </a:fld>
            <a:endParaRPr lang="en-US"/>
          </a:p>
        </p:txBody>
      </p:sp>
    </p:spTree>
    <p:extLst>
      <p:ext uri="{BB962C8B-B14F-4D97-AF65-F5344CB8AC3E}">
        <p14:creationId xmlns:p14="http://schemas.microsoft.com/office/powerpoint/2010/main" val="1429760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9/8/2024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1.jpeg"/><Relationship Id="rId16"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pn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1.jpeg"/><Relationship Id="rId16"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g"/></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eg"/></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g"/><Relationship Id="rId4" Type="http://schemas.openxmlformats.org/officeDocument/2006/relationships/image" Target="../media/image64.jpeg"/></Relationships>
</file>

<file path=ppt/slides/_rels/slide3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g"/><Relationship Id="rId4" Type="http://schemas.openxmlformats.org/officeDocument/2006/relationships/image" Target="../media/image64.jpeg"/></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72.jpeg"/></Relationships>
</file>

<file path=ppt/slides/_rels/slide4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4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80.jpeg"/><Relationship Id="rId4" Type="http://schemas.openxmlformats.org/officeDocument/2006/relationships/image" Target="../media/image79.jpeg"/></Relationships>
</file>

<file path=ppt/slides/_rels/slide4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80.jpeg"/><Relationship Id="rId4" Type="http://schemas.openxmlformats.org/officeDocument/2006/relationships/image" Target="../media/image79.jpeg"/></Relationships>
</file>

<file path=ppt/slides/_rels/slide4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82.jpeg"/></Relationships>
</file>

<file path=ppt/slides/_rels/slide4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83.jpeg"/><Relationship Id="rId4" Type="http://schemas.openxmlformats.org/officeDocument/2006/relationships/image" Target="../media/image82.jpeg"/></Relationships>
</file>

<file path=ppt/slides/_rels/slide4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4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4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88.jpeg"/><Relationship Id="rId4" Type="http://schemas.openxmlformats.org/officeDocument/2006/relationships/image" Target="../media/image87.jpeg"/></Relationships>
</file>

<file path=ppt/slides/_rels/slide5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88.jpeg"/><Relationship Id="rId4" Type="http://schemas.openxmlformats.org/officeDocument/2006/relationships/image" Target="../media/image87.jpeg"/></Relationships>
</file>

<file path=ppt/slides/_rels/slide5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90.jpeg"/></Relationships>
</file>

<file path=ppt/slides/_rels/slide5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90.jpeg"/></Relationships>
</file>

<file path=ppt/slides/_rels/slide5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93.jpeg"/><Relationship Id="rId4" Type="http://schemas.openxmlformats.org/officeDocument/2006/relationships/image" Target="../media/image92.jpeg"/></Relationships>
</file>

<file path=ppt/slides/_rels/slide5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93.jpeg"/><Relationship Id="rId4" Type="http://schemas.openxmlformats.org/officeDocument/2006/relationships/image" Target="../media/image92.jpeg"/></Relationships>
</file>

<file path=ppt/slides/_rels/slide5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96.jpeg"/><Relationship Id="rId4" Type="http://schemas.openxmlformats.org/officeDocument/2006/relationships/image" Target="../media/image95.jpeg"/></Relationships>
</file>

<file path=ppt/slides/_rels/slide5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96.jpeg"/><Relationship Id="rId4" Type="http://schemas.openxmlformats.org/officeDocument/2006/relationships/image" Target="../media/image95.jpeg"/></Relationships>
</file>

<file path=ppt/slides/_rels/slide5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99.jpeg"/><Relationship Id="rId4" Type="http://schemas.openxmlformats.org/officeDocument/2006/relationships/image" Target="../media/image98.jpeg"/></Relationships>
</file>

<file path=ppt/slides/_rels/slide5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99.jpeg"/><Relationship Id="rId4" Type="http://schemas.openxmlformats.org/officeDocument/2006/relationships/image" Target="../media/image98.jpeg"/></Relationships>
</file>

<file path=ppt/slides/_rels/slide59.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60.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6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62.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10.jpeg"/><Relationship Id="rId7" Type="http://schemas.openxmlformats.org/officeDocument/2006/relationships/image" Target="../media/image114.jpe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s>
</file>

<file path=ppt/slides/_rels/slide6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1.xml"/><Relationship Id="rId4" Type="http://schemas.openxmlformats.org/officeDocument/2006/relationships/hyperlink" Target="mailto:infn,keil@kee.com.cn"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1.xml"/><Relationship Id="rId4" Type="http://schemas.openxmlformats.org/officeDocument/2006/relationships/image" Target="../media/image153.jpeg"/></Relationships>
</file>

<file path=ppt/slides/_rels/slide94.xml.rels><?xml version="1.0" encoding="UTF-8" standalone="yes"?>
<Relationships xmlns="http://schemas.openxmlformats.org/package/2006/relationships"><Relationship Id="rId3" Type="http://schemas.openxmlformats.org/officeDocument/2006/relationships/image" Target="../media/image152.jpeg"/><Relationship Id="rId7" Type="http://schemas.openxmlformats.org/officeDocument/2006/relationships/image" Target="../media/image155.png"/><Relationship Id="rId2" Type="http://schemas.openxmlformats.org/officeDocument/2006/relationships/image" Target="../media/image151.jpeg"/><Relationship Id="rId1" Type="http://schemas.openxmlformats.org/officeDocument/2006/relationships/slideLayout" Target="../slideLayouts/slideLayout1.xml"/><Relationship Id="rId6" Type="http://schemas.openxmlformats.org/officeDocument/2006/relationships/image" Target="../media/image154.png"/><Relationship Id="rId5" Type="http://schemas.openxmlformats.org/officeDocument/2006/relationships/hyperlink" Target="mailto:devintl.stones@hotmail.com" TargetMode="External"/><Relationship Id="rId4" Type="http://schemas.openxmlformats.org/officeDocument/2006/relationships/image" Target="../media/image153.jpeg"/></Relationships>
</file>

<file path=ppt/slides/_rels/slide9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1.xml"/><Relationship Id="rId4" Type="http://schemas.openxmlformats.org/officeDocument/2006/relationships/image" Target="../media/image158.jpeg"/></Relationships>
</file>

<file path=ppt/slides/_rels/slide96.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jpeg"/><Relationship Id="rId1" Type="http://schemas.openxmlformats.org/officeDocument/2006/relationships/slideLayout" Target="../slideLayouts/slideLayout1.xml"/><Relationship Id="rId4" Type="http://schemas.openxmlformats.org/officeDocument/2006/relationships/image" Target="../media/image161.png"/></Relationships>
</file>

<file path=ppt/slides/_rels/slide98.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2.jpeg"/><Relationship Id="rId1" Type="http://schemas.openxmlformats.org/officeDocument/2006/relationships/slideLayout" Target="../slideLayouts/slideLayout1.xml"/><Relationship Id="rId5" Type="http://schemas.openxmlformats.org/officeDocument/2006/relationships/image" Target="../media/image166.jpeg"/><Relationship Id="rId4" Type="http://schemas.openxmlformats.org/officeDocument/2006/relationships/image" Target="../media/image165.jpeg"/></Relationships>
</file>

<file path=ppt/slides/_rels/slide100.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2.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1.xml"/><Relationship Id="rId4" Type="http://schemas.openxmlformats.org/officeDocument/2006/relationships/image" Target="../media/image17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jpeg"/><Relationship Id="rId1" Type="http://schemas.openxmlformats.org/officeDocument/2006/relationships/slideLayout" Target="../slideLayouts/slideLayout1.xml"/><Relationship Id="rId4" Type="http://schemas.openxmlformats.org/officeDocument/2006/relationships/image" Target="../media/image173.png"/></Relationships>
</file>

<file path=ppt/slides/_rels/slide103.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1041400"/>
            <a:ext cx="10058400" cy="5689600"/>
          </a:xfrm>
          <a:prstGeom prst="rect">
            <a:avLst/>
          </a:prstGeom>
          <a:noFill/>
        </p:spPr>
      </p:pic>
      <p:sp>
        <p:nvSpPr>
          <p:cNvPr id="2" name="TextBox 1"/>
          <p:cNvSpPr txBox="1"/>
          <p:nvPr/>
        </p:nvSpPr>
        <p:spPr>
          <a:xfrm>
            <a:off x="1168400" y="4953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4" name="TextBox 1"/>
          <p:cNvSpPr txBox="1"/>
          <p:nvPr/>
        </p:nvSpPr>
        <p:spPr>
          <a:xfrm>
            <a:off x="8648700" y="1562100"/>
            <a:ext cx="1231900" cy="812800"/>
          </a:xfrm>
          <a:prstGeom prst="rect">
            <a:avLst/>
          </a:prstGeom>
          <a:noFill/>
        </p:spPr>
        <p:txBody>
          <a:bodyPr wrap="none" lIns="0" tIns="0" rIns="0" rtlCol="0">
            <a:spAutoFit/>
          </a:bodyPr>
          <a:lstStyle/>
          <a:p>
            <a:pPr>
              <a:lnSpc>
                <a:spcPts val="6400"/>
              </a:lnSpc>
            </a:pPr>
            <a:r>
              <a:rPr lang="en-US" altLang="zh-CN" sz="4955" b="1" dirty="0">
                <a:solidFill>
                  <a:srgbClr val="F1F1F1"/>
                </a:solidFill>
                <a:latin typeface="微软雅黑" panose="020B0503020204020204" pitchFamily="18" charset="-122"/>
                <a:cs typeface="微软雅黑" panose="020B0503020204020204" pitchFamily="18" charset="-122"/>
              </a:rPr>
              <a:t>SSG</a:t>
            </a:r>
          </a:p>
        </p:txBody>
      </p:sp>
      <p:sp>
        <p:nvSpPr>
          <p:cNvPr id="5" name="TextBox 1"/>
          <p:cNvSpPr txBox="1"/>
          <p:nvPr/>
        </p:nvSpPr>
        <p:spPr>
          <a:xfrm>
            <a:off x="2171700" y="2501900"/>
            <a:ext cx="5943600" cy="812800"/>
          </a:xfrm>
          <a:prstGeom prst="rect">
            <a:avLst/>
          </a:prstGeom>
          <a:noFill/>
        </p:spPr>
        <p:txBody>
          <a:bodyPr wrap="none" lIns="0" tIns="0" rIns="0" rtlCol="0">
            <a:spAutoFit/>
          </a:bodyPr>
          <a:lstStyle/>
          <a:p>
            <a:pPr>
              <a:lnSpc>
                <a:spcPts val="6400"/>
              </a:lnSpc>
            </a:pPr>
            <a:r>
              <a:rPr lang="en-US" altLang="zh-CN" sz="4955" b="1" dirty="0">
                <a:solidFill>
                  <a:srgbClr val="FFFFFF"/>
                </a:solidFill>
                <a:latin typeface="微软雅黑" panose="020B0503020204020204" pitchFamily="18" charset="-122"/>
                <a:cs typeface="微软雅黑" panose="020B0503020204020204" pitchFamily="18" charset="-122"/>
              </a:rPr>
              <a:t>Silver</a:t>
            </a:r>
            <a:r>
              <a:rPr lang="en-US" altLang="zh-CN" sz="4955" dirty="0">
                <a:latin typeface="Times New Roman" panose="02020603050405020304" pitchFamily="18" charset="0"/>
                <a:cs typeface="Times New Roman" panose="02020603050405020304" pitchFamily="18" charset="0"/>
              </a:rPr>
              <a:t> </a:t>
            </a:r>
            <a:r>
              <a:rPr lang="en-US" altLang="zh-CN" sz="4955" b="1" dirty="0">
                <a:solidFill>
                  <a:srgbClr val="FFFFFF"/>
                </a:solidFill>
                <a:latin typeface="微软雅黑" panose="020B0503020204020204" pitchFamily="18" charset="-122"/>
                <a:cs typeface="微软雅黑" panose="020B0503020204020204" pitchFamily="18" charset="-122"/>
              </a:rPr>
              <a:t>Sands</a:t>
            </a:r>
            <a:r>
              <a:rPr lang="en-US" altLang="zh-CN" sz="4955" dirty="0">
                <a:latin typeface="Times New Roman" panose="02020603050405020304" pitchFamily="18" charset="0"/>
                <a:cs typeface="Times New Roman" panose="02020603050405020304" pitchFamily="18" charset="0"/>
              </a:rPr>
              <a:t> </a:t>
            </a:r>
            <a:r>
              <a:rPr lang="en-US" altLang="zh-CN" sz="4955" b="1" dirty="0">
                <a:solidFill>
                  <a:srgbClr val="FFFFFF"/>
                </a:solidFill>
                <a:latin typeface="微软雅黑" panose="020B0503020204020204" pitchFamily="18" charset="-122"/>
                <a:cs typeface="微软雅黑" panose="020B0503020204020204" pitchFamily="18" charset="-122"/>
              </a:rPr>
              <a:t>Group</a:t>
            </a:r>
          </a:p>
        </p:txBody>
      </p:sp>
      <p:sp>
        <p:nvSpPr>
          <p:cNvPr id="6" name="TextBox 1"/>
          <p:cNvSpPr txBox="1"/>
          <p:nvPr/>
        </p:nvSpPr>
        <p:spPr>
          <a:xfrm>
            <a:off x="4305300" y="3581400"/>
            <a:ext cx="1045735" cy="273023"/>
          </a:xfrm>
          <a:prstGeom prst="rect">
            <a:avLst/>
          </a:prstGeom>
          <a:noFill/>
        </p:spPr>
        <p:txBody>
          <a:bodyPr wrap="none" lIns="0" tIns="0" rIns="0" rtlCol="0">
            <a:spAutoFit/>
          </a:bodyPr>
          <a:lstStyle/>
          <a:p>
            <a:pPr>
              <a:lnSpc>
                <a:spcPts val="1900"/>
              </a:lnSpc>
            </a:pPr>
            <a:r>
              <a:rPr lang="en-US" altLang="zh-CN" sz="1450" dirty="0">
                <a:solidFill>
                  <a:srgbClr val="FFFFFF"/>
                </a:solidFill>
                <a:latin typeface="微软雅黑" panose="020B0503020204020204" pitchFamily="18" charset="-122"/>
                <a:cs typeface="微软雅黑" panose="020B0503020204020204" pitchFamily="18" charset="-122"/>
              </a:rPr>
              <a:t>Jan</a:t>
            </a:r>
            <a:r>
              <a:rPr lang="en-US" altLang="zh-CN" sz="1450" dirty="0">
                <a:latin typeface="Times New Roman" panose="02020603050405020304" pitchFamily="18" charset="0"/>
                <a:cs typeface="Times New Roman" panose="02020603050405020304" pitchFamily="18" charset="0"/>
              </a:rPr>
              <a:t> </a:t>
            </a:r>
            <a:r>
              <a:rPr lang="en-US" altLang="zh-CN" sz="1450" dirty="0">
                <a:solidFill>
                  <a:srgbClr val="FFFFFF"/>
                </a:solidFill>
                <a:latin typeface="微软雅黑" panose="020B0503020204020204" pitchFamily="18" charset="-122"/>
                <a:cs typeface="微软雅黑" panose="020B0503020204020204" pitchFamily="18" charset="-122"/>
              </a:rPr>
              <a:t>4</a:t>
            </a:r>
            <a:r>
              <a:rPr lang="en-US" altLang="zh-CN" sz="945" dirty="0">
                <a:solidFill>
                  <a:srgbClr val="FFFFFF"/>
                </a:solidFill>
                <a:latin typeface="微软雅黑" panose="020B0503020204020204" pitchFamily="18" charset="-122"/>
                <a:cs typeface="微软雅黑" panose="020B0503020204020204" pitchFamily="18" charset="-122"/>
              </a:rPr>
              <a:t>th</a:t>
            </a:r>
            <a:r>
              <a:rPr lang="en-US" altLang="zh-CN" sz="1450" dirty="0">
                <a:latin typeface="Times New Roman" panose="02020603050405020304" pitchFamily="18" charset="0"/>
                <a:cs typeface="Times New Roman" panose="02020603050405020304" pitchFamily="18" charset="0"/>
              </a:rPr>
              <a:t> </a:t>
            </a:r>
            <a:r>
              <a:rPr lang="en-US" altLang="zh-CN" sz="1450" dirty="0">
                <a:solidFill>
                  <a:srgbClr val="FFFFFF"/>
                </a:solidFill>
                <a:latin typeface="微软雅黑" panose="020B0503020204020204" pitchFamily="18" charset="-122"/>
                <a:cs typeface="微软雅黑" panose="020B0503020204020204" pitchFamily="18" charset="-122"/>
              </a:rPr>
              <a:t>2024</a:t>
            </a:r>
          </a:p>
        </p:txBody>
      </p:sp>
      <p:sp>
        <p:nvSpPr>
          <p:cNvPr id="7" name="TextBox 1"/>
          <p:cNvSpPr txBox="1"/>
          <p:nvPr/>
        </p:nvSpPr>
        <p:spPr>
          <a:xfrm>
            <a:off x="3644900" y="3949700"/>
            <a:ext cx="2349500" cy="203200"/>
          </a:xfrm>
          <a:prstGeom prst="rect">
            <a:avLst/>
          </a:prstGeom>
          <a:noFill/>
        </p:spPr>
        <p:txBody>
          <a:bodyPr wrap="none" lIns="0" tIns="0" rIns="0" rtlCol="0">
            <a:spAutoFit/>
          </a:bodyPr>
          <a:lstStyle/>
          <a:p>
            <a:pPr>
              <a:lnSpc>
                <a:spcPts val="1600"/>
              </a:lnSpc>
            </a:pPr>
            <a:r>
              <a:rPr lang="en-US" altLang="zh-CN" sz="1295" dirty="0">
                <a:solidFill>
                  <a:srgbClr val="FFFFFF"/>
                </a:solidFill>
                <a:latin typeface="微软雅黑" panose="020B0503020204020204" pitchFamily="18" charset="-122"/>
                <a:cs typeface="微软雅黑" panose="020B0503020204020204" pitchFamily="18" charset="-122"/>
              </a:rPr>
              <a:t>Company</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FFFFF"/>
                </a:solidFill>
                <a:latin typeface="微软雅黑" panose="020B0503020204020204" pitchFamily="18" charset="-122"/>
                <a:cs typeface="微软雅黑" panose="020B0503020204020204" pitchFamily="18" charset="-122"/>
              </a:rPr>
              <a:t>profile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FFFFF"/>
                </a:solidFill>
                <a:latin typeface="微软雅黑" panose="020B0503020204020204" pitchFamily="18" charset="-122"/>
                <a:cs typeface="微软雅黑" panose="020B0503020204020204" pitchFamily="18" charset="-122"/>
              </a:rPr>
              <a:t>Introduction</a:t>
            </a:r>
          </a:p>
        </p:txBody>
      </p:sp>
      <p:sp>
        <p:nvSpPr>
          <p:cNvPr id="8" name="TextBox 1"/>
          <p:cNvSpPr txBox="1"/>
          <p:nvPr/>
        </p:nvSpPr>
        <p:spPr>
          <a:xfrm>
            <a:off x="7035800" y="4838700"/>
            <a:ext cx="2819400" cy="152400"/>
          </a:xfrm>
          <a:prstGeom prst="rect">
            <a:avLst/>
          </a:prstGeom>
          <a:noFill/>
        </p:spPr>
        <p:txBody>
          <a:bodyPr wrap="none" lIns="0" tIns="0" rIns="0" rtlCol="0">
            <a:spAutoFit/>
          </a:bodyPr>
          <a:lstStyle/>
          <a:p>
            <a:pPr>
              <a:lnSpc>
                <a:spcPts val="1200"/>
              </a:lnSpc>
            </a:pPr>
            <a:r>
              <a:rPr lang="en-US" altLang="zh-CN" sz="1295" dirty="0">
                <a:solidFill>
                  <a:srgbClr val="F1F1F1"/>
                </a:solidFill>
                <a:latin typeface="Calibri" panose="020F0502020204030204" pitchFamily="18" charset="0"/>
                <a:cs typeface="Calibri" panose="020F0502020204030204" pitchFamily="18" charset="0"/>
              </a:rPr>
              <a:t>WIN‐WIN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COOPERTION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MUTUAL</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BENEFIT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1041400"/>
            <a:ext cx="10058400" cy="5689600"/>
          </a:xfrm>
          <a:prstGeom prst="rect">
            <a:avLst/>
          </a:prstGeom>
          <a:noFill/>
        </p:spPr>
      </p:pic>
      <p:sp>
        <p:nvSpPr>
          <p:cNvPr id="2" name="TextBox 1"/>
          <p:cNvSpPr txBox="1"/>
          <p:nvPr/>
        </p:nvSpPr>
        <p:spPr>
          <a:xfrm>
            <a:off x="1168400" y="4953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4" name="TextBox 1"/>
          <p:cNvSpPr txBox="1"/>
          <p:nvPr/>
        </p:nvSpPr>
        <p:spPr>
          <a:xfrm>
            <a:off x="8648700" y="1562100"/>
            <a:ext cx="1340110" cy="866904"/>
          </a:xfrm>
          <a:prstGeom prst="rect">
            <a:avLst/>
          </a:prstGeom>
          <a:noFill/>
        </p:spPr>
        <p:txBody>
          <a:bodyPr wrap="none" lIns="0" tIns="0" rIns="0" rtlCol="0">
            <a:spAutoFit/>
          </a:bodyPr>
          <a:lstStyle/>
          <a:p>
            <a:pPr>
              <a:lnSpc>
                <a:spcPts val="6400"/>
              </a:lnSpc>
            </a:pPr>
            <a:r>
              <a:rPr lang="en-US" altLang="zh-CN" sz="4955" b="1" dirty="0">
                <a:solidFill>
                  <a:srgbClr val="F1F1F1"/>
                </a:solidFill>
                <a:latin typeface="Arial" panose="020B0604020202020204" pitchFamily="34" charset="0"/>
                <a:ea typeface="微软雅黑" panose="020B0503020204020204" pitchFamily="18" charset="-122"/>
                <a:cs typeface="Arial" panose="020B0604020202020204" pitchFamily="34" charset="0"/>
              </a:rPr>
              <a:t>SSG</a:t>
            </a:r>
          </a:p>
        </p:txBody>
      </p:sp>
      <p:sp>
        <p:nvSpPr>
          <p:cNvPr id="5" name="TextBox 1"/>
          <p:cNvSpPr txBox="1"/>
          <p:nvPr/>
        </p:nvSpPr>
        <p:spPr>
          <a:xfrm>
            <a:off x="3635244" y="2501900"/>
            <a:ext cx="2551981" cy="808811"/>
          </a:xfrm>
          <a:prstGeom prst="rect">
            <a:avLst/>
          </a:prstGeom>
          <a:noFill/>
        </p:spPr>
        <p:txBody>
          <a:bodyPr wrap="none" lIns="0" tIns="0" rIns="0" rtlCol="0">
            <a:spAutoFit/>
          </a:bodyPr>
          <a:lstStyle/>
          <a:p>
            <a:r>
              <a:rPr lang="zh-CN" altLang="zh-CN" sz="4955" b="1" dirty="0">
                <a:solidFill>
                  <a:srgbClr val="FFFFFF"/>
                </a:solidFill>
                <a:latin typeface="Arial" panose="020B0604020202020204" pitchFamily="34" charset="0"/>
                <a:ea typeface="微软雅黑" panose="020B0503020204020204" pitchFamily="18" charset="-122"/>
                <a:cs typeface="Arial" panose="020B0604020202020204" pitchFamily="34" charset="0"/>
              </a:rPr>
              <a:t>银沙集团</a:t>
            </a:r>
          </a:p>
        </p:txBody>
      </p:sp>
      <p:sp>
        <p:nvSpPr>
          <p:cNvPr id="6" name="TextBox 1"/>
          <p:cNvSpPr txBox="1"/>
          <p:nvPr/>
        </p:nvSpPr>
        <p:spPr>
          <a:xfrm>
            <a:off x="4305300" y="3581400"/>
            <a:ext cx="1183016" cy="269304"/>
          </a:xfrm>
          <a:prstGeom prst="rect">
            <a:avLst/>
          </a:prstGeom>
          <a:noFill/>
        </p:spPr>
        <p:txBody>
          <a:bodyPr wrap="none" lIns="0" tIns="0" rIns="0" rtlCol="0">
            <a:spAutoFit/>
          </a:bodyPr>
          <a:lstStyle/>
          <a:p>
            <a:r>
              <a:rPr lang="en-US"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2024</a:t>
            </a:r>
            <a:r>
              <a:rPr lang="zh-CN"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年</a:t>
            </a:r>
            <a:r>
              <a:rPr lang="en-US"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1</a:t>
            </a:r>
            <a:r>
              <a:rPr lang="zh-CN"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月</a:t>
            </a:r>
            <a:r>
              <a:rPr lang="en-US"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4</a:t>
            </a:r>
            <a:r>
              <a:rPr lang="zh-CN"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日</a:t>
            </a:r>
          </a:p>
        </p:txBody>
      </p:sp>
      <p:sp>
        <p:nvSpPr>
          <p:cNvPr id="7" name="TextBox 1"/>
          <p:cNvSpPr txBox="1"/>
          <p:nvPr/>
        </p:nvSpPr>
        <p:spPr>
          <a:xfrm>
            <a:off x="4539338" y="3949700"/>
            <a:ext cx="743793" cy="269626"/>
          </a:xfrm>
          <a:prstGeom prst="rect">
            <a:avLst/>
          </a:prstGeom>
          <a:noFill/>
        </p:spPr>
        <p:txBody>
          <a:bodyPr wrap="none" lIns="0" tIns="0" rIns="0" rtlCol="0">
            <a:spAutoFit/>
          </a:bodyPr>
          <a:lstStyle/>
          <a:p>
            <a:r>
              <a:rPr lang="zh-CN" altLang="zh-CN" sz="1450" dirty="0">
                <a:solidFill>
                  <a:srgbClr val="FFFFFF"/>
                </a:solidFill>
                <a:latin typeface="Arial" panose="020B0604020202020204" pitchFamily="34" charset="0"/>
                <a:ea typeface="微软雅黑" panose="020B0503020204020204" pitchFamily="18" charset="-122"/>
                <a:cs typeface="Arial" panose="020B0604020202020204" pitchFamily="34" charset="0"/>
              </a:rPr>
              <a:t>公司简介</a:t>
            </a:r>
          </a:p>
        </p:txBody>
      </p:sp>
      <p:sp>
        <p:nvSpPr>
          <p:cNvPr id="8" name="TextBox 1"/>
          <p:cNvSpPr txBox="1"/>
          <p:nvPr/>
        </p:nvSpPr>
        <p:spPr>
          <a:xfrm>
            <a:off x="8001000" y="4838700"/>
            <a:ext cx="1500411" cy="245580"/>
          </a:xfrm>
          <a:prstGeom prst="rect">
            <a:avLst/>
          </a:prstGeom>
          <a:noFill/>
        </p:spPr>
        <p:txBody>
          <a:bodyPr wrap="none" lIns="0" tIns="0" rIns="0" rtlCol="0">
            <a:spAutoFit/>
          </a:bodyPr>
          <a:lstStyle/>
          <a:p>
            <a:pPr algn="r"/>
            <a:r>
              <a:rPr lang="zh-CN" altLang="zh-CN" sz="1295" dirty="0">
                <a:solidFill>
                  <a:srgbClr val="F1F1F1"/>
                </a:solidFill>
                <a:latin typeface="Arial" panose="020B0604020202020204" pitchFamily="34" charset="0"/>
                <a:ea typeface="微软雅黑" panose="020B0503020204020204" pitchFamily="18" charset="-122"/>
                <a:cs typeface="Arial" panose="020B0604020202020204" pitchFamily="34" charset="0"/>
              </a:rPr>
              <a:t>合作共赢，互惠互利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58800" y="3644900"/>
            <a:ext cx="2349500" cy="16383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241300" y="1104900"/>
            <a:ext cx="9105900" cy="6667500"/>
          </a:xfrm>
          <a:prstGeom prst="rect">
            <a:avLst/>
          </a:prstGeom>
          <a:noFill/>
        </p:spPr>
      </p:pic>
      <p:sp>
        <p:nvSpPr>
          <p:cNvPr id="2" name="TextBox 1"/>
          <p:cNvSpPr txBox="1"/>
          <p:nvPr/>
        </p:nvSpPr>
        <p:spPr>
          <a:xfrm>
            <a:off x="1168400" y="4953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5" name="TextBox 1"/>
          <p:cNvSpPr txBox="1"/>
          <p:nvPr/>
        </p:nvSpPr>
        <p:spPr>
          <a:xfrm>
            <a:off x="3213100" y="1955800"/>
            <a:ext cx="5892800" cy="5321300"/>
          </a:xfrm>
          <a:prstGeom prst="rect">
            <a:avLst/>
          </a:prstGeom>
          <a:noFill/>
        </p:spPr>
        <p:txBody>
          <a:bodyPr wrap="none" lIns="0" tIns="0" rIns="0" rtlCol="0">
            <a:spAutoFit/>
          </a:bodyPr>
          <a:lstStyle/>
          <a:p>
            <a:pPr>
              <a:lnSpc>
                <a:spcPts val="15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Chairman’s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Message</a:t>
            </a:r>
          </a:p>
          <a:p>
            <a:pPr>
              <a:lnSpc>
                <a:spcPts val="24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Ahmed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Adil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Al-Oqla</a:t>
            </a:r>
          </a:p>
          <a:p>
            <a:pPr>
              <a:lnSpc>
                <a:spcPts val="24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SSG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Company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fully-owned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subsidiary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by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OQLE,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has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Iraqi-</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based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foundation.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was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established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early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Twenty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cater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urgent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needs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for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re-construction.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developed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reputed</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professional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enterprise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that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captivated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respect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trust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Iraqi</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ministries,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government,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civil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construction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communities,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agencies.</a:t>
            </a:r>
          </a:p>
          <a:p>
            <a:pPr>
              <a:lnSpc>
                <a:spcPts val="24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SSG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Company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has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diversity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expert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staff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recognizes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sectors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which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its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customers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operate,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understands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their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needs,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offers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most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innovative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appropriate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services,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with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right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analyses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strategies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through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highly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competent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management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team.</a:t>
            </a:r>
          </a:p>
          <a:p>
            <a:pPr>
              <a:lnSpc>
                <a:spcPts val="24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Our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staff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very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well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experienced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living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working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everywhere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Iraq</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regions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local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environment,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possess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extensive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knowledge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600" dirty="0">
                <a:solidFill>
                  <a:srgbClr val="FFFFFF"/>
                </a:solidFill>
                <a:latin typeface="Calibri" panose="020F0502020204030204" pitchFamily="18" charset="0"/>
                <a:cs typeface="Calibri" panose="020F0502020204030204" pitchFamily="18" charset="0"/>
              </a:rPr>
              <a:t>managing</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work-related</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to</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security</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challenges</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and</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in</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adapting</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to</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the</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highest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construction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international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standards.</a:t>
            </a:r>
          </a:p>
          <a:p>
            <a:pPr>
              <a:lnSpc>
                <a:spcPts val="24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sz="1595" dirty="0">
                <a:solidFill>
                  <a:srgbClr val="FFFFFF"/>
                </a:solidFill>
                <a:latin typeface="Calibri" panose="020F0502020204030204" pitchFamily="18" charset="0"/>
                <a:cs typeface="Calibri" panose="020F0502020204030204" pitchFamily="18" charset="0"/>
              </a:rPr>
              <a:t>SSG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Company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will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remain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committed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performing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all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its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activities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in</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secure,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safe,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efficient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manner,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so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that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can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work</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very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positively</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improve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lives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people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Iraq</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through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engineering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and</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constructing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projects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that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provide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reliable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electricity,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clean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FFFFFF"/>
                </a:solidFill>
                <a:latin typeface="Calibri" panose="020F0502020204030204" pitchFamily="18" charset="0"/>
                <a:cs typeface="Calibri" panose="020F0502020204030204" pitchFamily="18" charset="0"/>
              </a:rPr>
              <a:t>water,</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600" dirty="0">
                <a:solidFill>
                  <a:srgbClr val="FFFFFF"/>
                </a:solidFill>
                <a:latin typeface="Calibri" panose="020F0502020204030204" pitchFamily="18" charset="0"/>
                <a:cs typeface="Calibri" panose="020F0502020204030204" pitchFamily="18" charset="0"/>
              </a:rPr>
              <a:t>environmentally</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healthy</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sanitation</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services,</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and</a:t>
            </a:r>
            <a:r>
              <a:rPr lang="en-US" altLang="zh-CN" sz="1600" dirty="0">
                <a:latin typeface="Times New Roman" panose="02020603050405020304" pitchFamily="18" charset="0"/>
                <a:cs typeface="Times New Roman" panose="02020603050405020304" pitchFamily="18" charset="0"/>
              </a:rPr>
              <a:t> </a:t>
            </a:r>
            <a:r>
              <a:rPr lang="en-US" altLang="zh-CN" sz="1600" dirty="0">
                <a:solidFill>
                  <a:srgbClr val="FFFFFF"/>
                </a:solidFill>
                <a:latin typeface="Calibri" panose="020F0502020204030204" pitchFamily="18" charset="0"/>
                <a:cs typeface="Calibri" panose="020F0502020204030204" pitchFamily="18" charset="0"/>
              </a:rPr>
              <a:t>residential</a:t>
            </a:r>
          </a:p>
          <a:p>
            <a:pPr>
              <a:lnSpc>
                <a:spcPts val="1700"/>
              </a:lnSpc>
              <a:tabLst>
                <a:tab pos="25400" algn="l"/>
                <a:tab pos="63500" algn="l"/>
                <a:tab pos="101600" algn="l"/>
                <a:tab pos="114300" algn="l"/>
                <a:tab pos="127000" algn="l"/>
                <a:tab pos="139700" algn="l"/>
                <a:tab pos="152400" algn="l"/>
                <a:tab pos="165100" algn="l"/>
                <a:tab pos="190500" algn="l"/>
                <a:tab pos="215900" algn="l"/>
                <a:tab pos="228600" algn="l"/>
                <a:tab pos="508000" algn="l"/>
                <a:tab pos="1104900" algn="l"/>
                <a:tab pos="1930400" algn="l"/>
                <a:tab pos="2146300" algn="l"/>
                <a:tab pos="2362200" algn="l"/>
                <a:tab pos="2565400" algn="l"/>
              </a:tabLst>
            </a:pPr>
            <a:r>
              <a:rPr lang="en-US" altLang="zh-CN" dirty="0"/>
              <a:t>																</a:t>
            </a:r>
            <a:r>
              <a:rPr lang="en-US" altLang="zh-CN" sz="1595" dirty="0">
                <a:solidFill>
                  <a:srgbClr val="FFFFFF"/>
                </a:solidFill>
                <a:latin typeface="Calibri" panose="020F0502020204030204" pitchFamily="18" charset="0"/>
                <a:cs typeface="Calibri" panose="020F0502020204030204" pitchFamily="18" charset="0"/>
              </a:rPr>
              <a:t>infrastructure.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58800" y="3644900"/>
            <a:ext cx="2349500" cy="16383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241300" y="1104900"/>
            <a:ext cx="9105900" cy="6667500"/>
          </a:xfrm>
          <a:prstGeom prst="rect">
            <a:avLst/>
          </a:prstGeom>
          <a:noFill/>
        </p:spPr>
      </p:pic>
      <p:sp>
        <p:nvSpPr>
          <p:cNvPr id="2" name="TextBox 1"/>
          <p:cNvSpPr txBox="1"/>
          <p:nvPr/>
        </p:nvSpPr>
        <p:spPr>
          <a:xfrm>
            <a:off x="1168400" y="4953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5" name="TextBox 1"/>
          <p:cNvSpPr txBox="1"/>
          <p:nvPr/>
        </p:nvSpPr>
        <p:spPr>
          <a:xfrm>
            <a:off x="3213100" y="1676400"/>
            <a:ext cx="5778500" cy="5527924"/>
          </a:xfrm>
          <a:prstGeom prst="rect">
            <a:avLst/>
          </a:prstGeom>
          <a:noFill/>
        </p:spPr>
        <p:txBody>
          <a:bodyPr wrap="square" lIns="0" tIns="0" rIns="0" rtlCol="0">
            <a:spAutoFit/>
          </a:bodyPr>
          <a:lstStyle/>
          <a:p>
            <a:pPr algn="ctr">
              <a:lnSpc>
                <a:spcPct val="150000"/>
              </a:lnSpc>
            </a:pPr>
            <a:r>
              <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董事长致辞</a:t>
            </a:r>
          </a:p>
          <a:p>
            <a:pPr algn="ctr">
              <a:lnSpc>
                <a:spcPct val="150000"/>
              </a:lnSpc>
            </a:pPr>
            <a:r>
              <a:rPr lang="en-US"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Ahmed </a:t>
            </a:r>
            <a:r>
              <a:rPr lang="en-US" altLang="zh-CN" sz="1595" dirty="0" err="1">
                <a:solidFill>
                  <a:srgbClr val="FFFFFF"/>
                </a:solidFill>
                <a:latin typeface="Arial" panose="020B0604020202020204" pitchFamily="34" charset="0"/>
                <a:ea typeface="微软雅黑" panose="020B0503020204020204" pitchFamily="18" charset="-122"/>
                <a:cs typeface="Arial" panose="020B0604020202020204" pitchFamily="34" charset="0"/>
              </a:rPr>
              <a:t>Adil</a:t>
            </a:r>
            <a:r>
              <a:rPr lang="en-US"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 Al-</a:t>
            </a:r>
            <a:r>
              <a:rPr lang="en-US" altLang="zh-CN" sz="1595" dirty="0" err="1">
                <a:solidFill>
                  <a:srgbClr val="FFFFFF"/>
                </a:solidFill>
                <a:latin typeface="Arial" panose="020B0604020202020204" pitchFamily="34" charset="0"/>
                <a:ea typeface="微软雅黑" panose="020B0503020204020204" pitchFamily="18" charset="-122"/>
                <a:cs typeface="Arial" panose="020B0604020202020204" pitchFamily="34" charset="0"/>
              </a:rPr>
              <a:t>Oqla</a:t>
            </a:r>
            <a:endPar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r>
              <a:rPr lang="en-US"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是一家由</a:t>
            </a:r>
            <a:r>
              <a:rPr lang="en-US"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Al-OQLE</a:t>
            </a:r>
            <a:r>
              <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成立的全资子公司，其总部位于伊拉克。该公司成立于二十世纪初，旨在应对重建的迫切需要。随后，它发展成为了一家声誉卓著的专业化企业，赢得了伊拉克各部委、政府、民间建设团体和机构的尊重和信任。</a:t>
            </a:r>
          </a:p>
          <a:p>
            <a:pPr algn="ctr">
              <a:lnSpc>
                <a:spcPct val="150000"/>
              </a:lnSpc>
            </a:pPr>
            <a:r>
              <a:rPr lang="en-US"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拥有各种各样的高端人才，对客户经营的各行业了如指掌，了解他们的需求，并建设有一个高素质管理团队，通过正确的分析和战略，为客户提供最具创新和贴切的服务。</a:t>
            </a:r>
          </a:p>
          <a:p>
            <a:pPr algn="ctr">
              <a:lnSpc>
                <a:spcPct val="150000"/>
              </a:lnSpc>
            </a:pPr>
            <a:r>
              <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我们的员工在伊拉克各地的生活和工作方面都有着丰富的经验，并在管理与安全挑战相关的工作和适应最高的国际建设标准方面拥有广泛的知识。</a:t>
            </a:r>
          </a:p>
          <a:p>
            <a:pPr algn="ctr">
              <a:lnSpc>
                <a:spcPct val="150000"/>
              </a:lnSpc>
            </a:pPr>
            <a:r>
              <a:rPr lang="en-US"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595" dirty="0">
                <a:solidFill>
                  <a:srgbClr val="FFFFFF"/>
                </a:solidFill>
                <a:latin typeface="Arial" panose="020B0604020202020204" pitchFamily="34" charset="0"/>
                <a:ea typeface="微软雅黑" panose="020B0503020204020204" pitchFamily="18" charset="-122"/>
                <a:cs typeface="Arial" panose="020B0604020202020204" pitchFamily="34" charset="0"/>
              </a:rPr>
              <a:t>将继续致力于以稳妥、安全、高效的方式开展所有活动，以便通过（能提供可靠电力、清洁水、环境卫生服务和住宅基础设施的）工程和建设项目积极地改善伊拉克人民的生活。</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108960" y="6242050"/>
            <a:ext cx="320039" cy="363855"/>
          </a:xfrm>
          <a:custGeom>
            <a:avLst/>
            <a:gdLst>
              <a:gd name="connsiteX0" fmla="*/ 0 w 320039"/>
              <a:gd name="connsiteY0" fmla="*/ 53340 h 363855"/>
              <a:gd name="connsiteX1" fmla="*/ 53339 w 320039"/>
              <a:gd name="connsiteY1" fmla="*/ 0 h 363855"/>
              <a:gd name="connsiteX2" fmla="*/ 266699 w 320039"/>
              <a:gd name="connsiteY2" fmla="*/ 0 h 363855"/>
              <a:gd name="connsiteX3" fmla="*/ 320039 w 320039"/>
              <a:gd name="connsiteY3" fmla="*/ 53340 h 363855"/>
              <a:gd name="connsiteX4" fmla="*/ 320039 w 320039"/>
              <a:gd name="connsiteY4" fmla="*/ 310515 h 363855"/>
              <a:gd name="connsiteX5" fmla="*/ 266699 w 320039"/>
              <a:gd name="connsiteY5" fmla="*/ 363855 h 363855"/>
              <a:gd name="connsiteX6" fmla="*/ 53339 w 320039"/>
              <a:gd name="connsiteY6" fmla="*/ 363855 h 363855"/>
              <a:gd name="connsiteX7" fmla="*/ 0 w 320039"/>
              <a:gd name="connsiteY7" fmla="*/ 310515 h 363855"/>
              <a:gd name="connsiteX8" fmla="*/ 0 w 320039"/>
              <a:gd name="connsiteY8" fmla="*/ 53340 h 36385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20039" h="363855">
                <a:moveTo>
                  <a:pt x="0" y="53340"/>
                </a:moveTo>
                <a:cubicBezTo>
                  <a:pt x="0" y="23876"/>
                  <a:pt x="23875" y="0"/>
                  <a:pt x="53339" y="0"/>
                </a:cubicBezTo>
                <a:lnTo>
                  <a:pt x="266699" y="0"/>
                </a:lnTo>
                <a:cubicBezTo>
                  <a:pt x="296163" y="0"/>
                  <a:pt x="320039" y="23876"/>
                  <a:pt x="320039" y="53340"/>
                </a:cubicBezTo>
                <a:lnTo>
                  <a:pt x="320039" y="310515"/>
                </a:lnTo>
                <a:cubicBezTo>
                  <a:pt x="320039" y="339979"/>
                  <a:pt x="296163" y="363855"/>
                  <a:pt x="266699" y="363855"/>
                </a:cubicBezTo>
                <a:lnTo>
                  <a:pt x="53339" y="363855"/>
                </a:lnTo>
                <a:cubicBezTo>
                  <a:pt x="23875" y="363855"/>
                  <a:pt x="0" y="339979"/>
                  <a:pt x="0" y="310515"/>
                </a:cubicBezTo>
                <a:lnTo>
                  <a:pt x="0" y="5334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096260" y="6229350"/>
            <a:ext cx="345439" cy="389255"/>
          </a:xfrm>
          <a:custGeom>
            <a:avLst/>
            <a:gdLst>
              <a:gd name="connsiteX0" fmla="*/ 12700 w 345439"/>
              <a:gd name="connsiteY0" fmla="*/ 66040 h 389255"/>
              <a:gd name="connsiteX1" fmla="*/ 66039 w 345439"/>
              <a:gd name="connsiteY1" fmla="*/ 12700 h 389255"/>
              <a:gd name="connsiteX2" fmla="*/ 279399 w 345439"/>
              <a:gd name="connsiteY2" fmla="*/ 12700 h 389255"/>
              <a:gd name="connsiteX3" fmla="*/ 332739 w 345439"/>
              <a:gd name="connsiteY3" fmla="*/ 66040 h 389255"/>
              <a:gd name="connsiteX4" fmla="*/ 332739 w 345439"/>
              <a:gd name="connsiteY4" fmla="*/ 323215 h 389255"/>
              <a:gd name="connsiteX5" fmla="*/ 279399 w 345439"/>
              <a:gd name="connsiteY5" fmla="*/ 376555 h 389255"/>
              <a:gd name="connsiteX6" fmla="*/ 66039 w 345439"/>
              <a:gd name="connsiteY6" fmla="*/ 376555 h 389255"/>
              <a:gd name="connsiteX7" fmla="*/ 12700 w 345439"/>
              <a:gd name="connsiteY7" fmla="*/ 323215 h 389255"/>
              <a:gd name="connsiteX8" fmla="*/ 12700 w 345439"/>
              <a:gd name="connsiteY8" fmla="*/ 66040 h 38925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5439" h="389255">
                <a:moveTo>
                  <a:pt x="12700" y="66040"/>
                </a:moveTo>
                <a:cubicBezTo>
                  <a:pt x="12700" y="36576"/>
                  <a:pt x="36575" y="12700"/>
                  <a:pt x="66039" y="12700"/>
                </a:cubicBezTo>
                <a:lnTo>
                  <a:pt x="279399" y="12700"/>
                </a:lnTo>
                <a:cubicBezTo>
                  <a:pt x="308863" y="12700"/>
                  <a:pt x="332739" y="36576"/>
                  <a:pt x="332739" y="66040"/>
                </a:cubicBezTo>
                <a:lnTo>
                  <a:pt x="332739" y="323215"/>
                </a:lnTo>
                <a:cubicBezTo>
                  <a:pt x="332739" y="352679"/>
                  <a:pt x="308863" y="376555"/>
                  <a:pt x="279399" y="376555"/>
                </a:cubicBezTo>
                <a:lnTo>
                  <a:pt x="66039" y="376555"/>
                </a:lnTo>
                <a:cubicBezTo>
                  <a:pt x="36575" y="376555"/>
                  <a:pt x="12700" y="352679"/>
                  <a:pt x="12700" y="323215"/>
                </a:cubicBezTo>
                <a:lnTo>
                  <a:pt x="12700" y="6604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680459" y="3765041"/>
            <a:ext cx="3649980" cy="464820"/>
          </a:xfrm>
          <a:custGeom>
            <a:avLst/>
            <a:gdLst>
              <a:gd name="connsiteX0" fmla="*/ 0 w 3649980"/>
              <a:gd name="connsiteY0" fmla="*/ 77470 h 464820"/>
              <a:gd name="connsiteX1" fmla="*/ 77470 w 3649980"/>
              <a:gd name="connsiteY1" fmla="*/ 0 h 464820"/>
              <a:gd name="connsiteX2" fmla="*/ 3572509 w 3649980"/>
              <a:gd name="connsiteY2" fmla="*/ 0 h 464820"/>
              <a:gd name="connsiteX3" fmla="*/ 3649980 w 3649980"/>
              <a:gd name="connsiteY3" fmla="*/ 77470 h 464820"/>
              <a:gd name="connsiteX4" fmla="*/ 3649980 w 3649980"/>
              <a:gd name="connsiteY4" fmla="*/ 387350 h 464820"/>
              <a:gd name="connsiteX5" fmla="*/ 3572509 w 3649980"/>
              <a:gd name="connsiteY5" fmla="*/ 464820 h 464820"/>
              <a:gd name="connsiteX6" fmla="*/ 77470 w 3649980"/>
              <a:gd name="connsiteY6" fmla="*/ 464820 h 464820"/>
              <a:gd name="connsiteX7" fmla="*/ 0 w 3649980"/>
              <a:gd name="connsiteY7" fmla="*/ 387350 h 464820"/>
              <a:gd name="connsiteX8" fmla="*/ 0 w 3649980"/>
              <a:gd name="connsiteY8" fmla="*/ 77470 h 4648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49980" h="464820">
                <a:moveTo>
                  <a:pt x="0" y="77470"/>
                </a:moveTo>
                <a:cubicBezTo>
                  <a:pt x="0" y="34671"/>
                  <a:pt x="34671" y="0"/>
                  <a:pt x="77470" y="0"/>
                </a:cubicBezTo>
                <a:lnTo>
                  <a:pt x="3572509" y="0"/>
                </a:lnTo>
                <a:cubicBezTo>
                  <a:pt x="3615308" y="0"/>
                  <a:pt x="3649980" y="34671"/>
                  <a:pt x="3649980" y="77470"/>
                </a:cubicBezTo>
                <a:lnTo>
                  <a:pt x="3649980" y="387350"/>
                </a:lnTo>
                <a:cubicBezTo>
                  <a:pt x="3649980" y="430148"/>
                  <a:pt x="3615308" y="464820"/>
                  <a:pt x="3572509" y="464820"/>
                </a:cubicBezTo>
                <a:lnTo>
                  <a:pt x="77470" y="464820"/>
                </a:lnTo>
                <a:cubicBezTo>
                  <a:pt x="34671" y="464820"/>
                  <a:pt x="0" y="430148"/>
                  <a:pt x="0" y="387350"/>
                </a:cubicBezTo>
                <a:lnTo>
                  <a:pt x="0" y="7747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3667759" y="3752341"/>
            <a:ext cx="3675380" cy="490220"/>
          </a:xfrm>
          <a:custGeom>
            <a:avLst/>
            <a:gdLst>
              <a:gd name="connsiteX0" fmla="*/ 12700 w 3675380"/>
              <a:gd name="connsiteY0" fmla="*/ 90170 h 490220"/>
              <a:gd name="connsiteX1" fmla="*/ 90170 w 3675380"/>
              <a:gd name="connsiteY1" fmla="*/ 12700 h 490220"/>
              <a:gd name="connsiteX2" fmla="*/ 3585209 w 3675380"/>
              <a:gd name="connsiteY2" fmla="*/ 12700 h 490220"/>
              <a:gd name="connsiteX3" fmla="*/ 3662680 w 3675380"/>
              <a:gd name="connsiteY3" fmla="*/ 90170 h 490220"/>
              <a:gd name="connsiteX4" fmla="*/ 3662680 w 3675380"/>
              <a:gd name="connsiteY4" fmla="*/ 400050 h 490220"/>
              <a:gd name="connsiteX5" fmla="*/ 3585209 w 3675380"/>
              <a:gd name="connsiteY5" fmla="*/ 477520 h 490220"/>
              <a:gd name="connsiteX6" fmla="*/ 90170 w 3675380"/>
              <a:gd name="connsiteY6" fmla="*/ 477520 h 490220"/>
              <a:gd name="connsiteX7" fmla="*/ 12700 w 3675380"/>
              <a:gd name="connsiteY7" fmla="*/ 400050 h 490220"/>
              <a:gd name="connsiteX8" fmla="*/ 12700 w 3675380"/>
              <a:gd name="connsiteY8" fmla="*/ 90170 h 4902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75380" h="490220">
                <a:moveTo>
                  <a:pt x="12700" y="90170"/>
                </a:moveTo>
                <a:cubicBezTo>
                  <a:pt x="12700" y="47371"/>
                  <a:pt x="47371" y="12700"/>
                  <a:pt x="90170" y="12700"/>
                </a:cubicBezTo>
                <a:lnTo>
                  <a:pt x="3585209" y="12700"/>
                </a:lnTo>
                <a:cubicBezTo>
                  <a:pt x="3628008" y="12700"/>
                  <a:pt x="3662680" y="47371"/>
                  <a:pt x="3662680" y="90170"/>
                </a:cubicBezTo>
                <a:lnTo>
                  <a:pt x="3662680" y="400050"/>
                </a:lnTo>
                <a:cubicBezTo>
                  <a:pt x="3662680" y="442848"/>
                  <a:pt x="3628008" y="477520"/>
                  <a:pt x="3585209" y="477520"/>
                </a:cubicBezTo>
                <a:lnTo>
                  <a:pt x="90170" y="477520"/>
                </a:lnTo>
                <a:cubicBezTo>
                  <a:pt x="47371" y="477520"/>
                  <a:pt x="12700" y="442848"/>
                  <a:pt x="12700" y="400050"/>
                </a:cubicBezTo>
                <a:lnTo>
                  <a:pt x="12700" y="9017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5313298" y="40144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29 w 56007"/>
              <a:gd name="connsiteY5" fmla="*/ 43052 h 49402"/>
              <a:gd name="connsiteX6" fmla="*/ 42417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2" y="12319"/>
                  <a:pt x="10795" y="15239"/>
                </a:cubicBezTo>
                <a:cubicBezTo>
                  <a:pt x="7873" y="18160"/>
                  <a:pt x="6350" y="22225"/>
                  <a:pt x="6350" y="27432"/>
                </a:cubicBezTo>
                <a:cubicBezTo>
                  <a:pt x="6350" y="32003"/>
                  <a:pt x="8001" y="35814"/>
                  <a:pt x="11176" y="38734"/>
                </a:cubicBezTo>
                <a:cubicBezTo>
                  <a:pt x="14478" y="41528"/>
                  <a:pt x="18796" y="43052"/>
                  <a:pt x="24129" y="43052"/>
                </a:cubicBezTo>
                <a:cubicBezTo>
                  <a:pt x="31496" y="43052"/>
                  <a:pt x="37591" y="40385"/>
                  <a:pt x="42417"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4045330" y="40144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29 w 56007"/>
              <a:gd name="connsiteY5" fmla="*/ 43052 h 49402"/>
              <a:gd name="connsiteX6" fmla="*/ 42417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2" y="12319"/>
                  <a:pt x="10795" y="15239"/>
                </a:cubicBezTo>
                <a:cubicBezTo>
                  <a:pt x="7873" y="18160"/>
                  <a:pt x="6350" y="22225"/>
                  <a:pt x="6350" y="27432"/>
                </a:cubicBezTo>
                <a:cubicBezTo>
                  <a:pt x="6350" y="32003"/>
                  <a:pt x="8001" y="35814"/>
                  <a:pt x="11176" y="38734"/>
                </a:cubicBezTo>
                <a:cubicBezTo>
                  <a:pt x="14478" y="41528"/>
                  <a:pt x="18796" y="43052"/>
                  <a:pt x="24129" y="43052"/>
                </a:cubicBezTo>
                <a:cubicBezTo>
                  <a:pt x="31496" y="43052"/>
                  <a:pt x="37591" y="40385"/>
                  <a:pt x="42417"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5522976" y="3978275"/>
            <a:ext cx="68326" cy="85344"/>
          </a:xfrm>
          <a:custGeom>
            <a:avLst/>
            <a:gdLst>
              <a:gd name="connsiteX0" fmla="*/ 35686 w 68326"/>
              <a:gd name="connsiteY0" fmla="*/ 6350 h 85344"/>
              <a:gd name="connsiteX1" fmla="*/ 14223 w 68326"/>
              <a:gd name="connsiteY1" fmla="*/ 16509 h 85344"/>
              <a:gd name="connsiteX2" fmla="*/ 6350 w 68326"/>
              <a:gd name="connsiteY2" fmla="*/ 44196 h 85344"/>
              <a:gd name="connsiteX3" fmla="*/ 13970 w 68326"/>
              <a:gd name="connsiteY3" fmla="*/ 69596 h 85344"/>
              <a:gd name="connsiteX4" fmla="*/ 34035 w 68326"/>
              <a:gd name="connsiteY4" fmla="*/ 78994 h 85344"/>
              <a:gd name="connsiteX5" fmla="*/ 54228 w 68326"/>
              <a:gd name="connsiteY5" fmla="*/ 69722 h 85344"/>
              <a:gd name="connsiteX6" fmla="*/ 61976 w 68326"/>
              <a:gd name="connsiteY6" fmla="*/ 46863 h 85344"/>
              <a:gd name="connsiteX7" fmla="*/ 61976 w 68326"/>
              <a:gd name="connsiteY7" fmla="*/ 33528 h 85344"/>
              <a:gd name="connsiteX8" fmla="*/ 54355 w 68326"/>
              <a:gd name="connsiteY8" fmla="*/ 14096 h 85344"/>
              <a:gd name="connsiteX9" fmla="*/ 35686 w 68326"/>
              <a:gd name="connsiteY9"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44">
                <a:moveTo>
                  <a:pt x="35686" y="6350"/>
                </a:moveTo>
                <a:cubicBezTo>
                  <a:pt x="26542" y="6350"/>
                  <a:pt x="19430" y="9778"/>
                  <a:pt x="14223" y="16509"/>
                </a:cubicBezTo>
                <a:cubicBezTo>
                  <a:pt x="9016" y="23240"/>
                  <a:pt x="6350" y="32511"/>
                  <a:pt x="6350" y="44196"/>
                </a:cubicBezTo>
                <a:cubicBezTo>
                  <a:pt x="6350" y="54864"/>
                  <a:pt x="8889" y="63372"/>
                  <a:pt x="13970" y="69596"/>
                </a:cubicBezTo>
                <a:cubicBezTo>
                  <a:pt x="18922" y="75819"/>
                  <a:pt x="25653" y="78994"/>
                  <a:pt x="34035" y="78994"/>
                </a:cubicBezTo>
                <a:cubicBezTo>
                  <a:pt x="42290" y="78994"/>
                  <a:pt x="49021" y="75946"/>
                  <a:pt x="54228" y="69722"/>
                </a:cubicBezTo>
                <a:cubicBezTo>
                  <a:pt x="59435" y="63627"/>
                  <a:pt x="61976" y="56007"/>
                  <a:pt x="61976" y="46863"/>
                </a:cubicBezTo>
                <a:lnTo>
                  <a:pt x="61976" y="33528"/>
                </a:lnTo>
                <a:cubicBezTo>
                  <a:pt x="61976" y="25780"/>
                  <a:pt x="59435" y="19303"/>
                  <a:pt x="54355" y="14096"/>
                </a:cubicBezTo>
                <a:cubicBezTo>
                  <a:pt x="49276" y="8890"/>
                  <a:pt x="43052" y="6350"/>
                  <a:pt x="35686"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4902708" y="3978275"/>
            <a:ext cx="73659" cy="85344"/>
          </a:xfrm>
          <a:custGeom>
            <a:avLst/>
            <a:gdLst>
              <a:gd name="connsiteX0" fmla="*/ 37338 w 73659"/>
              <a:gd name="connsiteY0" fmla="*/ 6350 h 85344"/>
              <a:gd name="connsiteX1" fmla="*/ 14732 w 73659"/>
              <a:gd name="connsiteY1" fmla="*/ 16128 h 85344"/>
              <a:gd name="connsiteX2" fmla="*/ 6350 w 73659"/>
              <a:gd name="connsiteY2" fmla="*/ 43179 h 85344"/>
              <a:gd name="connsiteX3" fmla="*/ 14858 w 73659"/>
              <a:gd name="connsiteY3" fmla="*/ 69341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7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2" y="16128"/>
                </a:cubicBezTo>
                <a:cubicBezTo>
                  <a:pt x="9144" y="22733"/>
                  <a:pt x="6350" y="31750"/>
                  <a:pt x="6350" y="43179"/>
                </a:cubicBezTo>
                <a:cubicBezTo>
                  <a:pt x="6350" y="54228"/>
                  <a:pt x="9144" y="62991"/>
                  <a:pt x="14858" y="69341"/>
                </a:cubicBezTo>
                <a:cubicBezTo>
                  <a:pt x="20446" y="75819"/>
                  <a:pt x="27939" y="78994"/>
                  <a:pt x="37338" y="78994"/>
                </a:cubicBezTo>
                <a:cubicBezTo>
                  <a:pt x="47116" y="78994"/>
                  <a:pt x="54609" y="75819"/>
                  <a:pt x="59689" y="69596"/>
                </a:cubicBezTo>
                <a:cubicBezTo>
                  <a:pt x="64770" y="63372"/>
                  <a:pt x="67309" y="54355"/>
                  <a:pt x="67309" y="42798"/>
                </a:cubicBezTo>
                <a:cubicBezTo>
                  <a:pt x="67309" y="30988"/>
                  <a:pt x="64770" y="21971"/>
                  <a:pt x="59689" y="15747"/>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494276" y="3978275"/>
            <a:ext cx="73659" cy="85344"/>
          </a:xfrm>
          <a:custGeom>
            <a:avLst/>
            <a:gdLst>
              <a:gd name="connsiteX0" fmla="*/ 37338 w 73659"/>
              <a:gd name="connsiteY0" fmla="*/ 6350 h 85344"/>
              <a:gd name="connsiteX1" fmla="*/ 14732 w 73659"/>
              <a:gd name="connsiteY1" fmla="*/ 16128 h 85344"/>
              <a:gd name="connsiteX2" fmla="*/ 6350 w 73659"/>
              <a:gd name="connsiteY2" fmla="*/ 43179 h 85344"/>
              <a:gd name="connsiteX3" fmla="*/ 14858 w 73659"/>
              <a:gd name="connsiteY3" fmla="*/ 69341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7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2" y="16128"/>
                </a:cubicBezTo>
                <a:cubicBezTo>
                  <a:pt x="9144" y="22733"/>
                  <a:pt x="6350" y="31750"/>
                  <a:pt x="6350" y="43179"/>
                </a:cubicBezTo>
                <a:cubicBezTo>
                  <a:pt x="6350" y="54228"/>
                  <a:pt x="9144" y="62991"/>
                  <a:pt x="14858" y="69341"/>
                </a:cubicBezTo>
                <a:cubicBezTo>
                  <a:pt x="20446" y="75819"/>
                  <a:pt x="27939" y="78994"/>
                  <a:pt x="37338" y="78994"/>
                </a:cubicBezTo>
                <a:cubicBezTo>
                  <a:pt x="47116" y="78994"/>
                  <a:pt x="54609" y="75819"/>
                  <a:pt x="59689" y="69596"/>
                </a:cubicBezTo>
                <a:cubicBezTo>
                  <a:pt x="64770" y="63372"/>
                  <a:pt x="67309" y="54355"/>
                  <a:pt x="67309" y="42798"/>
                </a:cubicBezTo>
                <a:cubicBezTo>
                  <a:pt x="67309" y="30988"/>
                  <a:pt x="64770" y="21971"/>
                  <a:pt x="59689" y="15747"/>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145279" y="3978275"/>
            <a:ext cx="68326" cy="85344"/>
          </a:xfrm>
          <a:custGeom>
            <a:avLst/>
            <a:gdLst>
              <a:gd name="connsiteX0" fmla="*/ 35814 w 68326"/>
              <a:gd name="connsiteY0" fmla="*/ 6350 h 85344"/>
              <a:gd name="connsiteX1" fmla="*/ 14097 w 68326"/>
              <a:gd name="connsiteY1" fmla="*/ 16636 h 85344"/>
              <a:gd name="connsiteX2" fmla="*/ 6350 w 68326"/>
              <a:gd name="connsiteY2" fmla="*/ 44703 h 85344"/>
              <a:gd name="connsiteX3" fmla="*/ 13842 w 68326"/>
              <a:gd name="connsiteY3" fmla="*/ 69469 h 85344"/>
              <a:gd name="connsiteX4" fmla="*/ 33782 w 68326"/>
              <a:gd name="connsiteY4" fmla="*/ 78994 h 85344"/>
              <a:gd name="connsiteX5" fmla="*/ 54102 w 68326"/>
              <a:gd name="connsiteY5" fmla="*/ 69850 h 85344"/>
              <a:gd name="connsiteX6" fmla="*/ 61976 w 68326"/>
              <a:gd name="connsiteY6" fmla="*/ 46863 h 85344"/>
              <a:gd name="connsiteX7" fmla="*/ 61976 w 68326"/>
              <a:gd name="connsiteY7" fmla="*/ 33528 h 85344"/>
              <a:gd name="connsiteX8" fmla="*/ 54483 w 68326"/>
              <a:gd name="connsiteY8" fmla="*/ 14351 h 85344"/>
              <a:gd name="connsiteX9" fmla="*/ 35814 w 68326"/>
              <a:gd name="connsiteY9"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44">
                <a:moveTo>
                  <a:pt x="35814" y="6350"/>
                </a:moveTo>
                <a:cubicBezTo>
                  <a:pt x="26542" y="6350"/>
                  <a:pt x="19304" y="9778"/>
                  <a:pt x="14097" y="16636"/>
                </a:cubicBezTo>
                <a:cubicBezTo>
                  <a:pt x="9016" y="23367"/>
                  <a:pt x="6350" y="32765"/>
                  <a:pt x="6350" y="44703"/>
                </a:cubicBezTo>
                <a:cubicBezTo>
                  <a:pt x="6350" y="54864"/>
                  <a:pt x="8890" y="63119"/>
                  <a:pt x="13842" y="69469"/>
                </a:cubicBezTo>
                <a:cubicBezTo>
                  <a:pt x="18923" y="75819"/>
                  <a:pt x="25527" y="78994"/>
                  <a:pt x="33782" y="78994"/>
                </a:cubicBezTo>
                <a:cubicBezTo>
                  <a:pt x="42036" y="78994"/>
                  <a:pt x="48767" y="75946"/>
                  <a:pt x="54102" y="69850"/>
                </a:cubicBezTo>
                <a:cubicBezTo>
                  <a:pt x="59435" y="63880"/>
                  <a:pt x="61976" y="56260"/>
                  <a:pt x="61976" y="46863"/>
                </a:cubicBezTo>
                <a:lnTo>
                  <a:pt x="61976" y="33528"/>
                </a:lnTo>
                <a:cubicBezTo>
                  <a:pt x="61976" y="26034"/>
                  <a:pt x="59563" y="19684"/>
                  <a:pt x="54483" y="14351"/>
                </a:cubicBezTo>
                <a:cubicBezTo>
                  <a:pt x="49403" y="9016"/>
                  <a:pt x="43179" y="6350"/>
                  <a:pt x="3581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6190615" y="3977894"/>
            <a:ext cx="62991" cy="40132"/>
          </a:xfrm>
          <a:custGeom>
            <a:avLst/>
            <a:gdLst>
              <a:gd name="connsiteX0" fmla="*/ 33400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0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0" y="6350"/>
                </a:moveTo>
                <a:cubicBezTo>
                  <a:pt x="26542" y="6350"/>
                  <a:pt x="20700" y="8890"/>
                  <a:pt x="15747" y="13970"/>
                </a:cubicBezTo>
                <a:cubicBezTo>
                  <a:pt x="10794" y="19050"/>
                  <a:pt x="7619" y="25653"/>
                  <a:pt x="6350" y="33782"/>
                </a:cubicBezTo>
                <a:lnTo>
                  <a:pt x="56641" y="33782"/>
                </a:lnTo>
                <a:cubicBezTo>
                  <a:pt x="56641" y="25019"/>
                  <a:pt x="54609" y="18288"/>
                  <a:pt x="50545" y="13461"/>
                </a:cubicBezTo>
                <a:cubicBezTo>
                  <a:pt x="46481" y="8763"/>
                  <a:pt x="40766" y="6350"/>
                  <a:pt x="3340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5792851" y="3977894"/>
            <a:ext cx="62991" cy="40132"/>
          </a:xfrm>
          <a:custGeom>
            <a:avLst/>
            <a:gdLst>
              <a:gd name="connsiteX0" fmla="*/ 33401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1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1" y="6350"/>
                </a:moveTo>
                <a:cubicBezTo>
                  <a:pt x="26542" y="6350"/>
                  <a:pt x="20701" y="8890"/>
                  <a:pt x="15747" y="13970"/>
                </a:cubicBezTo>
                <a:cubicBezTo>
                  <a:pt x="10795" y="19050"/>
                  <a:pt x="7620" y="25653"/>
                  <a:pt x="6350" y="33782"/>
                </a:cubicBezTo>
                <a:lnTo>
                  <a:pt x="56641" y="33782"/>
                </a:lnTo>
                <a:cubicBezTo>
                  <a:pt x="56641" y="25019"/>
                  <a:pt x="54609" y="18288"/>
                  <a:pt x="50545"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4259707" y="3977894"/>
            <a:ext cx="62992" cy="40132"/>
          </a:xfrm>
          <a:custGeom>
            <a:avLst/>
            <a:gdLst>
              <a:gd name="connsiteX0" fmla="*/ 33401 w 62992"/>
              <a:gd name="connsiteY0" fmla="*/ 6350 h 40132"/>
              <a:gd name="connsiteX1" fmla="*/ 15747 w 62992"/>
              <a:gd name="connsiteY1" fmla="*/ 13970 h 40132"/>
              <a:gd name="connsiteX2" fmla="*/ 6350 w 62992"/>
              <a:gd name="connsiteY2" fmla="*/ 33782 h 40132"/>
              <a:gd name="connsiteX3" fmla="*/ 56641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90"/>
                  <a:pt x="15747" y="13970"/>
                </a:cubicBezTo>
                <a:cubicBezTo>
                  <a:pt x="10795" y="19050"/>
                  <a:pt x="7620" y="25653"/>
                  <a:pt x="6350" y="33782"/>
                </a:cubicBezTo>
                <a:lnTo>
                  <a:pt x="56641" y="33782"/>
                </a:lnTo>
                <a:cubicBezTo>
                  <a:pt x="56641" y="25019"/>
                  <a:pt x="54609" y="18288"/>
                  <a:pt x="50546"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6043803" y="3966464"/>
            <a:ext cx="29845" cy="108965"/>
          </a:xfrm>
          <a:custGeom>
            <a:avLst/>
            <a:gdLst>
              <a:gd name="connsiteX0" fmla="*/ 6350 w 29845"/>
              <a:gd name="connsiteY0" fmla="*/ 6350 h 108965"/>
              <a:gd name="connsiteX1" fmla="*/ 23494 w 29845"/>
              <a:gd name="connsiteY1" fmla="*/ 6350 h 108965"/>
              <a:gd name="connsiteX2" fmla="*/ 23494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4" y="6350"/>
                </a:lnTo>
                <a:lnTo>
                  <a:pt x="23494"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5936996" y="3966464"/>
            <a:ext cx="104266" cy="108965"/>
          </a:xfrm>
          <a:custGeom>
            <a:avLst/>
            <a:gdLst>
              <a:gd name="connsiteX0" fmla="*/ 6350 w 104266"/>
              <a:gd name="connsiteY0" fmla="*/ 6350 h 108965"/>
              <a:gd name="connsiteX1" fmla="*/ 24891 w 104266"/>
              <a:gd name="connsiteY1" fmla="*/ 6350 h 108965"/>
              <a:gd name="connsiteX2" fmla="*/ 48386 w 104266"/>
              <a:gd name="connsiteY2" fmla="*/ 75057 h 108965"/>
              <a:gd name="connsiteX3" fmla="*/ 51815 w 104266"/>
              <a:gd name="connsiteY3" fmla="*/ 88900 h 108965"/>
              <a:gd name="connsiteX4" fmla="*/ 52323 w 104266"/>
              <a:gd name="connsiteY4" fmla="*/ 88900 h 108965"/>
              <a:gd name="connsiteX5" fmla="*/ 55371 w 104266"/>
              <a:gd name="connsiteY5" fmla="*/ 75438 h 108965"/>
              <a:gd name="connsiteX6" fmla="*/ 80009 w 104266"/>
              <a:gd name="connsiteY6" fmla="*/ 6350 h 108965"/>
              <a:gd name="connsiteX7" fmla="*/ 97916 w 104266"/>
              <a:gd name="connsiteY7" fmla="*/ 6350 h 108965"/>
              <a:gd name="connsiteX8" fmla="*/ 59816 w 104266"/>
              <a:gd name="connsiteY8" fmla="*/ 102615 h 108965"/>
              <a:gd name="connsiteX9" fmla="*/ 42544 w 104266"/>
              <a:gd name="connsiteY9" fmla="*/ 102615 h 108965"/>
              <a:gd name="connsiteX10" fmla="*/ 6350 w 104266"/>
              <a:gd name="connsiteY10" fmla="*/ 6350 h 10896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04266" h="108965">
                <a:moveTo>
                  <a:pt x="6350" y="6350"/>
                </a:moveTo>
                <a:lnTo>
                  <a:pt x="24891" y="6350"/>
                </a:lnTo>
                <a:lnTo>
                  <a:pt x="48386" y="75057"/>
                </a:lnTo>
                <a:cubicBezTo>
                  <a:pt x="50291" y="80645"/>
                  <a:pt x="51434" y="85216"/>
                  <a:pt x="51815" y="88900"/>
                </a:cubicBezTo>
                <a:lnTo>
                  <a:pt x="52323" y="88900"/>
                </a:lnTo>
                <a:cubicBezTo>
                  <a:pt x="52832" y="84073"/>
                  <a:pt x="53847" y="79628"/>
                  <a:pt x="55371" y="75438"/>
                </a:cubicBezTo>
                <a:lnTo>
                  <a:pt x="80009" y="6350"/>
                </a:lnTo>
                <a:lnTo>
                  <a:pt x="97916" y="6350"/>
                </a:lnTo>
                <a:lnTo>
                  <a:pt x="59816" y="102615"/>
                </a:lnTo>
                <a:lnTo>
                  <a:pt x="42544"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5882385" y="3964813"/>
            <a:ext cx="64389" cy="110616"/>
          </a:xfrm>
          <a:custGeom>
            <a:avLst/>
            <a:gdLst>
              <a:gd name="connsiteX0" fmla="*/ 49022 w 64389"/>
              <a:gd name="connsiteY0" fmla="*/ 6350 h 110616"/>
              <a:gd name="connsiteX1" fmla="*/ 58039 w 64389"/>
              <a:gd name="connsiteY1" fmla="*/ 7620 h 110616"/>
              <a:gd name="connsiteX2" fmla="*/ 58039 w 64389"/>
              <a:gd name="connsiteY2" fmla="*/ 24891 h 110616"/>
              <a:gd name="connsiteX3" fmla="*/ 46228 w 64389"/>
              <a:gd name="connsiteY3" fmla="*/ 21844 h 110616"/>
              <a:gd name="connsiteX4" fmla="*/ 29845 w 64389"/>
              <a:gd name="connsiteY4" fmla="*/ 31115 h 110616"/>
              <a:gd name="connsiteX5" fmla="*/ 23367 w 64389"/>
              <a:gd name="connsiteY5" fmla="*/ 55498 h 110616"/>
              <a:gd name="connsiteX6" fmla="*/ 23367 w 64389"/>
              <a:gd name="connsiteY6" fmla="*/ 104266 h 110616"/>
              <a:gd name="connsiteX7" fmla="*/ 6350 w 64389"/>
              <a:gd name="connsiteY7" fmla="*/ 104266 h 110616"/>
              <a:gd name="connsiteX8" fmla="*/ 6350 w 64389"/>
              <a:gd name="connsiteY8" fmla="*/ 8001 h 110616"/>
              <a:gd name="connsiteX9" fmla="*/ 23367 w 64389"/>
              <a:gd name="connsiteY9" fmla="*/ 8001 h 110616"/>
              <a:gd name="connsiteX10" fmla="*/ 23367 w 64389"/>
              <a:gd name="connsiteY10" fmla="*/ 27558 h 110616"/>
              <a:gd name="connsiteX11" fmla="*/ 23748 w 64389"/>
              <a:gd name="connsiteY11" fmla="*/ 27558 h 110616"/>
              <a:gd name="connsiteX12" fmla="*/ 49022 w 64389"/>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389" h="110616">
                <a:moveTo>
                  <a:pt x="49022" y="6350"/>
                </a:moveTo>
                <a:cubicBezTo>
                  <a:pt x="52959" y="6350"/>
                  <a:pt x="55879" y="6730"/>
                  <a:pt x="58039" y="7620"/>
                </a:cubicBezTo>
                <a:lnTo>
                  <a:pt x="58039" y="24891"/>
                </a:lnTo>
                <a:cubicBezTo>
                  <a:pt x="55117" y="22859"/>
                  <a:pt x="51180" y="21844"/>
                  <a:pt x="46228" y="21844"/>
                </a:cubicBezTo>
                <a:cubicBezTo>
                  <a:pt x="39623" y="21844"/>
                  <a:pt x="34163" y="24891"/>
                  <a:pt x="29845" y="31115"/>
                </a:cubicBezTo>
                <a:cubicBezTo>
                  <a:pt x="25527" y="37210"/>
                  <a:pt x="23367" y="45465"/>
                  <a:pt x="23367" y="55498"/>
                </a:cubicBezTo>
                <a:lnTo>
                  <a:pt x="23367" y="104266"/>
                </a:lnTo>
                <a:lnTo>
                  <a:pt x="6350" y="104266"/>
                </a:lnTo>
                <a:lnTo>
                  <a:pt x="6350" y="8001"/>
                </a:lnTo>
                <a:lnTo>
                  <a:pt x="23367" y="8001"/>
                </a:lnTo>
                <a:lnTo>
                  <a:pt x="23367" y="27558"/>
                </a:lnTo>
                <a:lnTo>
                  <a:pt x="23748" y="27558"/>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5004561" y="3964813"/>
            <a:ext cx="64389" cy="110616"/>
          </a:xfrm>
          <a:custGeom>
            <a:avLst/>
            <a:gdLst>
              <a:gd name="connsiteX0" fmla="*/ 49022 w 64389"/>
              <a:gd name="connsiteY0" fmla="*/ 6350 h 110616"/>
              <a:gd name="connsiteX1" fmla="*/ 58039 w 64389"/>
              <a:gd name="connsiteY1" fmla="*/ 7620 h 110616"/>
              <a:gd name="connsiteX2" fmla="*/ 58039 w 64389"/>
              <a:gd name="connsiteY2" fmla="*/ 24891 h 110616"/>
              <a:gd name="connsiteX3" fmla="*/ 46228 w 64389"/>
              <a:gd name="connsiteY3" fmla="*/ 21844 h 110616"/>
              <a:gd name="connsiteX4" fmla="*/ 29845 w 64389"/>
              <a:gd name="connsiteY4" fmla="*/ 31115 h 110616"/>
              <a:gd name="connsiteX5" fmla="*/ 23367 w 64389"/>
              <a:gd name="connsiteY5" fmla="*/ 55498 h 110616"/>
              <a:gd name="connsiteX6" fmla="*/ 23367 w 64389"/>
              <a:gd name="connsiteY6" fmla="*/ 104266 h 110616"/>
              <a:gd name="connsiteX7" fmla="*/ 6350 w 64389"/>
              <a:gd name="connsiteY7" fmla="*/ 104266 h 110616"/>
              <a:gd name="connsiteX8" fmla="*/ 6350 w 64389"/>
              <a:gd name="connsiteY8" fmla="*/ 8001 h 110616"/>
              <a:gd name="connsiteX9" fmla="*/ 23367 w 64389"/>
              <a:gd name="connsiteY9" fmla="*/ 8001 h 110616"/>
              <a:gd name="connsiteX10" fmla="*/ 23367 w 64389"/>
              <a:gd name="connsiteY10" fmla="*/ 27558 h 110616"/>
              <a:gd name="connsiteX11" fmla="*/ 23748 w 64389"/>
              <a:gd name="connsiteY11" fmla="*/ 27558 h 110616"/>
              <a:gd name="connsiteX12" fmla="*/ 49022 w 64389"/>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389" h="110616">
                <a:moveTo>
                  <a:pt x="49022" y="6350"/>
                </a:moveTo>
                <a:cubicBezTo>
                  <a:pt x="52959" y="6350"/>
                  <a:pt x="55879" y="6730"/>
                  <a:pt x="58039" y="7620"/>
                </a:cubicBezTo>
                <a:lnTo>
                  <a:pt x="58039" y="24891"/>
                </a:lnTo>
                <a:cubicBezTo>
                  <a:pt x="55117" y="22859"/>
                  <a:pt x="51180" y="21844"/>
                  <a:pt x="46228" y="21844"/>
                </a:cubicBezTo>
                <a:cubicBezTo>
                  <a:pt x="39623" y="21844"/>
                  <a:pt x="34163" y="24891"/>
                  <a:pt x="29845" y="31115"/>
                </a:cubicBezTo>
                <a:cubicBezTo>
                  <a:pt x="25527" y="37210"/>
                  <a:pt x="23367" y="45465"/>
                  <a:pt x="23367" y="55498"/>
                </a:cubicBezTo>
                <a:lnTo>
                  <a:pt x="23367" y="104266"/>
                </a:lnTo>
                <a:lnTo>
                  <a:pt x="6350" y="104266"/>
                </a:lnTo>
                <a:lnTo>
                  <a:pt x="6350" y="8001"/>
                </a:lnTo>
                <a:lnTo>
                  <a:pt x="23367" y="8001"/>
                </a:lnTo>
                <a:lnTo>
                  <a:pt x="23367" y="27558"/>
                </a:lnTo>
                <a:lnTo>
                  <a:pt x="23748" y="27558"/>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6274689" y="3964178"/>
            <a:ext cx="77851" cy="113538"/>
          </a:xfrm>
          <a:custGeom>
            <a:avLst/>
            <a:gdLst>
              <a:gd name="connsiteX0" fmla="*/ 44069 w 77851"/>
              <a:gd name="connsiteY0" fmla="*/ 6350 h 113538"/>
              <a:gd name="connsiteX1" fmla="*/ 66801 w 77851"/>
              <a:gd name="connsiteY1" fmla="*/ 10667 h 113538"/>
              <a:gd name="connsiteX2" fmla="*/ 66801 w 77851"/>
              <a:gd name="connsiteY2" fmla="*/ 27050 h 113538"/>
              <a:gd name="connsiteX3" fmla="*/ 42417 w 77851"/>
              <a:gd name="connsiteY3" fmla="*/ 20065 h 113538"/>
              <a:gd name="connsiteX4" fmla="*/ 29082 w 77851"/>
              <a:gd name="connsiteY4" fmla="*/ 23621 h 113538"/>
              <a:gd name="connsiteX5" fmla="*/ 23876 w 77851"/>
              <a:gd name="connsiteY5" fmla="*/ 33019 h 113538"/>
              <a:gd name="connsiteX6" fmla="*/ 27558 w 77851"/>
              <a:gd name="connsiteY6" fmla="*/ 42036 h 113538"/>
              <a:gd name="connsiteX7" fmla="*/ 44069 w 77851"/>
              <a:gd name="connsiteY7" fmla="*/ 50291 h 113538"/>
              <a:gd name="connsiteX8" fmla="*/ 65785 w 77851"/>
              <a:gd name="connsiteY8" fmla="*/ 62737 h 113538"/>
              <a:gd name="connsiteX9" fmla="*/ 71501 w 77851"/>
              <a:gd name="connsiteY9" fmla="*/ 78739 h 113538"/>
              <a:gd name="connsiteX10" fmla="*/ 60578 w 77851"/>
              <a:gd name="connsiteY10" fmla="*/ 99567 h 113538"/>
              <a:gd name="connsiteX11" fmla="*/ 32511 w 77851"/>
              <a:gd name="connsiteY11" fmla="*/ 107187 h 113538"/>
              <a:gd name="connsiteX12" fmla="*/ 6350 w 77851"/>
              <a:gd name="connsiteY12" fmla="*/ 101472 h 113538"/>
              <a:gd name="connsiteX13" fmla="*/ 6350 w 77851"/>
              <a:gd name="connsiteY13" fmla="*/ 84073 h 113538"/>
              <a:gd name="connsiteX14" fmla="*/ 34163 w 77851"/>
              <a:gd name="connsiteY14" fmla="*/ 93471 h 113538"/>
              <a:gd name="connsiteX15" fmla="*/ 54101 w 77851"/>
              <a:gd name="connsiteY15" fmla="*/ 80390 h 113538"/>
              <a:gd name="connsiteX16" fmla="*/ 49783 w 77851"/>
              <a:gd name="connsiteY16" fmla="*/ 71119 h 113538"/>
              <a:gd name="connsiteX17" fmla="*/ 32130 w 77851"/>
              <a:gd name="connsiteY17" fmla="*/ 62610 h 113538"/>
              <a:gd name="connsiteX18" fmla="*/ 11302 w 77851"/>
              <a:gd name="connsiteY18" fmla="*/ 49783 h 113538"/>
              <a:gd name="connsiteX19" fmla="*/ 6476 w 77851"/>
              <a:gd name="connsiteY19" fmla="*/ 34543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6" y="6350"/>
                  <a:pt x="59816" y="7746"/>
                  <a:pt x="66801" y="10667"/>
                </a:cubicBezTo>
                <a:lnTo>
                  <a:pt x="66801" y="27050"/>
                </a:lnTo>
                <a:cubicBezTo>
                  <a:pt x="59689" y="22478"/>
                  <a:pt x="51434" y="20065"/>
                  <a:pt x="42417" y="20065"/>
                </a:cubicBezTo>
                <a:cubicBezTo>
                  <a:pt x="36957" y="20065"/>
                  <a:pt x="32511" y="21335"/>
                  <a:pt x="29082" y="23621"/>
                </a:cubicBezTo>
                <a:cubicBezTo>
                  <a:pt x="25653" y="26034"/>
                  <a:pt x="23876" y="29209"/>
                  <a:pt x="23876" y="33019"/>
                </a:cubicBezTo>
                <a:cubicBezTo>
                  <a:pt x="23876" y="36956"/>
                  <a:pt x="25145" y="39877"/>
                  <a:pt x="27558" y="42036"/>
                </a:cubicBezTo>
                <a:cubicBezTo>
                  <a:pt x="30098" y="44195"/>
                  <a:pt x="35559" y="46989"/>
                  <a:pt x="44069" y="50291"/>
                </a:cubicBezTo>
                <a:cubicBezTo>
                  <a:pt x="54736" y="54355"/>
                  <a:pt x="61976" y="58419"/>
                  <a:pt x="65785" y="62737"/>
                </a:cubicBezTo>
                <a:cubicBezTo>
                  <a:pt x="69595" y="67055"/>
                  <a:pt x="71501" y="72389"/>
                  <a:pt x="71501" y="78739"/>
                </a:cubicBezTo>
                <a:cubicBezTo>
                  <a:pt x="71501" y="87502"/>
                  <a:pt x="67817" y="94487"/>
                  <a:pt x="60578" y="99567"/>
                </a:cubicBezTo>
                <a:cubicBezTo>
                  <a:pt x="53339" y="104647"/>
                  <a:pt x="44069" y="107187"/>
                  <a:pt x="32511" y="107187"/>
                </a:cubicBezTo>
                <a:cubicBezTo>
                  <a:pt x="22605" y="107187"/>
                  <a:pt x="13842" y="105282"/>
                  <a:pt x="6350" y="101472"/>
                </a:cubicBezTo>
                <a:lnTo>
                  <a:pt x="6350" y="84073"/>
                </a:lnTo>
                <a:cubicBezTo>
                  <a:pt x="14985" y="90296"/>
                  <a:pt x="24257" y="93471"/>
                  <a:pt x="34163" y="93471"/>
                </a:cubicBezTo>
                <a:cubicBezTo>
                  <a:pt x="47497" y="93471"/>
                  <a:pt x="54101" y="89026"/>
                  <a:pt x="54101" y="80390"/>
                </a:cubicBezTo>
                <a:cubicBezTo>
                  <a:pt x="54101" y="76580"/>
                  <a:pt x="52704" y="73532"/>
                  <a:pt x="49783" y="71119"/>
                </a:cubicBezTo>
                <a:cubicBezTo>
                  <a:pt x="46863" y="68706"/>
                  <a:pt x="41020" y="65912"/>
                  <a:pt x="32130" y="62610"/>
                </a:cubicBezTo>
                <a:cubicBezTo>
                  <a:pt x="21463" y="58292"/>
                  <a:pt x="14477" y="54101"/>
                  <a:pt x="11302" y="49783"/>
                </a:cubicBezTo>
                <a:cubicBezTo>
                  <a:pt x="8127" y="45592"/>
                  <a:pt x="6476" y="40512"/>
                  <a:pt x="6476" y="34543"/>
                </a:cubicBezTo>
                <a:cubicBezTo>
                  <a:pt x="6476" y="26034"/>
                  <a:pt x="10159" y="19176"/>
                  <a:pt x="17398" y="14096"/>
                </a:cubicBezTo>
                <a:cubicBezTo>
                  <a:pt x="24510"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6173089" y="3964178"/>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4 w 97663"/>
              <a:gd name="connsiteY5" fmla="*/ 84962 h 113538"/>
              <a:gd name="connsiteX6" fmla="*/ 54736 w 97663"/>
              <a:gd name="connsiteY6" fmla="*/ 93344 h 113538"/>
              <a:gd name="connsiteX7" fmla="*/ 84327 w 97663"/>
              <a:gd name="connsiteY7" fmla="*/ 82930 h 113538"/>
              <a:gd name="connsiteX8" fmla="*/ 84327 w 97663"/>
              <a:gd name="connsiteY8" fmla="*/ 98170 h 113538"/>
              <a:gd name="connsiteX9" fmla="*/ 50672 w 97663"/>
              <a:gd name="connsiteY9" fmla="*/ 107187 h 113538"/>
              <a:gd name="connsiteX10" fmla="*/ 18033 w 97663"/>
              <a:gd name="connsiteY10" fmla="*/ 93979 h 113538"/>
              <a:gd name="connsiteX11" fmla="*/ 6350 w 97663"/>
              <a:gd name="connsiteY11" fmla="*/ 57150 h 113538"/>
              <a:gd name="connsiteX12" fmla="*/ 19176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2" y="10413"/>
                  <a:pt x="80645" y="18541"/>
                </a:cubicBezTo>
                <a:cubicBezTo>
                  <a:pt x="87757" y="26542"/>
                  <a:pt x="91313" y="37972"/>
                  <a:pt x="91313" y="52450"/>
                </a:cubicBezTo>
                <a:lnTo>
                  <a:pt x="91313" y="61086"/>
                </a:lnTo>
                <a:lnTo>
                  <a:pt x="23876" y="61086"/>
                </a:lnTo>
                <a:cubicBezTo>
                  <a:pt x="24129" y="71373"/>
                  <a:pt x="26923" y="79375"/>
                  <a:pt x="32384" y="84962"/>
                </a:cubicBezTo>
                <a:cubicBezTo>
                  <a:pt x="37719" y="90550"/>
                  <a:pt x="45084" y="93344"/>
                  <a:pt x="54736" y="93344"/>
                </a:cubicBezTo>
                <a:cubicBezTo>
                  <a:pt x="65532" y="93344"/>
                  <a:pt x="75438" y="89915"/>
                  <a:pt x="84327" y="82930"/>
                </a:cubicBezTo>
                <a:lnTo>
                  <a:pt x="84327" y="98170"/>
                </a:lnTo>
                <a:cubicBezTo>
                  <a:pt x="75945" y="104139"/>
                  <a:pt x="64642" y="107187"/>
                  <a:pt x="50672" y="107187"/>
                </a:cubicBezTo>
                <a:cubicBezTo>
                  <a:pt x="36702" y="107187"/>
                  <a:pt x="25907" y="102742"/>
                  <a:pt x="18033" y="93979"/>
                </a:cubicBezTo>
                <a:cubicBezTo>
                  <a:pt x="10286" y="85089"/>
                  <a:pt x="6350" y="72897"/>
                  <a:pt x="6350" y="57150"/>
                </a:cubicBezTo>
                <a:cubicBezTo>
                  <a:pt x="6350" y="42417"/>
                  <a:pt x="10667" y="30225"/>
                  <a:pt x="19176"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6083172" y="3964178"/>
            <a:ext cx="85725" cy="113537"/>
          </a:xfrm>
          <a:custGeom>
            <a:avLst/>
            <a:gdLst>
              <a:gd name="connsiteX0" fmla="*/ 56769 w 85725"/>
              <a:gd name="connsiteY0" fmla="*/ 6350 h 113537"/>
              <a:gd name="connsiteX1" fmla="*/ 79375 w 85725"/>
              <a:gd name="connsiteY1" fmla="*/ 11048 h 113537"/>
              <a:gd name="connsiteX2" fmla="*/ 79375 w 85725"/>
              <a:gd name="connsiteY2" fmla="*/ 27939 h 113537"/>
              <a:gd name="connsiteX3" fmla="*/ 56769 w 85725"/>
              <a:gd name="connsiteY3" fmla="*/ 20446 h 113537"/>
              <a:gd name="connsiteX4" fmla="*/ 33020 w 85725"/>
              <a:gd name="connsiteY4" fmla="*/ 30606 h 113537"/>
              <a:gd name="connsiteX5" fmla="*/ 23748 w 85725"/>
              <a:gd name="connsiteY5" fmla="*/ 57657 h 113537"/>
              <a:gd name="connsiteX6" fmla="*/ 32511 w 85725"/>
              <a:gd name="connsiteY6" fmla="*/ 83692 h 113537"/>
              <a:gd name="connsiteX7" fmla="*/ 55880 w 85725"/>
              <a:gd name="connsiteY7" fmla="*/ 93090 h 113537"/>
              <a:gd name="connsiteX8" fmla="*/ 79375 w 85725"/>
              <a:gd name="connsiteY8" fmla="*/ 84835 h 113537"/>
              <a:gd name="connsiteX9" fmla="*/ 79375 w 85725"/>
              <a:gd name="connsiteY9" fmla="*/ 100583 h 113537"/>
              <a:gd name="connsiteX10" fmla="*/ 52705 w 85725"/>
              <a:gd name="connsiteY10" fmla="*/ 107187 h 113537"/>
              <a:gd name="connsiteX11" fmla="*/ 19050 w 85725"/>
              <a:gd name="connsiteY11" fmla="*/ 93725 h 113537"/>
              <a:gd name="connsiteX12" fmla="*/ 6350 w 85725"/>
              <a:gd name="connsiteY12" fmla="*/ 59054 h 113537"/>
              <a:gd name="connsiteX13" fmla="*/ 20066 w 85725"/>
              <a:gd name="connsiteY13" fmla="*/ 20827 h 113537"/>
              <a:gd name="connsiteX14" fmla="*/ 56769 w 85725"/>
              <a:gd name="connsiteY14" fmla="*/ 6350 h 11353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37">
                <a:moveTo>
                  <a:pt x="56769" y="6350"/>
                </a:moveTo>
                <a:cubicBezTo>
                  <a:pt x="65659" y="6350"/>
                  <a:pt x="73152" y="7873"/>
                  <a:pt x="79375" y="11048"/>
                </a:cubicBezTo>
                <a:lnTo>
                  <a:pt x="79375" y="27939"/>
                </a:lnTo>
                <a:cubicBezTo>
                  <a:pt x="72644" y="22986"/>
                  <a:pt x="65151" y="20446"/>
                  <a:pt x="56769" y="20446"/>
                </a:cubicBezTo>
                <a:cubicBezTo>
                  <a:pt x="46990" y="20446"/>
                  <a:pt x="39116" y="23875"/>
                  <a:pt x="33020" y="30606"/>
                </a:cubicBezTo>
                <a:cubicBezTo>
                  <a:pt x="26797" y="37337"/>
                  <a:pt x="23748" y="46354"/>
                  <a:pt x="23748" y="57657"/>
                </a:cubicBezTo>
                <a:cubicBezTo>
                  <a:pt x="23748" y="68706"/>
                  <a:pt x="26670" y="77342"/>
                  <a:pt x="32511" y="83692"/>
                </a:cubicBezTo>
                <a:cubicBezTo>
                  <a:pt x="38227" y="89915"/>
                  <a:pt x="45973" y="93090"/>
                  <a:pt x="55880" y="93090"/>
                </a:cubicBezTo>
                <a:cubicBezTo>
                  <a:pt x="64135" y="93090"/>
                  <a:pt x="72009" y="90296"/>
                  <a:pt x="79375" y="84835"/>
                </a:cubicBezTo>
                <a:lnTo>
                  <a:pt x="79375" y="100583"/>
                </a:lnTo>
                <a:cubicBezTo>
                  <a:pt x="72009" y="104901"/>
                  <a:pt x="63119" y="107187"/>
                  <a:pt x="52705" y="107187"/>
                </a:cubicBezTo>
                <a:cubicBezTo>
                  <a:pt x="38735" y="107187"/>
                  <a:pt x="27559" y="102742"/>
                  <a:pt x="19050" y="93725"/>
                </a:cubicBezTo>
                <a:cubicBezTo>
                  <a:pt x="10667" y="84835"/>
                  <a:pt x="6350" y="73278"/>
                  <a:pt x="6350" y="59054"/>
                </a:cubicBezTo>
                <a:cubicBezTo>
                  <a:pt x="6350" y="43179"/>
                  <a:pt x="10922" y="30479"/>
                  <a:pt x="20066" y="20827"/>
                </a:cubicBezTo>
                <a:cubicBezTo>
                  <a:pt x="29210" y="11175"/>
                  <a:pt x="41529"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5775325" y="3964178"/>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4 w 97663"/>
              <a:gd name="connsiteY5" fmla="*/ 84962 h 113538"/>
              <a:gd name="connsiteX6" fmla="*/ 54736 w 97663"/>
              <a:gd name="connsiteY6" fmla="*/ 93344 h 113538"/>
              <a:gd name="connsiteX7" fmla="*/ 84328 w 97663"/>
              <a:gd name="connsiteY7" fmla="*/ 82930 h 113538"/>
              <a:gd name="connsiteX8" fmla="*/ 84328 w 97663"/>
              <a:gd name="connsiteY8" fmla="*/ 98170 h 113538"/>
              <a:gd name="connsiteX9" fmla="*/ 50672 w 97663"/>
              <a:gd name="connsiteY9" fmla="*/ 107187 h 113538"/>
              <a:gd name="connsiteX10" fmla="*/ 18034 w 97663"/>
              <a:gd name="connsiteY10" fmla="*/ 93979 h 113538"/>
              <a:gd name="connsiteX11" fmla="*/ 6350 w 97663"/>
              <a:gd name="connsiteY11" fmla="*/ 57150 h 113538"/>
              <a:gd name="connsiteX12" fmla="*/ 19177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3" y="10413"/>
                  <a:pt x="80645" y="18541"/>
                </a:cubicBezTo>
                <a:cubicBezTo>
                  <a:pt x="87757" y="26542"/>
                  <a:pt x="91313" y="37972"/>
                  <a:pt x="91313" y="52450"/>
                </a:cubicBezTo>
                <a:lnTo>
                  <a:pt x="91313" y="61086"/>
                </a:lnTo>
                <a:lnTo>
                  <a:pt x="23876" y="61086"/>
                </a:lnTo>
                <a:cubicBezTo>
                  <a:pt x="24129" y="71373"/>
                  <a:pt x="26923" y="79375"/>
                  <a:pt x="32384" y="84962"/>
                </a:cubicBezTo>
                <a:cubicBezTo>
                  <a:pt x="37719" y="90550"/>
                  <a:pt x="45084" y="93344"/>
                  <a:pt x="54736" y="93344"/>
                </a:cubicBezTo>
                <a:cubicBezTo>
                  <a:pt x="65532" y="93344"/>
                  <a:pt x="75438" y="89915"/>
                  <a:pt x="84328" y="82930"/>
                </a:cubicBezTo>
                <a:lnTo>
                  <a:pt x="84328" y="98170"/>
                </a:lnTo>
                <a:cubicBezTo>
                  <a:pt x="75946" y="104139"/>
                  <a:pt x="64642" y="107187"/>
                  <a:pt x="50672" y="107187"/>
                </a:cubicBezTo>
                <a:cubicBezTo>
                  <a:pt x="36703" y="107187"/>
                  <a:pt x="25908" y="102742"/>
                  <a:pt x="18034" y="93979"/>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3"/>
          <p:cNvSpPr/>
          <p:nvPr/>
        </p:nvSpPr>
        <p:spPr>
          <a:xfrm>
            <a:off x="5402326" y="3964178"/>
            <a:ext cx="94107" cy="111251"/>
          </a:xfrm>
          <a:custGeom>
            <a:avLst/>
            <a:gdLst>
              <a:gd name="connsiteX0" fmla="*/ 55371 w 94107"/>
              <a:gd name="connsiteY0" fmla="*/ 6350 h 111251"/>
              <a:gd name="connsiteX1" fmla="*/ 79502 w 94107"/>
              <a:gd name="connsiteY1" fmla="*/ 16509 h 111251"/>
              <a:gd name="connsiteX2" fmla="*/ 87757 w 94107"/>
              <a:gd name="connsiteY2" fmla="*/ 46100 h 111251"/>
              <a:gd name="connsiteX3" fmla="*/ 87757 w 94107"/>
              <a:gd name="connsiteY3" fmla="*/ 104901 h 111251"/>
              <a:gd name="connsiteX4" fmla="*/ 70739 w 94107"/>
              <a:gd name="connsiteY4" fmla="*/ 104901 h 111251"/>
              <a:gd name="connsiteX5" fmla="*/ 70739 w 94107"/>
              <a:gd name="connsiteY5" fmla="*/ 50164 h 111251"/>
              <a:gd name="connsiteX6" fmla="*/ 49148 w 94107"/>
              <a:gd name="connsiteY6" fmla="*/ 20446 h 111251"/>
              <a:gd name="connsiteX7" fmla="*/ 30607 w 94107"/>
              <a:gd name="connsiteY7" fmla="*/ 28828 h 111251"/>
              <a:gd name="connsiteX8" fmla="*/ 23367 w 94107"/>
              <a:gd name="connsiteY8" fmla="*/ 49910 h 111251"/>
              <a:gd name="connsiteX9" fmla="*/ 23367 w 94107"/>
              <a:gd name="connsiteY9" fmla="*/ 104901 h 111251"/>
              <a:gd name="connsiteX10" fmla="*/ 6350 w 94107"/>
              <a:gd name="connsiteY10" fmla="*/ 104901 h 111251"/>
              <a:gd name="connsiteX11" fmla="*/ 6350 w 94107"/>
              <a:gd name="connsiteY11" fmla="*/ 8635 h 111251"/>
              <a:gd name="connsiteX12" fmla="*/ 23367 w 94107"/>
              <a:gd name="connsiteY12" fmla="*/ 8635 h 111251"/>
              <a:gd name="connsiteX13" fmla="*/ 23367 w 94107"/>
              <a:gd name="connsiteY13" fmla="*/ 24510 h 111251"/>
              <a:gd name="connsiteX14" fmla="*/ 23748 w 94107"/>
              <a:gd name="connsiteY14" fmla="*/ 24510 h 111251"/>
              <a:gd name="connsiteX15" fmla="*/ 55371 w 94107"/>
              <a:gd name="connsiteY15"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1">
                <a:moveTo>
                  <a:pt x="55371" y="6350"/>
                </a:moveTo>
                <a:cubicBezTo>
                  <a:pt x="65913" y="6350"/>
                  <a:pt x="73914" y="9778"/>
                  <a:pt x="79502" y="16509"/>
                </a:cubicBezTo>
                <a:cubicBezTo>
                  <a:pt x="84963" y="23240"/>
                  <a:pt x="87757" y="33146"/>
                  <a:pt x="87757" y="46100"/>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5296153" y="3964178"/>
            <a:ext cx="90042" cy="113538"/>
          </a:xfrm>
          <a:custGeom>
            <a:avLst/>
            <a:gdLst>
              <a:gd name="connsiteX0" fmla="*/ 48895 w 90042"/>
              <a:gd name="connsiteY0" fmla="*/ 6350 h 113538"/>
              <a:gd name="connsiteX1" fmla="*/ 83692 w 90042"/>
              <a:gd name="connsiteY1" fmla="*/ 42925 h 113538"/>
              <a:gd name="connsiteX2" fmla="*/ 83692 w 90042"/>
              <a:gd name="connsiteY2" fmla="*/ 104901 h 113538"/>
              <a:gd name="connsiteX3" fmla="*/ 66802 w 90042"/>
              <a:gd name="connsiteY3" fmla="*/ 104901 h 113538"/>
              <a:gd name="connsiteX4" fmla="*/ 66802 w 90042"/>
              <a:gd name="connsiteY4" fmla="*/ 90042 h 113538"/>
              <a:gd name="connsiteX5" fmla="*/ 66421 w 90042"/>
              <a:gd name="connsiteY5" fmla="*/ 90042 h 113538"/>
              <a:gd name="connsiteX6" fmla="*/ 36830 w 90042"/>
              <a:gd name="connsiteY6" fmla="*/ 107187 h 113538"/>
              <a:gd name="connsiteX7" fmla="*/ 14605 w 90042"/>
              <a:gd name="connsiteY7" fmla="*/ 99567 h 113538"/>
              <a:gd name="connsiteX8" fmla="*/ 6350 w 90042"/>
              <a:gd name="connsiteY8" fmla="*/ 79120 h 113538"/>
              <a:gd name="connsiteX9" fmla="*/ 38227 w 90042"/>
              <a:gd name="connsiteY9" fmla="*/ 47751 h 113538"/>
              <a:gd name="connsiteX10" fmla="*/ 66802 w 90042"/>
              <a:gd name="connsiteY10" fmla="*/ 43687 h 113538"/>
              <a:gd name="connsiteX11" fmla="*/ 47371 w 90042"/>
              <a:gd name="connsiteY11" fmla="*/ 20065 h 113538"/>
              <a:gd name="connsiteX12" fmla="*/ 15748 w 90042"/>
              <a:gd name="connsiteY12" fmla="*/ 31750 h 113538"/>
              <a:gd name="connsiteX13" fmla="*/ 15748 w 90042"/>
              <a:gd name="connsiteY13" fmla="*/ 15366 h 113538"/>
              <a:gd name="connsiteX14" fmla="*/ 48895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5" y="6350"/>
                </a:moveTo>
                <a:cubicBezTo>
                  <a:pt x="72136" y="6350"/>
                  <a:pt x="83692" y="18541"/>
                  <a:pt x="83692" y="42925"/>
                </a:cubicBezTo>
                <a:lnTo>
                  <a:pt x="83692" y="104901"/>
                </a:lnTo>
                <a:lnTo>
                  <a:pt x="66802" y="104901"/>
                </a:lnTo>
                <a:lnTo>
                  <a:pt x="66802" y="90042"/>
                </a:lnTo>
                <a:lnTo>
                  <a:pt x="66421" y="90042"/>
                </a:lnTo>
                <a:cubicBezTo>
                  <a:pt x="59690" y="101472"/>
                  <a:pt x="49911" y="107187"/>
                  <a:pt x="36830" y="107187"/>
                </a:cubicBezTo>
                <a:cubicBezTo>
                  <a:pt x="27559" y="107187"/>
                  <a:pt x="20066" y="104647"/>
                  <a:pt x="14605" y="99567"/>
                </a:cubicBezTo>
                <a:cubicBezTo>
                  <a:pt x="9017" y="94487"/>
                  <a:pt x="6350" y="87756"/>
                  <a:pt x="6350" y="79120"/>
                </a:cubicBezTo>
                <a:cubicBezTo>
                  <a:pt x="6350" y="61086"/>
                  <a:pt x="17017" y="50672"/>
                  <a:pt x="38227" y="47751"/>
                </a:cubicBezTo>
                <a:lnTo>
                  <a:pt x="66802" y="43687"/>
                </a:lnTo>
                <a:cubicBezTo>
                  <a:pt x="66802" y="27939"/>
                  <a:pt x="60325" y="20065"/>
                  <a:pt x="47371" y="20065"/>
                </a:cubicBezTo>
                <a:cubicBezTo>
                  <a:pt x="35814" y="20065"/>
                  <a:pt x="25273" y="24002"/>
                  <a:pt x="15748" y="31750"/>
                </a:cubicBezTo>
                <a:lnTo>
                  <a:pt x="15748" y="15366"/>
                </a:lnTo>
                <a:cubicBezTo>
                  <a:pt x="25273" y="9270"/>
                  <a:pt x="36322"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5165216" y="3964178"/>
            <a:ext cx="77851" cy="113538"/>
          </a:xfrm>
          <a:custGeom>
            <a:avLst/>
            <a:gdLst>
              <a:gd name="connsiteX0" fmla="*/ 44069 w 77851"/>
              <a:gd name="connsiteY0" fmla="*/ 6350 h 113538"/>
              <a:gd name="connsiteX1" fmla="*/ 66802 w 77851"/>
              <a:gd name="connsiteY1" fmla="*/ 10667 h 113538"/>
              <a:gd name="connsiteX2" fmla="*/ 66802 w 77851"/>
              <a:gd name="connsiteY2" fmla="*/ 27050 h 113538"/>
              <a:gd name="connsiteX3" fmla="*/ 42417 w 77851"/>
              <a:gd name="connsiteY3" fmla="*/ 20065 h 113538"/>
              <a:gd name="connsiteX4" fmla="*/ 29083 w 77851"/>
              <a:gd name="connsiteY4" fmla="*/ 23621 h 113538"/>
              <a:gd name="connsiteX5" fmla="*/ 23876 w 77851"/>
              <a:gd name="connsiteY5" fmla="*/ 33019 h 113538"/>
              <a:gd name="connsiteX6" fmla="*/ 27559 w 77851"/>
              <a:gd name="connsiteY6" fmla="*/ 42036 h 113538"/>
              <a:gd name="connsiteX7" fmla="*/ 44069 w 77851"/>
              <a:gd name="connsiteY7" fmla="*/ 50291 h 113538"/>
              <a:gd name="connsiteX8" fmla="*/ 65786 w 77851"/>
              <a:gd name="connsiteY8" fmla="*/ 62737 h 113538"/>
              <a:gd name="connsiteX9" fmla="*/ 71501 w 77851"/>
              <a:gd name="connsiteY9" fmla="*/ 78739 h 113538"/>
              <a:gd name="connsiteX10" fmla="*/ 60579 w 77851"/>
              <a:gd name="connsiteY10" fmla="*/ 99567 h 113538"/>
              <a:gd name="connsiteX11" fmla="*/ 32511 w 77851"/>
              <a:gd name="connsiteY11" fmla="*/ 107187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19 h 113538"/>
              <a:gd name="connsiteX17" fmla="*/ 32130 w 77851"/>
              <a:gd name="connsiteY17" fmla="*/ 62610 h 113538"/>
              <a:gd name="connsiteX18" fmla="*/ 11303 w 77851"/>
              <a:gd name="connsiteY18" fmla="*/ 49783 h 113538"/>
              <a:gd name="connsiteX19" fmla="*/ 6477 w 77851"/>
              <a:gd name="connsiteY19" fmla="*/ 34543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7" y="7746"/>
                  <a:pt x="66802" y="10667"/>
                </a:cubicBezTo>
                <a:lnTo>
                  <a:pt x="66802" y="27050"/>
                </a:lnTo>
                <a:cubicBezTo>
                  <a:pt x="59690" y="22478"/>
                  <a:pt x="51435" y="20065"/>
                  <a:pt x="42417" y="20065"/>
                </a:cubicBezTo>
                <a:cubicBezTo>
                  <a:pt x="36957" y="20065"/>
                  <a:pt x="32511" y="21335"/>
                  <a:pt x="29083" y="23621"/>
                </a:cubicBezTo>
                <a:cubicBezTo>
                  <a:pt x="25654" y="26034"/>
                  <a:pt x="23876" y="29209"/>
                  <a:pt x="23876" y="33019"/>
                </a:cubicBezTo>
                <a:cubicBezTo>
                  <a:pt x="23876" y="36956"/>
                  <a:pt x="25146" y="39877"/>
                  <a:pt x="27559" y="42036"/>
                </a:cubicBezTo>
                <a:cubicBezTo>
                  <a:pt x="30098" y="44195"/>
                  <a:pt x="35560" y="46989"/>
                  <a:pt x="44069" y="50291"/>
                </a:cubicBezTo>
                <a:cubicBezTo>
                  <a:pt x="54736" y="54355"/>
                  <a:pt x="61976" y="58419"/>
                  <a:pt x="65786" y="62737"/>
                </a:cubicBezTo>
                <a:cubicBezTo>
                  <a:pt x="69596" y="67055"/>
                  <a:pt x="71501" y="72389"/>
                  <a:pt x="71501" y="78739"/>
                </a:cubicBezTo>
                <a:cubicBezTo>
                  <a:pt x="71501" y="87502"/>
                  <a:pt x="67817" y="94487"/>
                  <a:pt x="60579" y="99567"/>
                </a:cubicBezTo>
                <a:cubicBezTo>
                  <a:pt x="53340" y="104647"/>
                  <a:pt x="44069" y="107187"/>
                  <a:pt x="32511" y="107187"/>
                </a:cubicBezTo>
                <a:cubicBezTo>
                  <a:pt x="22605" y="107187"/>
                  <a:pt x="13842" y="105282"/>
                  <a:pt x="6350" y="101472"/>
                </a:cubicBezTo>
                <a:lnTo>
                  <a:pt x="6350" y="84073"/>
                </a:lnTo>
                <a:cubicBezTo>
                  <a:pt x="14986" y="90296"/>
                  <a:pt x="24257" y="93471"/>
                  <a:pt x="34163" y="93471"/>
                </a:cubicBezTo>
                <a:cubicBezTo>
                  <a:pt x="47498" y="93471"/>
                  <a:pt x="54102" y="89026"/>
                  <a:pt x="54102" y="80390"/>
                </a:cubicBezTo>
                <a:cubicBezTo>
                  <a:pt x="54102" y="76580"/>
                  <a:pt x="52704" y="73532"/>
                  <a:pt x="49784" y="71119"/>
                </a:cubicBezTo>
                <a:cubicBezTo>
                  <a:pt x="46863" y="68706"/>
                  <a:pt x="41021" y="65912"/>
                  <a:pt x="32130" y="62610"/>
                </a:cubicBezTo>
                <a:cubicBezTo>
                  <a:pt x="21463" y="58292"/>
                  <a:pt x="14478" y="54101"/>
                  <a:pt x="11303" y="49783"/>
                </a:cubicBezTo>
                <a:cubicBezTo>
                  <a:pt x="8128" y="45592"/>
                  <a:pt x="6477" y="40512"/>
                  <a:pt x="6477" y="34543"/>
                </a:cubicBezTo>
                <a:cubicBezTo>
                  <a:pt x="6477" y="26034"/>
                  <a:pt x="10160" y="19176"/>
                  <a:pt x="17398" y="14096"/>
                </a:cubicBezTo>
                <a:cubicBezTo>
                  <a:pt x="24511"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4885309" y="3964178"/>
            <a:ext cx="108457" cy="113538"/>
          </a:xfrm>
          <a:custGeom>
            <a:avLst/>
            <a:gdLst>
              <a:gd name="connsiteX0" fmla="*/ 55879 w 108457"/>
              <a:gd name="connsiteY0" fmla="*/ 6350 h 113538"/>
              <a:gd name="connsiteX1" fmla="*/ 89788 w 108457"/>
              <a:gd name="connsiteY1" fmla="*/ 19684 h 113538"/>
              <a:gd name="connsiteX2" fmla="*/ 102107 w 108457"/>
              <a:gd name="connsiteY2" fmla="*/ 56260 h 113538"/>
              <a:gd name="connsiteX3" fmla="*/ 89026 w 108457"/>
              <a:gd name="connsiteY3" fmla="*/ 93090 h 113538"/>
              <a:gd name="connsiteX4" fmla="*/ 53720 w 108457"/>
              <a:gd name="connsiteY4" fmla="*/ 107187 h 113538"/>
              <a:gd name="connsiteX5" fmla="*/ 19303 w 108457"/>
              <a:gd name="connsiteY5" fmla="*/ 93598 h 113538"/>
              <a:gd name="connsiteX6" fmla="*/ 6350 w 108457"/>
              <a:gd name="connsiteY6" fmla="*/ 57784 h 113538"/>
              <a:gd name="connsiteX7" fmla="*/ 19684 w 108457"/>
              <a:gd name="connsiteY7" fmla="*/ 20192 h 113538"/>
              <a:gd name="connsiteX8" fmla="*/ 55879 w 108457"/>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7" h="113538">
                <a:moveTo>
                  <a:pt x="55879" y="6350"/>
                </a:moveTo>
                <a:cubicBezTo>
                  <a:pt x="70230" y="6350"/>
                  <a:pt x="81660" y="10794"/>
                  <a:pt x="89788" y="19684"/>
                </a:cubicBezTo>
                <a:cubicBezTo>
                  <a:pt x="98044" y="28447"/>
                  <a:pt x="102107" y="40766"/>
                  <a:pt x="102107" y="56260"/>
                </a:cubicBezTo>
                <a:cubicBezTo>
                  <a:pt x="102107" y="71500"/>
                  <a:pt x="97789" y="83819"/>
                  <a:pt x="89026" y="93090"/>
                </a:cubicBezTo>
                <a:cubicBezTo>
                  <a:pt x="80263" y="102488"/>
                  <a:pt x="68452" y="107187"/>
                  <a:pt x="53720" y="107187"/>
                </a:cubicBezTo>
                <a:cubicBezTo>
                  <a:pt x="39369" y="107187"/>
                  <a:pt x="27812" y="102615"/>
                  <a:pt x="19303" y="93598"/>
                </a:cubicBezTo>
                <a:cubicBezTo>
                  <a:pt x="10667" y="84581"/>
                  <a:pt x="6350" y="72643"/>
                  <a:pt x="6350" y="57784"/>
                </a:cubicBezTo>
                <a:cubicBezTo>
                  <a:pt x="6350" y="41909"/>
                  <a:pt x="10794"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4476877" y="3964178"/>
            <a:ext cx="108457" cy="113538"/>
          </a:xfrm>
          <a:custGeom>
            <a:avLst/>
            <a:gdLst>
              <a:gd name="connsiteX0" fmla="*/ 55879 w 108457"/>
              <a:gd name="connsiteY0" fmla="*/ 6350 h 113538"/>
              <a:gd name="connsiteX1" fmla="*/ 89788 w 108457"/>
              <a:gd name="connsiteY1" fmla="*/ 19684 h 113538"/>
              <a:gd name="connsiteX2" fmla="*/ 102107 w 108457"/>
              <a:gd name="connsiteY2" fmla="*/ 56260 h 113538"/>
              <a:gd name="connsiteX3" fmla="*/ 89026 w 108457"/>
              <a:gd name="connsiteY3" fmla="*/ 93090 h 113538"/>
              <a:gd name="connsiteX4" fmla="*/ 53720 w 108457"/>
              <a:gd name="connsiteY4" fmla="*/ 107187 h 113538"/>
              <a:gd name="connsiteX5" fmla="*/ 19303 w 108457"/>
              <a:gd name="connsiteY5" fmla="*/ 93598 h 113538"/>
              <a:gd name="connsiteX6" fmla="*/ 6350 w 108457"/>
              <a:gd name="connsiteY6" fmla="*/ 57784 h 113538"/>
              <a:gd name="connsiteX7" fmla="*/ 19684 w 108457"/>
              <a:gd name="connsiteY7" fmla="*/ 20192 h 113538"/>
              <a:gd name="connsiteX8" fmla="*/ 55879 w 108457"/>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7" h="113538">
                <a:moveTo>
                  <a:pt x="55879" y="6350"/>
                </a:moveTo>
                <a:cubicBezTo>
                  <a:pt x="70230" y="6350"/>
                  <a:pt x="81660" y="10794"/>
                  <a:pt x="89788" y="19684"/>
                </a:cubicBezTo>
                <a:cubicBezTo>
                  <a:pt x="98044" y="28447"/>
                  <a:pt x="102107" y="40766"/>
                  <a:pt x="102107" y="56260"/>
                </a:cubicBezTo>
                <a:cubicBezTo>
                  <a:pt x="102107" y="71500"/>
                  <a:pt x="97789" y="83819"/>
                  <a:pt x="89026" y="93090"/>
                </a:cubicBezTo>
                <a:cubicBezTo>
                  <a:pt x="80263" y="102488"/>
                  <a:pt x="68452" y="107187"/>
                  <a:pt x="53720" y="107187"/>
                </a:cubicBezTo>
                <a:cubicBezTo>
                  <a:pt x="39369" y="107187"/>
                  <a:pt x="27813" y="102615"/>
                  <a:pt x="19303" y="93598"/>
                </a:cubicBezTo>
                <a:cubicBezTo>
                  <a:pt x="10667" y="84581"/>
                  <a:pt x="6350" y="72643"/>
                  <a:pt x="6350" y="57784"/>
                </a:cubicBezTo>
                <a:cubicBezTo>
                  <a:pt x="6350" y="41909"/>
                  <a:pt x="10794"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
          <p:cNvSpPr/>
          <p:nvPr/>
        </p:nvSpPr>
        <p:spPr>
          <a:xfrm>
            <a:off x="4343780" y="3964178"/>
            <a:ext cx="77851" cy="113538"/>
          </a:xfrm>
          <a:custGeom>
            <a:avLst/>
            <a:gdLst>
              <a:gd name="connsiteX0" fmla="*/ 44069 w 77851"/>
              <a:gd name="connsiteY0" fmla="*/ 6350 h 113538"/>
              <a:gd name="connsiteX1" fmla="*/ 66802 w 77851"/>
              <a:gd name="connsiteY1" fmla="*/ 10667 h 113538"/>
              <a:gd name="connsiteX2" fmla="*/ 66802 w 77851"/>
              <a:gd name="connsiteY2" fmla="*/ 27050 h 113538"/>
              <a:gd name="connsiteX3" fmla="*/ 42417 w 77851"/>
              <a:gd name="connsiteY3" fmla="*/ 20065 h 113538"/>
              <a:gd name="connsiteX4" fmla="*/ 29083 w 77851"/>
              <a:gd name="connsiteY4" fmla="*/ 23621 h 113538"/>
              <a:gd name="connsiteX5" fmla="*/ 23876 w 77851"/>
              <a:gd name="connsiteY5" fmla="*/ 33019 h 113538"/>
              <a:gd name="connsiteX6" fmla="*/ 27559 w 77851"/>
              <a:gd name="connsiteY6" fmla="*/ 42036 h 113538"/>
              <a:gd name="connsiteX7" fmla="*/ 44069 w 77851"/>
              <a:gd name="connsiteY7" fmla="*/ 50291 h 113538"/>
              <a:gd name="connsiteX8" fmla="*/ 65785 w 77851"/>
              <a:gd name="connsiteY8" fmla="*/ 62737 h 113538"/>
              <a:gd name="connsiteX9" fmla="*/ 71501 w 77851"/>
              <a:gd name="connsiteY9" fmla="*/ 78739 h 113538"/>
              <a:gd name="connsiteX10" fmla="*/ 60578 w 77851"/>
              <a:gd name="connsiteY10" fmla="*/ 99567 h 113538"/>
              <a:gd name="connsiteX11" fmla="*/ 32511 w 77851"/>
              <a:gd name="connsiteY11" fmla="*/ 107187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19 h 113538"/>
              <a:gd name="connsiteX17" fmla="*/ 32130 w 77851"/>
              <a:gd name="connsiteY17" fmla="*/ 62610 h 113538"/>
              <a:gd name="connsiteX18" fmla="*/ 11303 w 77851"/>
              <a:gd name="connsiteY18" fmla="*/ 49783 h 113538"/>
              <a:gd name="connsiteX19" fmla="*/ 6477 w 77851"/>
              <a:gd name="connsiteY19" fmla="*/ 34543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6" y="7746"/>
                  <a:pt x="66802" y="10667"/>
                </a:cubicBezTo>
                <a:lnTo>
                  <a:pt x="66802" y="27050"/>
                </a:lnTo>
                <a:cubicBezTo>
                  <a:pt x="59690" y="22478"/>
                  <a:pt x="51434" y="20065"/>
                  <a:pt x="42417" y="20065"/>
                </a:cubicBezTo>
                <a:cubicBezTo>
                  <a:pt x="36957" y="20065"/>
                  <a:pt x="32511" y="21335"/>
                  <a:pt x="29083" y="23621"/>
                </a:cubicBezTo>
                <a:cubicBezTo>
                  <a:pt x="25653" y="26034"/>
                  <a:pt x="23876" y="29209"/>
                  <a:pt x="23876" y="33019"/>
                </a:cubicBezTo>
                <a:cubicBezTo>
                  <a:pt x="23876" y="36956"/>
                  <a:pt x="25146" y="39877"/>
                  <a:pt x="27559" y="42036"/>
                </a:cubicBezTo>
                <a:cubicBezTo>
                  <a:pt x="30098" y="44195"/>
                  <a:pt x="35559" y="46989"/>
                  <a:pt x="44069" y="50291"/>
                </a:cubicBezTo>
                <a:cubicBezTo>
                  <a:pt x="54736" y="54355"/>
                  <a:pt x="61976" y="58419"/>
                  <a:pt x="65785" y="62737"/>
                </a:cubicBezTo>
                <a:cubicBezTo>
                  <a:pt x="69596" y="67055"/>
                  <a:pt x="71501" y="72389"/>
                  <a:pt x="71501" y="78739"/>
                </a:cubicBezTo>
                <a:cubicBezTo>
                  <a:pt x="71501" y="87502"/>
                  <a:pt x="67817" y="94487"/>
                  <a:pt x="60578" y="99567"/>
                </a:cubicBezTo>
                <a:cubicBezTo>
                  <a:pt x="53340" y="104647"/>
                  <a:pt x="44069" y="107187"/>
                  <a:pt x="32511" y="107187"/>
                </a:cubicBezTo>
                <a:cubicBezTo>
                  <a:pt x="22605" y="107187"/>
                  <a:pt x="13842" y="105282"/>
                  <a:pt x="6350" y="101472"/>
                </a:cubicBezTo>
                <a:lnTo>
                  <a:pt x="6350" y="84073"/>
                </a:lnTo>
                <a:cubicBezTo>
                  <a:pt x="14985" y="90296"/>
                  <a:pt x="24257" y="93471"/>
                  <a:pt x="34163" y="93471"/>
                </a:cubicBezTo>
                <a:cubicBezTo>
                  <a:pt x="47497" y="93471"/>
                  <a:pt x="54102" y="89026"/>
                  <a:pt x="54102" y="80390"/>
                </a:cubicBezTo>
                <a:cubicBezTo>
                  <a:pt x="54102" y="76580"/>
                  <a:pt x="52704" y="73532"/>
                  <a:pt x="49784" y="71119"/>
                </a:cubicBezTo>
                <a:cubicBezTo>
                  <a:pt x="46863" y="68706"/>
                  <a:pt x="41021" y="65912"/>
                  <a:pt x="32130" y="62610"/>
                </a:cubicBezTo>
                <a:cubicBezTo>
                  <a:pt x="21463" y="58292"/>
                  <a:pt x="14478" y="54101"/>
                  <a:pt x="11303" y="49783"/>
                </a:cubicBezTo>
                <a:cubicBezTo>
                  <a:pt x="8128" y="45592"/>
                  <a:pt x="6477" y="40512"/>
                  <a:pt x="6477" y="34543"/>
                </a:cubicBezTo>
                <a:cubicBezTo>
                  <a:pt x="6477" y="26034"/>
                  <a:pt x="10159" y="19176"/>
                  <a:pt x="17398" y="14096"/>
                </a:cubicBezTo>
                <a:cubicBezTo>
                  <a:pt x="24510"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
          <p:cNvSpPr/>
          <p:nvPr/>
        </p:nvSpPr>
        <p:spPr>
          <a:xfrm>
            <a:off x="4242180" y="3964178"/>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4 w 97663"/>
              <a:gd name="connsiteY5" fmla="*/ 84962 h 113538"/>
              <a:gd name="connsiteX6" fmla="*/ 54736 w 97663"/>
              <a:gd name="connsiteY6" fmla="*/ 93344 h 113538"/>
              <a:gd name="connsiteX7" fmla="*/ 84328 w 97663"/>
              <a:gd name="connsiteY7" fmla="*/ 82930 h 113538"/>
              <a:gd name="connsiteX8" fmla="*/ 84328 w 97663"/>
              <a:gd name="connsiteY8" fmla="*/ 98170 h 113538"/>
              <a:gd name="connsiteX9" fmla="*/ 50672 w 97663"/>
              <a:gd name="connsiteY9" fmla="*/ 107187 h 113538"/>
              <a:gd name="connsiteX10" fmla="*/ 18034 w 97663"/>
              <a:gd name="connsiteY10" fmla="*/ 93979 h 113538"/>
              <a:gd name="connsiteX11" fmla="*/ 6350 w 97663"/>
              <a:gd name="connsiteY11" fmla="*/ 57150 h 113538"/>
              <a:gd name="connsiteX12" fmla="*/ 19177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3" y="10413"/>
                  <a:pt x="80645" y="18541"/>
                </a:cubicBezTo>
                <a:cubicBezTo>
                  <a:pt x="87757" y="26542"/>
                  <a:pt x="91313" y="37972"/>
                  <a:pt x="91313" y="52450"/>
                </a:cubicBezTo>
                <a:lnTo>
                  <a:pt x="91313" y="61086"/>
                </a:lnTo>
                <a:lnTo>
                  <a:pt x="23876" y="61086"/>
                </a:lnTo>
                <a:cubicBezTo>
                  <a:pt x="24129" y="71373"/>
                  <a:pt x="26923" y="79375"/>
                  <a:pt x="32384" y="84962"/>
                </a:cubicBezTo>
                <a:cubicBezTo>
                  <a:pt x="37719" y="90550"/>
                  <a:pt x="45084" y="93344"/>
                  <a:pt x="54736" y="93344"/>
                </a:cubicBezTo>
                <a:cubicBezTo>
                  <a:pt x="65532" y="93344"/>
                  <a:pt x="75438" y="89915"/>
                  <a:pt x="84328" y="82930"/>
                </a:cubicBezTo>
                <a:lnTo>
                  <a:pt x="84328" y="98170"/>
                </a:lnTo>
                <a:cubicBezTo>
                  <a:pt x="75946" y="104139"/>
                  <a:pt x="64642" y="107187"/>
                  <a:pt x="50672" y="107187"/>
                </a:cubicBezTo>
                <a:cubicBezTo>
                  <a:pt x="36703" y="107187"/>
                  <a:pt x="25908" y="102742"/>
                  <a:pt x="18034" y="93979"/>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3"/>
          <p:cNvSpPr/>
          <p:nvPr/>
        </p:nvSpPr>
        <p:spPr>
          <a:xfrm>
            <a:off x="4127880" y="3964178"/>
            <a:ext cx="102742" cy="156590"/>
          </a:xfrm>
          <a:custGeom>
            <a:avLst/>
            <a:gdLst>
              <a:gd name="connsiteX0" fmla="*/ 50419 w 102742"/>
              <a:gd name="connsiteY0" fmla="*/ 6350 h 156590"/>
              <a:gd name="connsiteX1" fmla="*/ 78994 w 102742"/>
              <a:gd name="connsiteY1" fmla="*/ 21716 h 156590"/>
              <a:gd name="connsiteX2" fmla="*/ 79375 w 102742"/>
              <a:gd name="connsiteY2" fmla="*/ 21716 h 156590"/>
              <a:gd name="connsiteX3" fmla="*/ 79375 w 102742"/>
              <a:gd name="connsiteY3" fmla="*/ 8635 h 156590"/>
              <a:gd name="connsiteX4" fmla="*/ 96392 w 102742"/>
              <a:gd name="connsiteY4" fmla="*/ 8635 h 156590"/>
              <a:gd name="connsiteX5" fmla="*/ 96392 w 102742"/>
              <a:gd name="connsiteY5" fmla="*/ 96773 h 156590"/>
              <a:gd name="connsiteX6" fmla="*/ 44577 w 102742"/>
              <a:gd name="connsiteY6" fmla="*/ 150240 h 156590"/>
              <a:gd name="connsiteX7" fmla="*/ 13334 w 102742"/>
              <a:gd name="connsiteY7" fmla="*/ 143509 h 156590"/>
              <a:gd name="connsiteX8" fmla="*/ 13334 w 102742"/>
              <a:gd name="connsiteY8" fmla="*/ 127126 h 156590"/>
              <a:gd name="connsiteX9" fmla="*/ 44196 w 102742"/>
              <a:gd name="connsiteY9" fmla="*/ 136016 h 156590"/>
              <a:gd name="connsiteX10" fmla="*/ 79375 w 102742"/>
              <a:gd name="connsiteY10" fmla="*/ 99186 h 156590"/>
              <a:gd name="connsiteX11" fmla="*/ 79375 w 102742"/>
              <a:gd name="connsiteY11" fmla="*/ 89026 h 156590"/>
              <a:gd name="connsiteX12" fmla="*/ 78994 w 102742"/>
              <a:gd name="connsiteY12" fmla="*/ 89026 h 156590"/>
              <a:gd name="connsiteX13" fmla="*/ 46228 w 102742"/>
              <a:gd name="connsiteY13" fmla="*/ 107187 h 156590"/>
              <a:gd name="connsiteX14" fmla="*/ 17272 w 102742"/>
              <a:gd name="connsiteY14" fmla="*/ 94233 h 156590"/>
              <a:gd name="connsiteX15" fmla="*/ 6350 w 102742"/>
              <a:gd name="connsiteY15" fmla="*/ 59816 h 156590"/>
              <a:gd name="connsiteX16" fmla="*/ 18415 w 102742"/>
              <a:gd name="connsiteY16" fmla="*/ 20700 h 156590"/>
              <a:gd name="connsiteX17" fmla="*/ 50419 w 102742"/>
              <a:gd name="connsiteY17" fmla="*/ 6350 h 15659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102742" h="156590">
                <a:moveTo>
                  <a:pt x="50419" y="6350"/>
                </a:moveTo>
                <a:cubicBezTo>
                  <a:pt x="63246" y="6350"/>
                  <a:pt x="72771" y="11429"/>
                  <a:pt x="78994" y="21716"/>
                </a:cubicBezTo>
                <a:lnTo>
                  <a:pt x="79375" y="21716"/>
                </a:lnTo>
                <a:lnTo>
                  <a:pt x="79375" y="8635"/>
                </a:lnTo>
                <a:lnTo>
                  <a:pt x="96392" y="8635"/>
                </a:lnTo>
                <a:lnTo>
                  <a:pt x="96392" y="96773"/>
                </a:lnTo>
                <a:cubicBezTo>
                  <a:pt x="96392" y="132460"/>
                  <a:pt x="79121" y="150240"/>
                  <a:pt x="44577" y="150240"/>
                </a:cubicBezTo>
                <a:cubicBezTo>
                  <a:pt x="32511" y="150240"/>
                  <a:pt x="22225" y="148081"/>
                  <a:pt x="13334" y="143509"/>
                </a:cubicBezTo>
                <a:lnTo>
                  <a:pt x="13334" y="127126"/>
                </a:lnTo>
                <a:cubicBezTo>
                  <a:pt x="24129" y="133095"/>
                  <a:pt x="34416" y="136016"/>
                  <a:pt x="44196" y="136016"/>
                </a:cubicBezTo>
                <a:cubicBezTo>
                  <a:pt x="67690" y="136016"/>
                  <a:pt x="79375" y="123825"/>
                  <a:pt x="79375" y="99186"/>
                </a:cubicBezTo>
                <a:lnTo>
                  <a:pt x="79375" y="89026"/>
                </a:lnTo>
                <a:lnTo>
                  <a:pt x="78994" y="89026"/>
                </a:lnTo>
                <a:cubicBezTo>
                  <a:pt x="71628" y="101091"/>
                  <a:pt x="60705" y="107187"/>
                  <a:pt x="46228" y="107187"/>
                </a:cubicBezTo>
                <a:cubicBezTo>
                  <a:pt x="34163" y="107187"/>
                  <a:pt x="24510" y="102869"/>
                  <a:pt x="17272" y="94233"/>
                </a:cubicBezTo>
                <a:cubicBezTo>
                  <a:pt x="10033" y="85597"/>
                  <a:pt x="6350" y="74040"/>
                  <a:pt x="6350" y="59816"/>
                </a:cubicBezTo>
                <a:cubicBezTo>
                  <a:pt x="6350" y="43433"/>
                  <a:pt x="10414" y="30352"/>
                  <a:pt x="18415" y="20700"/>
                </a:cubicBezTo>
                <a:cubicBezTo>
                  <a:pt x="26415" y="11175"/>
                  <a:pt x="37084" y="6350"/>
                  <a:pt x="5041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
          <p:cNvSpPr/>
          <p:nvPr/>
        </p:nvSpPr>
        <p:spPr>
          <a:xfrm>
            <a:off x="4028185" y="3964178"/>
            <a:ext cx="90042" cy="113538"/>
          </a:xfrm>
          <a:custGeom>
            <a:avLst/>
            <a:gdLst>
              <a:gd name="connsiteX0" fmla="*/ 48895 w 90042"/>
              <a:gd name="connsiteY0" fmla="*/ 6350 h 113538"/>
              <a:gd name="connsiteX1" fmla="*/ 83692 w 90042"/>
              <a:gd name="connsiteY1" fmla="*/ 42925 h 113538"/>
              <a:gd name="connsiteX2" fmla="*/ 83692 w 90042"/>
              <a:gd name="connsiteY2" fmla="*/ 104901 h 113538"/>
              <a:gd name="connsiteX3" fmla="*/ 66802 w 90042"/>
              <a:gd name="connsiteY3" fmla="*/ 104901 h 113538"/>
              <a:gd name="connsiteX4" fmla="*/ 66802 w 90042"/>
              <a:gd name="connsiteY4" fmla="*/ 90042 h 113538"/>
              <a:gd name="connsiteX5" fmla="*/ 66421 w 90042"/>
              <a:gd name="connsiteY5" fmla="*/ 90042 h 113538"/>
              <a:gd name="connsiteX6" fmla="*/ 36829 w 90042"/>
              <a:gd name="connsiteY6" fmla="*/ 107187 h 113538"/>
              <a:gd name="connsiteX7" fmla="*/ 14604 w 90042"/>
              <a:gd name="connsiteY7" fmla="*/ 99567 h 113538"/>
              <a:gd name="connsiteX8" fmla="*/ 6350 w 90042"/>
              <a:gd name="connsiteY8" fmla="*/ 79120 h 113538"/>
              <a:gd name="connsiteX9" fmla="*/ 38227 w 90042"/>
              <a:gd name="connsiteY9" fmla="*/ 47751 h 113538"/>
              <a:gd name="connsiteX10" fmla="*/ 66802 w 90042"/>
              <a:gd name="connsiteY10" fmla="*/ 43687 h 113538"/>
              <a:gd name="connsiteX11" fmla="*/ 47371 w 90042"/>
              <a:gd name="connsiteY11" fmla="*/ 20065 h 113538"/>
              <a:gd name="connsiteX12" fmla="*/ 15748 w 90042"/>
              <a:gd name="connsiteY12" fmla="*/ 31750 h 113538"/>
              <a:gd name="connsiteX13" fmla="*/ 15748 w 90042"/>
              <a:gd name="connsiteY13" fmla="*/ 15366 h 113538"/>
              <a:gd name="connsiteX14" fmla="*/ 48895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5" y="6350"/>
                </a:moveTo>
                <a:cubicBezTo>
                  <a:pt x="72135" y="6350"/>
                  <a:pt x="83692" y="18541"/>
                  <a:pt x="83692" y="42925"/>
                </a:cubicBezTo>
                <a:lnTo>
                  <a:pt x="83692" y="104901"/>
                </a:lnTo>
                <a:lnTo>
                  <a:pt x="66802" y="104901"/>
                </a:lnTo>
                <a:lnTo>
                  <a:pt x="66802" y="90042"/>
                </a:lnTo>
                <a:lnTo>
                  <a:pt x="66421" y="90042"/>
                </a:lnTo>
                <a:cubicBezTo>
                  <a:pt x="59690" y="101472"/>
                  <a:pt x="49910" y="107187"/>
                  <a:pt x="36829" y="107187"/>
                </a:cubicBezTo>
                <a:cubicBezTo>
                  <a:pt x="27559" y="107187"/>
                  <a:pt x="20066" y="104647"/>
                  <a:pt x="14604" y="99567"/>
                </a:cubicBezTo>
                <a:cubicBezTo>
                  <a:pt x="9017" y="94487"/>
                  <a:pt x="6350" y="87756"/>
                  <a:pt x="6350" y="79120"/>
                </a:cubicBezTo>
                <a:cubicBezTo>
                  <a:pt x="6350" y="61086"/>
                  <a:pt x="17017" y="50672"/>
                  <a:pt x="38227" y="47751"/>
                </a:cubicBezTo>
                <a:lnTo>
                  <a:pt x="66802" y="43687"/>
                </a:lnTo>
                <a:cubicBezTo>
                  <a:pt x="66802" y="27939"/>
                  <a:pt x="60325" y="20065"/>
                  <a:pt x="47371" y="20065"/>
                </a:cubicBezTo>
                <a:cubicBezTo>
                  <a:pt x="35814" y="20065"/>
                  <a:pt x="25273" y="24002"/>
                  <a:pt x="15748" y="31750"/>
                </a:cubicBezTo>
                <a:lnTo>
                  <a:pt x="15748" y="15366"/>
                </a:lnTo>
                <a:cubicBezTo>
                  <a:pt x="25273" y="9270"/>
                  <a:pt x="36322"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3"/>
          <p:cNvSpPr/>
          <p:nvPr/>
        </p:nvSpPr>
        <p:spPr>
          <a:xfrm>
            <a:off x="3867658" y="3964178"/>
            <a:ext cx="151257" cy="111251"/>
          </a:xfrm>
          <a:custGeom>
            <a:avLst/>
            <a:gdLst>
              <a:gd name="connsiteX0" fmla="*/ 53847 w 151257"/>
              <a:gd name="connsiteY0" fmla="*/ 6350 h 111251"/>
              <a:gd name="connsiteX1" fmla="*/ 70865 w 151257"/>
              <a:gd name="connsiteY1" fmla="*/ 11683 h 111251"/>
              <a:gd name="connsiteX2" fmla="*/ 81152 w 151257"/>
              <a:gd name="connsiteY2" fmla="*/ 26034 h 111251"/>
              <a:gd name="connsiteX3" fmla="*/ 113157 w 151257"/>
              <a:gd name="connsiteY3" fmla="*/ 6350 h 111251"/>
              <a:gd name="connsiteX4" fmla="*/ 144907 w 151257"/>
              <a:gd name="connsiteY4" fmla="*/ 45465 h 111251"/>
              <a:gd name="connsiteX5" fmla="*/ 144907 w 151257"/>
              <a:gd name="connsiteY5" fmla="*/ 104901 h 111251"/>
              <a:gd name="connsiteX6" fmla="*/ 127888 w 151257"/>
              <a:gd name="connsiteY6" fmla="*/ 104901 h 111251"/>
              <a:gd name="connsiteX7" fmla="*/ 127888 w 151257"/>
              <a:gd name="connsiteY7" fmla="*/ 49656 h 111251"/>
              <a:gd name="connsiteX8" fmla="*/ 123063 w 151257"/>
              <a:gd name="connsiteY8" fmla="*/ 27177 h 111251"/>
              <a:gd name="connsiteX9" fmla="*/ 106933 w 151257"/>
              <a:gd name="connsiteY9" fmla="*/ 20446 h 111251"/>
              <a:gd name="connsiteX10" fmla="*/ 90932 w 151257"/>
              <a:gd name="connsiteY10" fmla="*/ 29209 h 111251"/>
              <a:gd name="connsiteX11" fmla="*/ 84201 w 151257"/>
              <a:gd name="connsiteY11" fmla="*/ 50037 h 111251"/>
              <a:gd name="connsiteX12" fmla="*/ 84201 w 151257"/>
              <a:gd name="connsiteY12" fmla="*/ 104901 h 111251"/>
              <a:gd name="connsiteX13" fmla="*/ 67055 w 151257"/>
              <a:gd name="connsiteY13" fmla="*/ 104901 h 111251"/>
              <a:gd name="connsiteX14" fmla="*/ 67055 w 151257"/>
              <a:gd name="connsiteY14" fmla="*/ 47878 h 111251"/>
              <a:gd name="connsiteX15" fmla="*/ 45973 w 151257"/>
              <a:gd name="connsiteY15" fmla="*/ 20446 h 111251"/>
              <a:gd name="connsiteX16" fmla="*/ 29845 w 151257"/>
              <a:gd name="connsiteY16" fmla="*/ 28828 h 111251"/>
              <a:gd name="connsiteX17" fmla="*/ 23367 w 151257"/>
              <a:gd name="connsiteY17" fmla="*/ 50164 h 111251"/>
              <a:gd name="connsiteX18" fmla="*/ 23367 w 151257"/>
              <a:gd name="connsiteY18" fmla="*/ 104901 h 111251"/>
              <a:gd name="connsiteX19" fmla="*/ 6350 w 151257"/>
              <a:gd name="connsiteY19" fmla="*/ 104901 h 111251"/>
              <a:gd name="connsiteX20" fmla="*/ 6350 w 151257"/>
              <a:gd name="connsiteY20" fmla="*/ 8635 h 111251"/>
              <a:gd name="connsiteX21" fmla="*/ 23367 w 151257"/>
              <a:gd name="connsiteY21" fmla="*/ 8635 h 111251"/>
              <a:gd name="connsiteX22" fmla="*/ 23367 w 151257"/>
              <a:gd name="connsiteY22" fmla="*/ 23875 h 111251"/>
              <a:gd name="connsiteX23" fmla="*/ 23748 w 151257"/>
              <a:gd name="connsiteY23" fmla="*/ 23875 h 111251"/>
              <a:gd name="connsiteX24" fmla="*/ 53847 w 151257"/>
              <a:gd name="connsiteY24"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1257" h="111251">
                <a:moveTo>
                  <a:pt x="53847" y="6350"/>
                </a:moveTo>
                <a:cubicBezTo>
                  <a:pt x="60197" y="6350"/>
                  <a:pt x="65913" y="8127"/>
                  <a:pt x="70865" y="11683"/>
                </a:cubicBezTo>
                <a:cubicBezTo>
                  <a:pt x="75819" y="15239"/>
                  <a:pt x="79247" y="19938"/>
                  <a:pt x="81152" y="26034"/>
                </a:cubicBezTo>
                <a:cubicBezTo>
                  <a:pt x="88264" y="12953"/>
                  <a:pt x="98932" y="6350"/>
                  <a:pt x="113157" y="6350"/>
                </a:cubicBezTo>
                <a:cubicBezTo>
                  <a:pt x="134365" y="6350"/>
                  <a:pt x="144907" y="19430"/>
                  <a:pt x="144907" y="45465"/>
                </a:cubicBezTo>
                <a:lnTo>
                  <a:pt x="144907" y="104901"/>
                </a:lnTo>
                <a:lnTo>
                  <a:pt x="127888" y="104901"/>
                </a:lnTo>
                <a:lnTo>
                  <a:pt x="127888" y="49656"/>
                </a:lnTo>
                <a:cubicBezTo>
                  <a:pt x="127888" y="39115"/>
                  <a:pt x="126238" y="31750"/>
                  <a:pt x="123063" y="27177"/>
                </a:cubicBezTo>
                <a:cubicBezTo>
                  <a:pt x="119760" y="22732"/>
                  <a:pt x="114426" y="20446"/>
                  <a:pt x="106933" y="20446"/>
                </a:cubicBezTo>
                <a:cubicBezTo>
                  <a:pt x="100710" y="20446"/>
                  <a:pt x="95376" y="23367"/>
                  <a:pt x="90932" y="29209"/>
                </a:cubicBezTo>
                <a:cubicBezTo>
                  <a:pt x="86359" y="35051"/>
                  <a:pt x="84201" y="42036"/>
                  <a:pt x="84201" y="50037"/>
                </a:cubicBezTo>
                <a:lnTo>
                  <a:pt x="84201" y="104901"/>
                </a:lnTo>
                <a:lnTo>
                  <a:pt x="67055" y="104901"/>
                </a:lnTo>
                <a:lnTo>
                  <a:pt x="67055" y="47878"/>
                </a:lnTo>
                <a:cubicBezTo>
                  <a:pt x="67055" y="29590"/>
                  <a:pt x="60070" y="20446"/>
                  <a:pt x="45973" y="20446"/>
                </a:cubicBezTo>
                <a:cubicBezTo>
                  <a:pt x="39496" y="20446"/>
                  <a:pt x="34035" y="23240"/>
                  <a:pt x="29845" y="28828"/>
                </a:cubicBezTo>
                <a:cubicBezTo>
                  <a:pt x="25526" y="34416"/>
                  <a:pt x="23367" y="41528"/>
                  <a:pt x="23367" y="50164"/>
                </a:cubicBezTo>
                <a:lnTo>
                  <a:pt x="23367" y="104901"/>
                </a:lnTo>
                <a:lnTo>
                  <a:pt x="6350" y="104901"/>
                </a:lnTo>
                <a:lnTo>
                  <a:pt x="6350" y="8635"/>
                </a:lnTo>
                <a:lnTo>
                  <a:pt x="23367" y="8635"/>
                </a:lnTo>
                <a:lnTo>
                  <a:pt x="23367" y="23875"/>
                </a:lnTo>
                <a:lnTo>
                  <a:pt x="23748" y="23875"/>
                </a:lnTo>
                <a:cubicBezTo>
                  <a:pt x="30607" y="12191"/>
                  <a:pt x="40639" y="6350"/>
                  <a:pt x="5384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3"/>
          <p:cNvSpPr/>
          <p:nvPr/>
        </p:nvSpPr>
        <p:spPr>
          <a:xfrm>
            <a:off x="4697603" y="3927855"/>
            <a:ext cx="189483" cy="147573"/>
          </a:xfrm>
          <a:custGeom>
            <a:avLst/>
            <a:gdLst>
              <a:gd name="connsiteX0" fmla="*/ 6350 w 189483"/>
              <a:gd name="connsiteY0" fmla="*/ 6350 h 147573"/>
              <a:gd name="connsiteX1" fmla="*/ 25526 w 189483"/>
              <a:gd name="connsiteY1" fmla="*/ 6350 h 147573"/>
              <a:gd name="connsiteX2" fmla="*/ 53085 w 189483"/>
              <a:gd name="connsiteY2" fmla="*/ 108203 h 147573"/>
              <a:gd name="connsiteX3" fmla="*/ 55244 w 189483"/>
              <a:gd name="connsiteY3" fmla="*/ 122047 h 147573"/>
              <a:gd name="connsiteX4" fmla="*/ 55752 w 189483"/>
              <a:gd name="connsiteY4" fmla="*/ 122047 h 147573"/>
              <a:gd name="connsiteX5" fmla="*/ 58673 w 189483"/>
              <a:gd name="connsiteY5" fmla="*/ 108203 h 147573"/>
              <a:gd name="connsiteX6" fmla="*/ 87756 w 189483"/>
              <a:gd name="connsiteY6" fmla="*/ 6350 h 147573"/>
              <a:gd name="connsiteX7" fmla="*/ 104901 w 189483"/>
              <a:gd name="connsiteY7" fmla="*/ 6350 h 147573"/>
              <a:gd name="connsiteX8" fmla="*/ 132841 w 189483"/>
              <a:gd name="connsiteY8" fmla="*/ 108965 h 147573"/>
              <a:gd name="connsiteX9" fmla="*/ 135000 w 189483"/>
              <a:gd name="connsiteY9" fmla="*/ 121920 h 147573"/>
              <a:gd name="connsiteX10" fmla="*/ 135381 w 189483"/>
              <a:gd name="connsiteY10" fmla="*/ 121920 h 147573"/>
              <a:gd name="connsiteX11" fmla="*/ 137921 w 189483"/>
              <a:gd name="connsiteY11" fmla="*/ 108711 h 147573"/>
              <a:gd name="connsiteX12" fmla="*/ 164337 w 189483"/>
              <a:gd name="connsiteY12" fmla="*/ 6350 h 147573"/>
              <a:gd name="connsiteX13" fmla="*/ 183133 w 189483"/>
              <a:gd name="connsiteY13" fmla="*/ 6350 h 147573"/>
              <a:gd name="connsiteX14" fmla="*/ 145287 w 189483"/>
              <a:gd name="connsiteY14" fmla="*/ 141223 h 147573"/>
              <a:gd name="connsiteX15" fmla="*/ 125094 w 189483"/>
              <a:gd name="connsiteY15" fmla="*/ 141223 h 147573"/>
              <a:gd name="connsiteX16" fmla="*/ 97916 w 189483"/>
              <a:gd name="connsiteY16" fmla="*/ 44069 h 147573"/>
              <a:gd name="connsiteX17" fmla="*/ 95757 w 189483"/>
              <a:gd name="connsiteY17" fmla="*/ 30098 h 147573"/>
              <a:gd name="connsiteX18" fmla="*/ 95376 w 189483"/>
              <a:gd name="connsiteY18" fmla="*/ 30098 h 147573"/>
              <a:gd name="connsiteX19" fmla="*/ 92963 w 189483"/>
              <a:gd name="connsiteY19" fmla="*/ 43941 h 147573"/>
              <a:gd name="connsiteX20" fmla="*/ 65531 w 189483"/>
              <a:gd name="connsiteY20" fmla="*/ 141223 h 147573"/>
              <a:gd name="connsiteX21" fmla="*/ 45338 w 189483"/>
              <a:gd name="connsiteY21" fmla="*/ 141223 h 147573"/>
              <a:gd name="connsiteX22" fmla="*/ 6350 w 189483"/>
              <a:gd name="connsiteY22" fmla="*/ 6350 h 14757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Lst>
            <a:rect l="l" t="t" r="r" b="b"/>
            <a:pathLst>
              <a:path w="189483" h="147573">
                <a:moveTo>
                  <a:pt x="6350" y="6350"/>
                </a:moveTo>
                <a:lnTo>
                  <a:pt x="25526" y="6350"/>
                </a:lnTo>
                <a:lnTo>
                  <a:pt x="53085" y="108203"/>
                </a:lnTo>
                <a:cubicBezTo>
                  <a:pt x="54228" y="112776"/>
                  <a:pt x="54990" y="117475"/>
                  <a:pt x="55244" y="122047"/>
                </a:cubicBezTo>
                <a:lnTo>
                  <a:pt x="55752" y="122047"/>
                </a:lnTo>
                <a:cubicBezTo>
                  <a:pt x="56006" y="118617"/>
                  <a:pt x="57022" y="113919"/>
                  <a:pt x="58673" y="108203"/>
                </a:cubicBezTo>
                <a:lnTo>
                  <a:pt x="87756" y="6350"/>
                </a:lnTo>
                <a:lnTo>
                  <a:pt x="104901" y="6350"/>
                </a:lnTo>
                <a:lnTo>
                  <a:pt x="132841" y="108965"/>
                </a:lnTo>
                <a:cubicBezTo>
                  <a:pt x="133730" y="112395"/>
                  <a:pt x="134492" y="116713"/>
                  <a:pt x="135000" y="121920"/>
                </a:cubicBezTo>
                <a:lnTo>
                  <a:pt x="135381" y="121920"/>
                </a:lnTo>
                <a:cubicBezTo>
                  <a:pt x="135635" y="118109"/>
                  <a:pt x="136525" y="113665"/>
                  <a:pt x="137921" y="108711"/>
                </a:cubicBezTo>
                <a:lnTo>
                  <a:pt x="164337" y="6350"/>
                </a:lnTo>
                <a:lnTo>
                  <a:pt x="183133" y="6350"/>
                </a:lnTo>
                <a:lnTo>
                  <a:pt x="145287" y="141223"/>
                </a:lnTo>
                <a:lnTo>
                  <a:pt x="125094" y="141223"/>
                </a:lnTo>
                <a:lnTo>
                  <a:pt x="97916" y="44069"/>
                </a:lnTo>
                <a:cubicBezTo>
                  <a:pt x="96646" y="39623"/>
                  <a:pt x="95884" y="35052"/>
                  <a:pt x="95757" y="30098"/>
                </a:cubicBezTo>
                <a:lnTo>
                  <a:pt x="95376" y="30098"/>
                </a:lnTo>
                <a:cubicBezTo>
                  <a:pt x="94995" y="34925"/>
                  <a:pt x="94233" y="39497"/>
                  <a:pt x="92963" y="43941"/>
                </a:cubicBezTo>
                <a:lnTo>
                  <a:pt x="65531" y="141223"/>
                </a:lnTo>
                <a:lnTo>
                  <a:pt x="45338"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3"/>
          <p:cNvSpPr/>
          <p:nvPr/>
        </p:nvSpPr>
        <p:spPr>
          <a:xfrm>
            <a:off x="3818001" y="3927855"/>
            <a:ext cx="30098" cy="147573"/>
          </a:xfrm>
          <a:custGeom>
            <a:avLst/>
            <a:gdLst>
              <a:gd name="connsiteX0" fmla="*/ 6350 w 30098"/>
              <a:gd name="connsiteY0" fmla="*/ 6350 h 147573"/>
              <a:gd name="connsiteX1" fmla="*/ 23748 w 30098"/>
              <a:gd name="connsiteY1" fmla="*/ 6350 h 147573"/>
              <a:gd name="connsiteX2" fmla="*/ 23748 w 30098"/>
              <a:gd name="connsiteY2" fmla="*/ 141223 h 147573"/>
              <a:gd name="connsiteX3" fmla="*/ 6350 w 30098"/>
              <a:gd name="connsiteY3" fmla="*/ 141223 h 147573"/>
              <a:gd name="connsiteX4" fmla="*/ 6350 w 30098"/>
              <a:gd name="connsiteY4" fmla="*/ 6350 h 14757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0098" h="147573">
                <a:moveTo>
                  <a:pt x="6350" y="6350"/>
                </a:moveTo>
                <a:lnTo>
                  <a:pt x="23748" y="6350"/>
                </a:lnTo>
                <a:lnTo>
                  <a:pt x="23748" y="141223"/>
                </a:lnTo>
                <a:lnTo>
                  <a:pt x="6350"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
          <p:cNvSpPr/>
          <p:nvPr/>
        </p:nvSpPr>
        <p:spPr>
          <a:xfrm>
            <a:off x="5674105" y="3925570"/>
            <a:ext cx="95504" cy="152145"/>
          </a:xfrm>
          <a:custGeom>
            <a:avLst/>
            <a:gdLst>
              <a:gd name="connsiteX0" fmla="*/ 53975 w 95504"/>
              <a:gd name="connsiteY0" fmla="*/ 6350 h 152145"/>
              <a:gd name="connsiteX1" fmla="*/ 83439 w 95504"/>
              <a:gd name="connsiteY1" fmla="*/ 11302 h 152145"/>
              <a:gd name="connsiteX2" fmla="*/ 83439 w 95504"/>
              <a:gd name="connsiteY2" fmla="*/ 30226 h 152145"/>
              <a:gd name="connsiteX3" fmla="*/ 52578 w 95504"/>
              <a:gd name="connsiteY3" fmla="*/ 21844 h 152145"/>
              <a:gd name="connsiteX4" fmla="*/ 32511 w 95504"/>
              <a:gd name="connsiteY4" fmla="*/ 26923 h 152145"/>
              <a:gd name="connsiteX5" fmla="*/ 24638 w 95504"/>
              <a:gd name="connsiteY5" fmla="*/ 41401 h 152145"/>
              <a:gd name="connsiteX6" fmla="*/ 30098 w 95504"/>
              <a:gd name="connsiteY6" fmla="*/ 54736 h 152145"/>
              <a:gd name="connsiteX7" fmla="*/ 53466 w 95504"/>
              <a:gd name="connsiteY7" fmla="*/ 68707 h 152145"/>
              <a:gd name="connsiteX8" fmla="*/ 81279 w 95504"/>
              <a:gd name="connsiteY8" fmla="*/ 87757 h 152145"/>
              <a:gd name="connsiteX9" fmla="*/ 89153 w 95504"/>
              <a:gd name="connsiteY9" fmla="*/ 109092 h 152145"/>
              <a:gd name="connsiteX10" fmla="*/ 76327 w 95504"/>
              <a:gd name="connsiteY10" fmla="*/ 136270 h 152145"/>
              <a:gd name="connsiteX11" fmla="*/ 40513 w 95504"/>
              <a:gd name="connsiteY11" fmla="*/ 145795 h 152145"/>
              <a:gd name="connsiteX12" fmla="*/ 21844 w 95504"/>
              <a:gd name="connsiteY12" fmla="*/ 143509 h 152145"/>
              <a:gd name="connsiteX13" fmla="*/ 6350 w 95504"/>
              <a:gd name="connsiteY13" fmla="*/ 138048 h 152145"/>
              <a:gd name="connsiteX14" fmla="*/ 6350 w 95504"/>
              <a:gd name="connsiteY14" fmla="*/ 118236 h 152145"/>
              <a:gd name="connsiteX15" fmla="*/ 22859 w 95504"/>
              <a:gd name="connsiteY15" fmla="*/ 127000 h 152145"/>
              <a:gd name="connsiteX16" fmla="*/ 42545 w 95504"/>
              <a:gd name="connsiteY16" fmla="*/ 130555 h 152145"/>
              <a:gd name="connsiteX17" fmla="*/ 70865 w 95504"/>
              <a:gd name="connsiteY17" fmla="*/ 110363 h 152145"/>
              <a:gd name="connsiteX18" fmla="*/ 67817 w 95504"/>
              <a:gd name="connsiteY18" fmla="*/ 100202 h 152145"/>
              <a:gd name="connsiteX19" fmla="*/ 59563 w 95504"/>
              <a:gd name="connsiteY19" fmla="*/ 92201 h 152145"/>
              <a:gd name="connsiteX20" fmla="*/ 39623 w 95504"/>
              <a:gd name="connsiteY20" fmla="*/ 81407 h 152145"/>
              <a:gd name="connsiteX21" fmla="*/ 12827 w 95504"/>
              <a:gd name="connsiteY21" fmla="*/ 62610 h 152145"/>
              <a:gd name="connsiteX22" fmla="*/ 6350 w 95504"/>
              <a:gd name="connsiteY22" fmla="*/ 42926 h 152145"/>
              <a:gd name="connsiteX23" fmla="*/ 19939 w 95504"/>
              <a:gd name="connsiteY23" fmla="*/ 16255 h 152145"/>
              <a:gd name="connsiteX24" fmla="*/ 53975 w 95504"/>
              <a:gd name="connsiteY24" fmla="*/ 6350 h 15214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95504" h="152145">
                <a:moveTo>
                  <a:pt x="53975" y="6350"/>
                </a:moveTo>
                <a:cubicBezTo>
                  <a:pt x="67309" y="6350"/>
                  <a:pt x="77215" y="8001"/>
                  <a:pt x="83439" y="11302"/>
                </a:cubicBezTo>
                <a:lnTo>
                  <a:pt x="83439" y="30226"/>
                </a:lnTo>
                <a:cubicBezTo>
                  <a:pt x="75310" y="24638"/>
                  <a:pt x="65023" y="21844"/>
                  <a:pt x="52578" y="21844"/>
                </a:cubicBezTo>
                <a:cubicBezTo>
                  <a:pt x="44450" y="21844"/>
                  <a:pt x="37719" y="23495"/>
                  <a:pt x="32511" y="26923"/>
                </a:cubicBezTo>
                <a:cubicBezTo>
                  <a:pt x="27304" y="30479"/>
                  <a:pt x="24638" y="35178"/>
                  <a:pt x="24638" y="41401"/>
                </a:cubicBezTo>
                <a:cubicBezTo>
                  <a:pt x="24638" y="46863"/>
                  <a:pt x="26542" y="51308"/>
                  <a:pt x="30098" y="54736"/>
                </a:cubicBezTo>
                <a:cubicBezTo>
                  <a:pt x="33654" y="58165"/>
                  <a:pt x="41528" y="62738"/>
                  <a:pt x="53466" y="68707"/>
                </a:cubicBezTo>
                <a:cubicBezTo>
                  <a:pt x="66802" y="75057"/>
                  <a:pt x="75946" y="81407"/>
                  <a:pt x="81279" y="87757"/>
                </a:cubicBezTo>
                <a:cubicBezTo>
                  <a:pt x="86614" y="93979"/>
                  <a:pt x="89153" y="101091"/>
                  <a:pt x="89153" y="109092"/>
                </a:cubicBezTo>
                <a:cubicBezTo>
                  <a:pt x="89153" y="120903"/>
                  <a:pt x="84963" y="129920"/>
                  <a:pt x="76327" y="136270"/>
                </a:cubicBezTo>
                <a:cubicBezTo>
                  <a:pt x="67690" y="142620"/>
                  <a:pt x="55753" y="145795"/>
                  <a:pt x="40513" y="145795"/>
                </a:cubicBezTo>
                <a:cubicBezTo>
                  <a:pt x="35178" y="145795"/>
                  <a:pt x="28955" y="145033"/>
                  <a:pt x="21844" y="143509"/>
                </a:cubicBezTo>
                <a:cubicBezTo>
                  <a:pt x="14732" y="142113"/>
                  <a:pt x="9525" y="140208"/>
                  <a:pt x="6350" y="138048"/>
                </a:cubicBezTo>
                <a:lnTo>
                  <a:pt x="6350" y="118236"/>
                </a:lnTo>
                <a:cubicBezTo>
                  <a:pt x="10414" y="121792"/>
                  <a:pt x="16002" y="124714"/>
                  <a:pt x="22859" y="127000"/>
                </a:cubicBezTo>
                <a:cubicBezTo>
                  <a:pt x="29717" y="129413"/>
                  <a:pt x="36322" y="130555"/>
                  <a:pt x="42545" y="130555"/>
                </a:cubicBezTo>
                <a:cubicBezTo>
                  <a:pt x="61467" y="130555"/>
                  <a:pt x="70865" y="123825"/>
                  <a:pt x="70865" y="110363"/>
                </a:cubicBezTo>
                <a:cubicBezTo>
                  <a:pt x="70865" y="106552"/>
                  <a:pt x="69850" y="103123"/>
                  <a:pt x="67817" y="100202"/>
                </a:cubicBezTo>
                <a:cubicBezTo>
                  <a:pt x="65785" y="97154"/>
                  <a:pt x="62991" y="94488"/>
                  <a:pt x="59563" y="92201"/>
                </a:cubicBezTo>
                <a:cubicBezTo>
                  <a:pt x="56007" y="89789"/>
                  <a:pt x="49276" y="86233"/>
                  <a:pt x="39623" y="81407"/>
                </a:cubicBezTo>
                <a:cubicBezTo>
                  <a:pt x="26034" y="74676"/>
                  <a:pt x="17145" y="68452"/>
                  <a:pt x="12827" y="62610"/>
                </a:cubicBezTo>
                <a:cubicBezTo>
                  <a:pt x="8509" y="56895"/>
                  <a:pt x="6350" y="50291"/>
                  <a:pt x="6350" y="42926"/>
                </a:cubicBezTo>
                <a:cubicBezTo>
                  <a:pt x="6350" y="31622"/>
                  <a:pt x="10922" y="22733"/>
                  <a:pt x="19939" y="16255"/>
                </a:cubicBezTo>
                <a:cubicBezTo>
                  <a:pt x="28955" y="9651"/>
                  <a:pt x="40259" y="6350"/>
                  <a:pt x="5397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3"/>
          <p:cNvSpPr/>
          <p:nvPr/>
        </p:nvSpPr>
        <p:spPr>
          <a:xfrm>
            <a:off x="6041897" y="3921759"/>
            <a:ext cx="34290" cy="33909"/>
          </a:xfrm>
          <a:custGeom>
            <a:avLst/>
            <a:gdLst>
              <a:gd name="connsiteX0" fmla="*/ 17017 w 34290"/>
              <a:gd name="connsiteY0" fmla="*/ 6350 h 33909"/>
              <a:gd name="connsiteX1" fmla="*/ 24765 w 34290"/>
              <a:gd name="connsiteY1" fmla="*/ 9398 h 33909"/>
              <a:gd name="connsiteX2" fmla="*/ 27940 w 34290"/>
              <a:gd name="connsiteY2" fmla="*/ 17018 h 33909"/>
              <a:gd name="connsiteX3" fmla="*/ 24765 w 34290"/>
              <a:gd name="connsiteY3" fmla="*/ 24638 h 33909"/>
              <a:gd name="connsiteX4" fmla="*/ 17017 w 34290"/>
              <a:gd name="connsiteY4" fmla="*/ 27559 h 33909"/>
              <a:gd name="connsiteX5" fmla="*/ 9398 w 34290"/>
              <a:gd name="connsiteY5" fmla="*/ 24638 h 33909"/>
              <a:gd name="connsiteX6" fmla="*/ 6350 w 34290"/>
              <a:gd name="connsiteY6" fmla="*/ 17018 h 33909"/>
              <a:gd name="connsiteX7" fmla="*/ 9398 w 34290"/>
              <a:gd name="connsiteY7" fmla="*/ 9398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6"/>
                  <a:pt x="24765" y="9398"/>
                </a:cubicBezTo>
                <a:cubicBezTo>
                  <a:pt x="26923" y="11430"/>
                  <a:pt x="27940" y="13970"/>
                  <a:pt x="27940" y="17018"/>
                </a:cubicBezTo>
                <a:cubicBezTo>
                  <a:pt x="27940" y="20066"/>
                  <a:pt x="26923" y="22605"/>
                  <a:pt x="24765" y="24638"/>
                </a:cubicBezTo>
                <a:cubicBezTo>
                  <a:pt x="22733" y="26543"/>
                  <a:pt x="20066" y="27559"/>
                  <a:pt x="17017" y="27559"/>
                </a:cubicBezTo>
                <a:cubicBezTo>
                  <a:pt x="13970" y="27559"/>
                  <a:pt x="11430" y="26543"/>
                  <a:pt x="9398" y="24638"/>
                </a:cubicBezTo>
                <a:cubicBezTo>
                  <a:pt x="7366" y="22605"/>
                  <a:pt x="6350" y="20066"/>
                  <a:pt x="6350" y="17018"/>
                </a:cubicBezTo>
                <a:cubicBezTo>
                  <a:pt x="6350" y="14097"/>
                  <a:pt x="7366" y="11557"/>
                  <a:pt x="9398" y="9398"/>
                </a:cubicBezTo>
                <a:cubicBezTo>
                  <a:pt x="11430"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3"/>
          <p:cNvSpPr/>
          <p:nvPr/>
        </p:nvSpPr>
        <p:spPr>
          <a:xfrm>
            <a:off x="5505577" y="3920235"/>
            <a:ext cx="102742" cy="157480"/>
          </a:xfrm>
          <a:custGeom>
            <a:avLst/>
            <a:gdLst>
              <a:gd name="connsiteX0" fmla="*/ 79375 w 102742"/>
              <a:gd name="connsiteY0" fmla="*/ 6350 h 157480"/>
              <a:gd name="connsiteX1" fmla="*/ 96392 w 102742"/>
              <a:gd name="connsiteY1" fmla="*/ 6350 h 157480"/>
              <a:gd name="connsiteX2" fmla="*/ 96392 w 102742"/>
              <a:gd name="connsiteY2" fmla="*/ 148844 h 157480"/>
              <a:gd name="connsiteX3" fmla="*/ 79375 w 102742"/>
              <a:gd name="connsiteY3" fmla="*/ 148844 h 157480"/>
              <a:gd name="connsiteX4" fmla="*/ 79375 w 102742"/>
              <a:gd name="connsiteY4" fmla="*/ 132842 h 157480"/>
              <a:gd name="connsiteX5" fmla="*/ 78994 w 102742"/>
              <a:gd name="connsiteY5" fmla="*/ 132842 h 157480"/>
              <a:gd name="connsiteX6" fmla="*/ 46227 w 102742"/>
              <a:gd name="connsiteY6" fmla="*/ 151129 h 157480"/>
              <a:gd name="connsiteX7" fmla="*/ 17144 w 102742"/>
              <a:gd name="connsiteY7" fmla="*/ 138048 h 157480"/>
              <a:gd name="connsiteX8" fmla="*/ 6350 w 102742"/>
              <a:gd name="connsiteY8" fmla="*/ 102997 h 157480"/>
              <a:gd name="connsiteX9" fmla="*/ 18541 w 102742"/>
              <a:gd name="connsiteY9" fmla="*/ 64642 h 157480"/>
              <a:gd name="connsiteX10" fmla="*/ 50419 w 102742"/>
              <a:gd name="connsiteY10" fmla="*/ 50292 h 157480"/>
              <a:gd name="connsiteX11" fmla="*/ 78994 w 102742"/>
              <a:gd name="connsiteY11" fmla="*/ 65659 h 157480"/>
              <a:gd name="connsiteX12" fmla="*/ 79375 w 102742"/>
              <a:gd name="connsiteY12" fmla="*/ 65659 h 157480"/>
              <a:gd name="connsiteX13" fmla="*/ 79375 w 102742"/>
              <a:gd name="connsiteY13" fmla="*/ 6350 h 15748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102742" h="157480">
                <a:moveTo>
                  <a:pt x="79375" y="6350"/>
                </a:moveTo>
                <a:lnTo>
                  <a:pt x="96392" y="6350"/>
                </a:lnTo>
                <a:lnTo>
                  <a:pt x="96392" y="148844"/>
                </a:lnTo>
                <a:lnTo>
                  <a:pt x="79375" y="148844"/>
                </a:lnTo>
                <a:lnTo>
                  <a:pt x="79375" y="132842"/>
                </a:lnTo>
                <a:lnTo>
                  <a:pt x="78994" y="132842"/>
                </a:lnTo>
                <a:cubicBezTo>
                  <a:pt x="72008" y="145034"/>
                  <a:pt x="61086" y="151129"/>
                  <a:pt x="46227" y="151129"/>
                </a:cubicBezTo>
                <a:cubicBezTo>
                  <a:pt x="34035" y="151129"/>
                  <a:pt x="24383" y="146811"/>
                  <a:pt x="17144" y="138048"/>
                </a:cubicBezTo>
                <a:cubicBezTo>
                  <a:pt x="10032" y="129413"/>
                  <a:pt x="6350" y="117729"/>
                  <a:pt x="6350" y="102997"/>
                </a:cubicBezTo>
                <a:cubicBezTo>
                  <a:pt x="6350" y="86995"/>
                  <a:pt x="10413" y="74295"/>
                  <a:pt x="18541" y="64642"/>
                </a:cubicBezTo>
                <a:cubicBezTo>
                  <a:pt x="26669" y="55117"/>
                  <a:pt x="37338" y="50292"/>
                  <a:pt x="50419" y="50292"/>
                </a:cubicBezTo>
                <a:cubicBezTo>
                  <a:pt x="63500" y="50292"/>
                  <a:pt x="73025" y="55372"/>
                  <a:pt x="78994" y="65659"/>
                </a:cubicBezTo>
                <a:lnTo>
                  <a:pt x="79375" y="65659"/>
                </a:lnTo>
                <a:lnTo>
                  <a:pt x="79375"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3"/>
          <p:cNvSpPr/>
          <p:nvPr/>
        </p:nvSpPr>
        <p:spPr>
          <a:xfrm>
            <a:off x="5073141" y="3920235"/>
            <a:ext cx="94488" cy="155194"/>
          </a:xfrm>
          <a:custGeom>
            <a:avLst/>
            <a:gdLst>
              <a:gd name="connsiteX0" fmla="*/ 6350 w 94488"/>
              <a:gd name="connsiteY0" fmla="*/ 6350 h 155194"/>
              <a:gd name="connsiteX1" fmla="*/ 23367 w 94488"/>
              <a:gd name="connsiteY1" fmla="*/ 6350 h 155194"/>
              <a:gd name="connsiteX2" fmla="*/ 23367 w 94488"/>
              <a:gd name="connsiteY2" fmla="*/ 96647 h 155194"/>
              <a:gd name="connsiteX3" fmla="*/ 23748 w 94488"/>
              <a:gd name="connsiteY3" fmla="*/ 96647 h 155194"/>
              <a:gd name="connsiteX4" fmla="*/ 62865 w 94488"/>
              <a:gd name="connsiteY4" fmla="*/ 52578 h 155194"/>
              <a:gd name="connsiteX5" fmla="*/ 84836 w 94488"/>
              <a:gd name="connsiteY5" fmla="*/ 52578 h 155194"/>
              <a:gd name="connsiteX6" fmla="*/ 41275 w 94488"/>
              <a:gd name="connsiteY6" fmla="*/ 98805 h 155194"/>
              <a:gd name="connsiteX7" fmla="*/ 88138 w 94488"/>
              <a:gd name="connsiteY7" fmla="*/ 148844 h 155194"/>
              <a:gd name="connsiteX8" fmla="*/ 64897 w 94488"/>
              <a:gd name="connsiteY8" fmla="*/ 148844 h 155194"/>
              <a:gd name="connsiteX9" fmla="*/ 23748 w 94488"/>
              <a:gd name="connsiteY9" fmla="*/ 102489 h 155194"/>
              <a:gd name="connsiteX10" fmla="*/ 23367 w 94488"/>
              <a:gd name="connsiteY10" fmla="*/ 102489 h 155194"/>
              <a:gd name="connsiteX11" fmla="*/ 23367 w 94488"/>
              <a:gd name="connsiteY11" fmla="*/ 148844 h 155194"/>
              <a:gd name="connsiteX12" fmla="*/ 6350 w 94488"/>
              <a:gd name="connsiteY12" fmla="*/ 148844 h 155194"/>
              <a:gd name="connsiteX13" fmla="*/ 6350 w 94488"/>
              <a:gd name="connsiteY13" fmla="*/ 6350 h 15519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4488" h="155194">
                <a:moveTo>
                  <a:pt x="6350" y="6350"/>
                </a:moveTo>
                <a:lnTo>
                  <a:pt x="23367" y="6350"/>
                </a:lnTo>
                <a:lnTo>
                  <a:pt x="23367" y="96647"/>
                </a:lnTo>
                <a:lnTo>
                  <a:pt x="23748" y="96647"/>
                </a:lnTo>
                <a:lnTo>
                  <a:pt x="62865" y="52578"/>
                </a:lnTo>
                <a:lnTo>
                  <a:pt x="84836" y="52578"/>
                </a:lnTo>
                <a:lnTo>
                  <a:pt x="41275" y="98805"/>
                </a:lnTo>
                <a:lnTo>
                  <a:pt x="88138" y="148844"/>
                </a:lnTo>
                <a:lnTo>
                  <a:pt x="64897" y="148844"/>
                </a:lnTo>
                <a:lnTo>
                  <a:pt x="23748" y="102489"/>
                </a:lnTo>
                <a:lnTo>
                  <a:pt x="23367" y="102489"/>
                </a:lnTo>
                <a:lnTo>
                  <a:pt x="23367" y="148844"/>
                </a:lnTo>
                <a:lnTo>
                  <a:pt x="6350" y="148844"/>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3"/>
          <p:cNvSpPr/>
          <p:nvPr/>
        </p:nvSpPr>
        <p:spPr>
          <a:xfrm>
            <a:off x="4585715" y="3918077"/>
            <a:ext cx="72517" cy="157352"/>
          </a:xfrm>
          <a:custGeom>
            <a:avLst/>
            <a:gdLst>
              <a:gd name="connsiteX0" fmla="*/ 54483 w 72517"/>
              <a:gd name="connsiteY0" fmla="*/ 6350 h 157352"/>
              <a:gd name="connsiteX1" fmla="*/ 66167 w 72517"/>
              <a:gd name="connsiteY1" fmla="*/ 8001 h 157352"/>
              <a:gd name="connsiteX2" fmla="*/ 66167 w 72517"/>
              <a:gd name="connsiteY2" fmla="*/ 22986 h 157352"/>
              <a:gd name="connsiteX3" fmla="*/ 55753 w 72517"/>
              <a:gd name="connsiteY3" fmla="*/ 20446 h 157352"/>
              <a:gd name="connsiteX4" fmla="*/ 39751 w 72517"/>
              <a:gd name="connsiteY4" fmla="*/ 40385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60 w 72517"/>
              <a:gd name="connsiteY10" fmla="*/ 151002 h 157352"/>
              <a:gd name="connsiteX11" fmla="*/ 22860 w 72517"/>
              <a:gd name="connsiteY11" fmla="*/ 68833 h 157352"/>
              <a:gd name="connsiteX12" fmla="*/ 6350 w 72517"/>
              <a:gd name="connsiteY12" fmla="*/ 68833 h 157352"/>
              <a:gd name="connsiteX13" fmla="*/ 6350 w 72517"/>
              <a:gd name="connsiteY13" fmla="*/ 54736 h 157352"/>
              <a:gd name="connsiteX14" fmla="*/ 22860 w 72517"/>
              <a:gd name="connsiteY14" fmla="*/ 54736 h 157352"/>
              <a:gd name="connsiteX15" fmla="*/ 22860 w 72517"/>
              <a:gd name="connsiteY15" fmla="*/ 39496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9" y="6350"/>
                  <a:pt x="63246" y="6984"/>
                  <a:pt x="66167" y="8001"/>
                </a:cubicBezTo>
                <a:lnTo>
                  <a:pt x="66167" y="22986"/>
                </a:lnTo>
                <a:cubicBezTo>
                  <a:pt x="62992" y="21335"/>
                  <a:pt x="59436" y="20446"/>
                  <a:pt x="55753" y="20446"/>
                </a:cubicBezTo>
                <a:cubicBezTo>
                  <a:pt x="45085" y="20446"/>
                  <a:pt x="39751" y="27051"/>
                  <a:pt x="39751" y="40385"/>
                </a:cubicBezTo>
                <a:lnTo>
                  <a:pt x="39751" y="54736"/>
                </a:lnTo>
                <a:lnTo>
                  <a:pt x="62357" y="54736"/>
                </a:lnTo>
                <a:lnTo>
                  <a:pt x="62357" y="68833"/>
                </a:lnTo>
                <a:lnTo>
                  <a:pt x="39751" y="68833"/>
                </a:lnTo>
                <a:lnTo>
                  <a:pt x="39751" y="151002"/>
                </a:lnTo>
                <a:lnTo>
                  <a:pt x="22860" y="151002"/>
                </a:lnTo>
                <a:lnTo>
                  <a:pt x="22860" y="68833"/>
                </a:lnTo>
                <a:lnTo>
                  <a:pt x="6350" y="68833"/>
                </a:lnTo>
                <a:lnTo>
                  <a:pt x="6350" y="54736"/>
                </a:lnTo>
                <a:lnTo>
                  <a:pt x="22860" y="54736"/>
                </a:lnTo>
                <a:lnTo>
                  <a:pt x="22860" y="39496"/>
                </a:lnTo>
                <a:cubicBezTo>
                  <a:pt x="22860" y="29209"/>
                  <a:pt x="25780" y="21082"/>
                  <a:pt x="31750" y="15239"/>
                </a:cubicBezTo>
                <a:cubicBezTo>
                  <a:pt x="37719" y="9270"/>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3"/>
          <p:cNvSpPr/>
          <p:nvPr/>
        </p:nvSpPr>
        <p:spPr>
          <a:xfrm>
            <a:off x="3116579" y="4415282"/>
            <a:ext cx="342900" cy="365759"/>
          </a:xfrm>
          <a:custGeom>
            <a:avLst/>
            <a:gdLst>
              <a:gd name="connsiteX0" fmla="*/ 0 w 342900"/>
              <a:gd name="connsiteY0" fmla="*/ 57150 h 365759"/>
              <a:gd name="connsiteX1" fmla="*/ 57150 w 342900"/>
              <a:gd name="connsiteY1" fmla="*/ 0 h 365759"/>
              <a:gd name="connsiteX2" fmla="*/ 285750 w 342900"/>
              <a:gd name="connsiteY2" fmla="*/ 0 h 365759"/>
              <a:gd name="connsiteX3" fmla="*/ 342900 w 342900"/>
              <a:gd name="connsiteY3" fmla="*/ 57150 h 365759"/>
              <a:gd name="connsiteX4" fmla="*/ 342900 w 342900"/>
              <a:gd name="connsiteY4" fmla="*/ 308609 h 365759"/>
              <a:gd name="connsiteX5" fmla="*/ 285750 w 342900"/>
              <a:gd name="connsiteY5" fmla="*/ 365759 h 365759"/>
              <a:gd name="connsiteX6" fmla="*/ 57150 w 342900"/>
              <a:gd name="connsiteY6" fmla="*/ 365759 h 365759"/>
              <a:gd name="connsiteX7" fmla="*/ 0 w 342900"/>
              <a:gd name="connsiteY7" fmla="*/ 308609 h 365759"/>
              <a:gd name="connsiteX8" fmla="*/ 0 w 342900"/>
              <a:gd name="connsiteY8" fmla="*/ 57150 h 36575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0" h="365759">
                <a:moveTo>
                  <a:pt x="0" y="57150"/>
                </a:moveTo>
                <a:cubicBezTo>
                  <a:pt x="0" y="25653"/>
                  <a:pt x="25527" y="0"/>
                  <a:pt x="57150" y="0"/>
                </a:cubicBezTo>
                <a:lnTo>
                  <a:pt x="285750" y="0"/>
                </a:lnTo>
                <a:cubicBezTo>
                  <a:pt x="317373" y="0"/>
                  <a:pt x="342900" y="25653"/>
                  <a:pt x="342900" y="57150"/>
                </a:cubicBezTo>
                <a:lnTo>
                  <a:pt x="342900" y="308609"/>
                </a:lnTo>
                <a:cubicBezTo>
                  <a:pt x="342900" y="340233"/>
                  <a:pt x="317373" y="365759"/>
                  <a:pt x="285750" y="365759"/>
                </a:cubicBezTo>
                <a:lnTo>
                  <a:pt x="57150" y="365759"/>
                </a:lnTo>
                <a:cubicBezTo>
                  <a:pt x="25527" y="365759"/>
                  <a:pt x="0" y="340233"/>
                  <a:pt x="0" y="308609"/>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3"/>
          <p:cNvSpPr/>
          <p:nvPr/>
        </p:nvSpPr>
        <p:spPr>
          <a:xfrm>
            <a:off x="3103879" y="4402582"/>
            <a:ext cx="368300" cy="391159"/>
          </a:xfrm>
          <a:custGeom>
            <a:avLst/>
            <a:gdLst>
              <a:gd name="connsiteX0" fmla="*/ 12700 w 368300"/>
              <a:gd name="connsiteY0" fmla="*/ 69850 h 391159"/>
              <a:gd name="connsiteX1" fmla="*/ 69850 w 368300"/>
              <a:gd name="connsiteY1" fmla="*/ 12700 h 391159"/>
              <a:gd name="connsiteX2" fmla="*/ 298450 w 368300"/>
              <a:gd name="connsiteY2" fmla="*/ 12700 h 391159"/>
              <a:gd name="connsiteX3" fmla="*/ 355600 w 368300"/>
              <a:gd name="connsiteY3" fmla="*/ 69850 h 391159"/>
              <a:gd name="connsiteX4" fmla="*/ 355600 w 368300"/>
              <a:gd name="connsiteY4" fmla="*/ 321309 h 391159"/>
              <a:gd name="connsiteX5" fmla="*/ 298450 w 368300"/>
              <a:gd name="connsiteY5" fmla="*/ 378459 h 391159"/>
              <a:gd name="connsiteX6" fmla="*/ 69850 w 368300"/>
              <a:gd name="connsiteY6" fmla="*/ 378459 h 391159"/>
              <a:gd name="connsiteX7" fmla="*/ 12700 w 368300"/>
              <a:gd name="connsiteY7" fmla="*/ 321309 h 391159"/>
              <a:gd name="connsiteX8" fmla="*/ 12700 w 368300"/>
              <a:gd name="connsiteY8" fmla="*/ 69850 h 39115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 h="391159">
                <a:moveTo>
                  <a:pt x="12700" y="69850"/>
                </a:moveTo>
                <a:cubicBezTo>
                  <a:pt x="12700" y="38353"/>
                  <a:pt x="38227" y="12700"/>
                  <a:pt x="69850" y="12700"/>
                </a:cubicBezTo>
                <a:lnTo>
                  <a:pt x="298450" y="12700"/>
                </a:lnTo>
                <a:cubicBezTo>
                  <a:pt x="330073" y="12700"/>
                  <a:pt x="355600" y="38353"/>
                  <a:pt x="355600" y="69850"/>
                </a:cubicBezTo>
                <a:lnTo>
                  <a:pt x="355600" y="321309"/>
                </a:lnTo>
                <a:cubicBezTo>
                  <a:pt x="355600" y="352933"/>
                  <a:pt x="330073" y="378459"/>
                  <a:pt x="298450" y="378459"/>
                </a:cubicBezTo>
                <a:lnTo>
                  <a:pt x="69850" y="378459"/>
                </a:lnTo>
                <a:cubicBezTo>
                  <a:pt x="38227" y="378459"/>
                  <a:pt x="12700" y="352933"/>
                  <a:pt x="12700" y="321309"/>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3"/>
          <p:cNvSpPr/>
          <p:nvPr/>
        </p:nvSpPr>
        <p:spPr>
          <a:xfrm>
            <a:off x="3649979" y="4407661"/>
            <a:ext cx="3665220" cy="419100"/>
          </a:xfrm>
          <a:custGeom>
            <a:avLst/>
            <a:gdLst>
              <a:gd name="connsiteX0" fmla="*/ 0 w 3665220"/>
              <a:gd name="connsiteY0" fmla="*/ 69850 h 419100"/>
              <a:gd name="connsiteX1" fmla="*/ 69850 w 3665220"/>
              <a:gd name="connsiteY1" fmla="*/ 0 h 419100"/>
              <a:gd name="connsiteX2" fmla="*/ 3595370 w 3665220"/>
              <a:gd name="connsiteY2" fmla="*/ 0 h 419100"/>
              <a:gd name="connsiteX3" fmla="*/ 3665220 w 3665220"/>
              <a:gd name="connsiteY3" fmla="*/ 69850 h 419100"/>
              <a:gd name="connsiteX4" fmla="*/ 3665220 w 3665220"/>
              <a:gd name="connsiteY4" fmla="*/ 349250 h 419100"/>
              <a:gd name="connsiteX5" fmla="*/ 3595370 w 3665220"/>
              <a:gd name="connsiteY5" fmla="*/ 419100 h 419100"/>
              <a:gd name="connsiteX6" fmla="*/ 69850 w 3665220"/>
              <a:gd name="connsiteY6" fmla="*/ 419100 h 419100"/>
              <a:gd name="connsiteX7" fmla="*/ 0 w 3665220"/>
              <a:gd name="connsiteY7" fmla="*/ 349250 h 419100"/>
              <a:gd name="connsiteX8" fmla="*/ 0 w 3665220"/>
              <a:gd name="connsiteY8" fmla="*/ 69850 h 4191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65220" h="419100">
                <a:moveTo>
                  <a:pt x="0" y="69850"/>
                </a:moveTo>
                <a:cubicBezTo>
                  <a:pt x="0" y="31241"/>
                  <a:pt x="31241" y="0"/>
                  <a:pt x="69850" y="0"/>
                </a:cubicBezTo>
                <a:lnTo>
                  <a:pt x="3595370" y="0"/>
                </a:lnTo>
                <a:cubicBezTo>
                  <a:pt x="3633977" y="0"/>
                  <a:pt x="3665220" y="31241"/>
                  <a:pt x="3665220" y="69850"/>
                </a:cubicBezTo>
                <a:lnTo>
                  <a:pt x="3665220" y="349250"/>
                </a:lnTo>
                <a:cubicBezTo>
                  <a:pt x="3665220" y="387858"/>
                  <a:pt x="3633977" y="419100"/>
                  <a:pt x="3595370" y="419100"/>
                </a:cubicBezTo>
                <a:lnTo>
                  <a:pt x="69850" y="419100"/>
                </a:lnTo>
                <a:cubicBezTo>
                  <a:pt x="31241" y="419100"/>
                  <a:pt x="0" y="387858"/>
                  <a:pt x="0" y="349250"/>
                </a:cubicBezTo>
                <a:lnTo>
                  <a:pt x="0" y="698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3"/>
          <p:cNvSpPr/>
          <p:nvPr/>
        </p:nvSpPr>
        <p:spPr>
          <a:xfrm>
            <a:off x="3637279" y="4394961"/>
            <a:ext cx="3690620" cy="444500"/>
          </a:xfrm>
          <a:custGeom>
            <a:avLst/>
            <a:gdLst>
              <a:gd name="connsiteX0" fmla="*/ 12700 w 3690620"/>
              <a:gd name="connsiteY0" fmla="*/ 82550 h 444500"/>
              <a:gd name="connsiteX1" fmla="*/ 82550 w 3690620"/>
              <a:gd name="connsiteY1" fmla="*/ 12700 h 444500"/>
              <a:gd name="connsiteX2" fmla="*/ 3608070 w 3690620"/>
              <a:gd name="connsiteY2" fmla="*/ 12700 h 444500"/>
              <a:gd name="connsiteX3" fmla="*/ 3677920 w 3690620"/>
              <a:gd name="connsiteY3" fmla="*/ 82550 h 444500"/>
              <a:gd name="connsiteX4" fmla="*/ 3677920 w 3690620"/>
              <a:gd name="connsiteY4" fmla="*/ 361950 h 444500"/>
              <a:gd name="connsiteX5" fmla="*/ 3608070 w 3690620"/>
              <a:gd name="connsiteY5" fmla="*/ 431800 h 444500"/>
              <a:gd name="connsiteX6" fmla="*/ 82550 w 3690620"/>
              <a:gd name="connsiteY6" fmla="*/ 431800 h 444500"/>
              <a:gd name="connsiteX7" fmla="*/ 12700 w 3690620"/>
              <a:gd name="connsiteY7" fmla="*/ 361950 h 444500"/>
              <a:gd name="connsiteX8" fmla="*/ 12700 w 3690620"/>
              <a:gd name="connsiteY8" fmla="*/ 82550 h 4445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90620" h="444500">
                <a:moveTo>
                  <a:pt x="12700" y="82550"/>
                </a:moveTo>
                <a:cubicBezTo>
                  <a:pt x="12700" y="43941"/>
                  <a:pt x="43941" y="12700"/>
                  <a:pt x="82550" y="12700"/>
                </a:cubicBezTo>
                <a:lnTo>
                  <a:pt x="3608070" y="12700"/>
                </a:lnTo>
                <a:cubicBezTo>
                  <a:pt x="3646677" y="12700"/>
                  <a:pt x="3677920" y="43941"/>
                  <a:pt x="3677920" y="82550"/>
                </a:cubicBezTo>
                <a:lnTo>
                  <a:pt x="3677920" y="361950"/>
                </a:lnTo>
                <a:cubicBezTo>
                  <a:pt x="3677920" y="400558"/>
                  <a:pt x="3646677" y="431800"/>
                  <a:pt x="3608070" y="431800"/>
                </a:cubicBezTo>
                <a:lnTo>
                  <a:pt x="82550" y="431800"/>
                </a:lnTo>
                <a:cubicBezTo>
                  <a:pt x="43941" y="431800"/>
                  <a:pt x="12700" y="400558"/>
                  <a:pt x="12700" y="361950"/>
                </a:cubicBezTo>
                <a:lnTo>
                  <a:pt x="12700" y="825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3"/>
          <p:cNvSpPr/>
          <p:nvPr/>
        </p:nvSpPr>
        <p:spPr>
          <a:xfrm>
            <a:off x="5249290" y="4654550"/>
            <a:ext cx="56007" cy="49402"/>
          </a:xfrm>
          <a:custGeom>
            <a:avLst/>
            <a:gdLst>
              <a:gd name="connsiteX0" fmla="*/ 49657 w 56007"/>
              <a:gd name="connsiteY0" fmla="*/ 6350 h 49402"/>
              <a:gd name="connsiteX1" fmla="*/ 27178 w 56007"/>
              <a:gd name="connsiteY1" fmla="*/ 9397 h 49402"/>
              <a:gd name="connsiteX2" fmla="*/ 10795 w 56007"/>
              <a:gd name="connsiteY2" fmla="*/ 15240 h 49402"/>
              <a:gd name="connsiteX3" fmla="*/ 6350 w 56007"/>
              <a:gd name="connsiteY3" fmla="*/ 27432 h 49402"/>
              <a:gd name="connsiteX4" fmla="*/ 11176 w 56007"/>
              <a:gd name="connsiteY4" fmla="*/ 38734 h 49402"/>
              <a:gd name="connsiteX5" fmla="*/ 24130 w 56007"/>
              <a:gd name="connsiteY5" fmla="*/ 43053 h 49402"/>
              <a:gd name="connsiteX6" fmla="*/ 42418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3" y="12319"/>
                  <a:pt x="10795" y="15240"/>
                </a:cubicBezTo>
                <a:cubicBezTo>
                  <a:pt x="7874" y="18160"/>
                  <a:pt x="6350" y="22225"/>
                  <a:pt x="6350" y="27432"/>
                </a:cubicBezTo>
                <a:cubicBezTo>
                  <a:pt x="6350" y="32003"/>
                  <a:pt x="8001" y="35814"/>
                  <a:pt x="11176" y="38734"/>
                </a:cubicBezTo>
                <a:cubicBezTo>
                  <a:pt x="14478" y="41528"/>
                  <a:pt x="18796" y="43053"/>
                  <a:pt x="24130" y="43053"/>
                </a:cubicBezTo>
                <a:cubicBezTo>
                  <a:pt x="31496" y="43053"/>
                  <a:pt x="37592" y="40385"/>
                  <a:pt x="42418"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3"/>
          <p:cNvSpPr/>
          <p:nvPr/>
        </p:nvSpPr>
        <p:spPr>
          <a:xfrm>
            <a:off x="5414898" y="4617973"/>
            <a:ext cx="62992" cy="40132"/>
          </a:xfrm>
          <a:custGeom>
            <a:avLst/>
            <a:gdLst>
              <a:gd name="connsiteX0" fmla="*/ 33401 w 62992"/>
              <a:gd name="connsiteY0" fmla="*/ 6350 h 40132"/>
              <a:gd name="connsiteX1" fmla="*/ 15747 w 62992"/>
              <a:gd name="connsiteY1" fmla="*/ 13970 h 40132"/>
              <a:gd name="connsiteX2" fmla="*/ 6350 w 62992"/>
              <a:gd name="connsiteY2" fmla="*/ 33782 h 40132"/>
              <a:gd name="connsiteX3" fmla="*/ 56641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90"/>
                  <a:pt x="15747" y="13970"/>
                </a:cubicBezTo>
                <a:cubicBezTo>
                  <a:pt x="10795" y="19050"/>
                  <a:pt x="7620" y="25654"/>
                  <a:pt x="6350" y="33782"/>
                </a:cubicBezTo>
                <a:lnTo>
                  <a:pt x="56641" y="33782"/>
                </a:lnTo>
                <a:cubicBezTo>
                  <a:pt x="56641" y="25019"/>
                  <a:pt x="54610" y="18288"/>
                  <a:pt x="50546"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3"/>
          <p:cNvSpPr/>
          <p:nvPr/>
        </p:nvSpPr>
        <p:spPr>
          <a:xfrm>
            <a:off x="4770246" y="4617973"/>
            <a:ext cx="62992" cy="40132"/>
          </a:xfrm>
          <a:custGeom>
            <a:avLst/>
            <a:gdLst>
              <a:gd name="connsiteX0" fmla="*/ 33401 w 62992"/>
              <a:gd name="connsiteY0" fmla="*/ 6350 h 40132"/>
              <a:gd name="connsiteX1" fmla="*/ 15748 w 62992"/>
              <a:gd name="connsiteY1" fmla="*/ 13970 h 40132"/>
              <a:gd name="connsiteX2" fmla="*/ 6350 w 62992"/>
              <a:gd name="connsiteY2" fmla="*/ 33782 h 40132"/>
              <a:gd name="connsiteX3" fmla="*/ 56642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3" y="6350"/>
                  <a:pt x="20701" y="8890"/>
                  <a:pt x="15748" y="13970"/>
                </a:cubicBezTo>
                <a:cubicBezTo>
                  <a:pt x="10795" y="19050"/>
                  <a:pt x="7620" y="25654"/>
                  <a:pt x="6350" y="33782"/>
                </a:cubicBezTo>
                <a:lnTo>
                  <a:pt x="56642" y="33782"/>
                </a:lnTo>
                <a:cubicBezTo>
                  <a:pt x="56642" y="25019"/>
                  <a:pt x="54610" y="18288"/>
                  <a:pt x="50546" y="13461"/>
                </a:cubicBezTo>
                <a:cubicBezTo>
                  <a:pt x="46482" y="8763"/>
                  <a:pt x="40767"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3"/>
          <p:cNvSpPr/>
          <p:nvPr/>
        </p:nvSpPr>
        <p:spPr>
          <a:xfrm>
            <a:off x="5103495" y="460654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3"/>
          <p:cNvSpPr/>
          <p:nvPr/>
        </p:nvSpPr>
        <p:spPr>
          <a:xfrm>
            <a:off x="4995290" y="460654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3"/>
          <p:cNvSpPr/>
          <p:nvPr/>
        </p:nvSpPr>
        <p:spPr>
          <a:xfrm>
            <a:off x="4859782" y="4604892"/>
            <a:ext cx="64389" cy="110616"/>
          </a:xfrm>
          <a:custGeom>
            <a:avLst/>
            <a:gdLst>
              <a:gd name="connsiteX0" fmla="*/ 49021 w 64389"/>
              <a:gd name="connsiteY0" fmla="*/ 6350 h 110616"/>
              <a:gd name="connsiteX1" fmla="*/ 58039 w 64389"/>
              <a:gd name="connsiteY1" fmla="*/ 7620 h 110616"/>
              <a:gd name="connsiteX2" fmla="*/ 58039 w 64389"/>
              <a:gd name="connsiteY2" fmla="*/ 24891 h 110616"/>
              <a:gd name="connsiteX3" fmla="*/ 46227 w 64389"/>
              <a:gd name="connsiteY3" fmla="*/ 21844 h 110616"/>
              <a:gd name="connsiteX4" fmla="*/ 29845 w 64389"/>
              <a:gd name="connsiteY4" fmla="*/ 31115 h 110616"/>
              <a:gd name="connsiteX5" fmla="*/ 23367 w 64389"/>
              <a:gd name="connsiteY5" fmla="*/ 55498 h 110616"/>
              <a:gd name="connsiteX6" fmla="*/ 23367 w 64389"/>
              <a:gd name="connsiteY6" fmla="*/ 104266 h 110616"/>
              <a:gd name="connsiteX7" fmla="*/ 6350 w 64389"/>
              <a:gd name="connsiteY7" fmla="*/ 104266 h 110616"/>
              <a:gd name="connsiteX8" fmla="*/ 6350 w 64389"/>
              <a:gd name="connsiteY8" fmla="*/ 8001 h 110616"/>
              <a:gd name="connsiteX9" fmla="*/ 23367 w 64389"/>
              <a:gd name="connsiteY9" fmla="*/ 8001 h 110616"/>
              <a:gd name="connsiteX10" fmla="*/ 23367 w 64389"/>
              <a:gd name="connsiteY10" fmla="*/ 27559 h 110616"/>
              <a:gd name="connsiteX11" fmla="*/ 23748 w 64389"/>
              <a:gd name="connsiteY11" fmla="*/ 27559 h 110616"/>
              <a:gd name="connsiteX12" fmla="*/ 49021 w 64389"/>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389" h="110616">
                <a:moveTo>
                  <a:pt x="49021" y="6350"/>
                </a:moveTo>
                <a:cubicBezTo>
                  <a:pt x="52958" y="6350"/>
                  <a:pt x="55879" y="6730"/>
                  <a:pt x="58039" y="7620"/>
                </a:cubicBezTo>
                <a:lnTo>
                  <a:pt x="58039" y="24891"/>
                </a:lnTo>
                <a:cubicBezTo>
                  <a:pt x="55117" y="22860"/>
                  <a:pt x="51180" y="21844"/>
                  <a:pt x="46227" y="21844"/>
                </a:cubicBezTo>
                <a:cubicBezTo>
                  <a:pt x="39623" y="21844"/>
                  <a:pt x="34163" y="24891"/>
                  <a:pt x="29845" y="31115"/>
                </a:cubicBezTo>
                <a:cubicBezTo>
                  <a:pt x="25527" y="37210"/>
                  <a:pt x="23367" y="45466"/>
                  <a:pt x="23367" y="55498"/>
                </a:cubicBezTo>
                <a:lnTo>
                  <a:pt x="23367" y="104266"/>
                </a:lnTo>
                <a:lnTo>
                  <a:pt x="6350" y="104266"/>
                </a:lnTo>
                <a:lnTo>
                  <a:pt x="6350" y="8001"/>
                </a:lnTo>
                <a:lnTo>
                  <a:pt x="23367" y="8001"/>
                </a:lnTo>
                <a:lnTo>
                  <a:pt x="23367" y="27559"/>
                </a:lnTo>
                <a:lnTo>
                  <a:pt x="23748" y="27559"/>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
          <p:cNvSpPr/>
          <p:nvPr/>
        </p:nvSpPr>
        <p:spPr>
          <a:xfrm>
            <a:off x="5498972" y="4604258"/>
            <a:ext cx="77851" cy="113538"/>
          </a:xfrm>
          <a:custGeom>
            <a:avLst/>
            <a:gdLst>
              <a:gd name="connsiteX0" fmla="*/ 44069 w 77851"/>
              <a:gd name="connsiteY0" fmla="*/ 6350 h 113538"/>
              <a:gd name="connsiteX1" fmla="*/ 66802 w 77851"/>
              <a:gd name="connsiteY1" fmla="*/ 10667 h 113538"/>
              <a:gd name="connsiteX2" fmla="*/ 66802 w 77851"/>
              <a:gd name="connsiteY2" fmla="*/ 27051 h 113538"/>
              <a:gd name="connsiteX3" fmla="*/ 42417 w 77851"/>
              <a:gd name="connsiteY3" fmla="*/ 20065 h 113538"/>
              <a:gd name="connsiteX4" fmla="*/ 29083 w 77851"/>
              <a:gd name="connsiteY4" fmla="*/ 23621 h 113538"/>
              <a:gd name="connsiteX5" fmla="*/ 23876 w 77851"/>
              <a:gd name="connsiteY5" fmla="*/ 33020 h 113538"/>
              <a:gd name="connsiteX6" fmla="*/ 27559 w 77851"/>
              <a:gd name="connsiteY6" fmla="*/ 42036 h 113538"/>
              <a:gd name="connsiteX7" fmla="*/ 44069 w 77851"/>
              <a:gd name="connsiteY7" fmla="*/ 50291 h 113538"/>
              <a:gd name="connsiteX8" fmla="*/ 65786 w 77851"/>
              <a:gd name="connsiteY8" fmla="*/ 62738 h 113538"/>
              <a:gd name="connsiteX9" fmla="*/ 71501 w 77851"/>
              <a:gd name="connsiteY9" fmla="*/ 78739 h 113538"/>
              <a:gd name="connsiteX10" fmla="*/ 60579 w 77851"/>
              <a:gd name="connsiteY10" fmla="*/ 99567 h 113538"/>
              <a:gd name="connsiteX11" fmla="*/ 32511 w 77851"/>
              <a:gd name="connsiteY11" fmla="*/ 107188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20 h 113538"/>
              <a:gd name="connsiteX17" fmla="*/ 32130 w 77851"/>
              <a:gd name="connsiteY17" fmla="*/ 62610 h 113538"/>
              <a:gd name="connsiteX18" fmla="*/ 11303 w 77851"/>
              <a:gd name="connsiteY18" fmla="*/ 49783 h 113538"/>
              <a:gd name="connsiteX19" fmla="*/ 6477 w 77851"/>
              <a:gd name="connsiteY19" fmla="*/ 34544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7" y="7746"/>
                  <a:pt x="66802" y="10667"/>
                </a:cubicBezTo>
                <a:lnTo>
                  <a:pt x="66802" y="27051"/>
                </a:lnTo>
                <a:cubicBezTo>
                  <a:pt x="59690" y="22478"/>
                  <a:pt x="51435" y="20065"/>
                  <a:pt x="42417" y="20065"/>
                </a:cubicBezTo>
                <a:cubicBezTo>
                  <a:pt x="36957" y="20065"/>
                  <a:pt x="32511" y="21335"/>
                  <a:pt x="29083" y="23621"/>
                </a:cubicBezTo>
                <a:cubicBezTo>
                  <a:pt x="25654" y="26034"/>
                  <a:pt x="23876" y="29209"/>
                  <a:pt x="23876" y="33020"/>
                </a:cubicBezTo>
                <a:cubicBezTo>
                  <a:pt x="23876" y="36957"/>
                  <a:pt x="25146" y="39877"/>
                  <a:pt x="27559" y="42036"/>
                </a:cubicBezTo>
                <a:cubicBezTo>
                  <a:pt x="30098" y="44195"/>
                  <a:pt x="35560" y="46989"/>
                  <a:pt x="44069" y="50291"/>
                </a:cubicBezTo>
                <a:cubicBezTo>
                  <a:pt x="54736" y="54355"/>
                  <a:pt x="61976" y="58420"/>
                  <a:pt x="65786" y="62738"/>
                </a:cubicBezTo>
                <a:cubicBezTo>
                  <a:pt x="69596" y="67055"/>
                  <a:pt x="71501" y="72389"/>
                  <a:pt x="71501" y="78739"/>
                </a:cubicBezTo>
                <a:cubicBezTo>
                  <a:pt x="71501" y="87502"/>
                  <a:pt x="67817" y="94488"/>
                  <a:pt x="60579" y="99567"/>
                </a:cubicBezTo>
                <a:cubicBezTo>
                  <a:pt x="53340" y="104647"/>
                  <a:pt x="44069" y="107188"/>
                  <a:pt x="32511" y="107188"/>
                </a:cubicBezTo>
                <a:cubicBezTo>
                  <a:pt x="22605" y="107188"/>
                  <a:pt x="13842" y="105282"/>
                  <a:pt x="6350" y="101472"/>
                </a:cubicBezTo>
                <a:lnTo>
                  <a:pt x="6350" y="84073"/>
                </a:lnTo>
                <a:cubicBezTo>
                  <a:pt x="14986" y="90296"/>
                  <a:pt x="24257" y="93471"/>
                  <a:pt x="34163" y="93471"/>
                </a:cubicBezTo>
                <a:cubicBezTo>
                  <a:pt x="47498" y="93471"/>
                  <a:pt x="54102" y="89026"/>
                  <a:pt x="54102" y="80390"/>
                </a:cubicBezTo>
                <a:cubicBezTo>
                  <a:pt x="54102" y="76580"/>
                  <a:pt x="52705" y="73532"/>
                  <a:pt x="49784" y="71120"/>
                </a:cubicBezTo>
                <a:cubicBezTo>
                  <a:pt x="46863" y="68707"/>
                  <a:pt x="41021" y="65913"/>
                  <a:pt x="32130" y="62610"/>
                </a:cubicBezTo>
                <a:cubicBezTo>
                  <a:pt x="21463" y="58292"/>
                  <a:pt x="14478" y="54101"/>
                  <a:pt x="11303" y="49783"/>
                </a:cubicBezTo>
                <a:cubicBezTo>
                  <a:pt x="8128" y="45592"/>
                  <a:pt x="6477" y="40513"/>
                  <a:pt x="6477" y="34544"/>
                </a:cubicBezTo>
                <a:cubicBezTo>
                  <a:pt x="6477" y="26034"/>
                  <a:pt x="10160" y="19176"/>
                  <a:pt x="17398" y="14096"/>
                </a:cubicBezTo>
                <a:cubicBezTo>
                  <a:pt x="24511"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3"/>
          <p:cNvSpPr/>
          <p:nvPr/>
        </p:nvSpPr>
        <p:spPr>
          <a:xfrm>
            <a:off x="5397372" y="4604258"/>
            <a:ext cx="97663" cy="113538"/>
          </a:xfrm>
          <a:custGeom>
            <a:avLst/>
            <a:gdLst>
              <a:gd name="connsiteX0" fmla="*/ 51180 w 97663"/>
              <a:gd name="connsiteY0" fmla="*/ 6350 h 113538"/>
              <a:gd name="connsiteX1" fmla="*/ 80645 w 97663"/>
              <a:gd name="connsiteY1" fmla="*/ 18541 h 113538"/>
              <a:gd name="connsiteX2" fmla="*/ 91313 w 97663"/>
              <a:gd name="connsiteY2" fmla="*/ 52451 h 113538"/>
              <a:gd name="connsiteX3" fmla="*/ 91313 w 97663"/>
              <a:gd name="connsiteY3" fmla="*/ 61086 h 113538"/>
              <a:gd name="connsiteX4" fmla="*/ 23876 w 97663"/>
              <a:gd name="connsiteY4" fmla="*/ 61086 h 113538"/>
              <a:gd name="connsiteX5" fmla="*/ 32385 w 97663"/>
              <a:gd name="connsiteY5" fmla="*/ 84963 h 113538"/>
              <a:gd name="connsiteX6" fmla="*/ 54736 w 97663"/>
              <a:gd name="connsiteY6" fmla="*/ 93345 h 113538"/>
              <a:gd name="connsiteX7" fmla="*/ 84328 w 97663"/>
              <a:gd name="connsiteY7" fmla="*/ 82930 h 113538"/>
              <a:gd name="connsiteX8" fmla="*/ 84328 w 97663"/>
              <a:gd name="connsiteY8" fmla="*/ 98170 h 113538"/>
              <a:gd name="connsiteX9" fmla="*/ 50673 w 97663"/>
              <a:gd name="connsiteY9" fmla="*/ 107188 h 113538"/>
              <a:gd name="connsiteX10" fmla="*/ 18034 w 97663"/>
              <a:gd name="connsiteY10" fmla="*/ 93979 h 113538"/>
              <a:gd name="connsiteX11" fmla="*/ 6350 w 97663"/>
              <a:gd name="connsiteY11" fmla="*/ 57150 h 113538"/>
              <a:gd name="connsiteX12" fmla="*/ 19177 w 97663"/>
              <a:gd name="connsiteY12" fmla="*/ 20701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4" y="6350"/>
                  <a:pt x="73533" y="10413"/>
                  <a:pt x="80645" y="18541"/>
                </a:cubicBezTo>
                <a:cubicBezTo>
                  <a:pt x="87757" y="26542"/>
                  <a:pt x="91313" y="37972"/>
                  <a:pt x="91313" y="52451"/>
                </a:cubicBezTo>
                <a:lnTo>
                  <a:pt x="91313" y="61086"/>
                </a:lnTo>
                <a:lnTo>
                  <a:pt x="23876" y="61086"/>
                </a:lnTo>
                <a:cubicBezTo>
                  <a:pt x="24130" y="71373"/>
                  <a:pt x="26923" y="79375"/>
                  <a:pt x="32385" y="84963"/>
                </a:cubicBezTo>
                <a:cubicBezTo>
                  <a:pt x="37719" y="90551"/>
                  <a:pt x="45085" y="93345"/>
                  <a:pt x="54736" y="93345"/>
                </a:cubicBezTo>
                <a:cubicBezTo>
                  <a:pt x="65532" y="93345"/>
                  <a:pt x="75438" y="89915"/>
                  <a:pt x="84328" y="82930"/>
                </a:cubicBezTo>
                <a:lnTo>
                  <a:pt x="84328" y="98170"/>
                </a:lnTo>
                <a:cubicBezTo>
                  <a:pt x="75946" y="104139"/>
                  <a:pt x="64642" y="107188"/>
                  <a:pt x="50673" y="107188"/>
                </a:cubicBezTo>
                <a:cubicBezTo>
                  <a:pt x="36703" y="107188"/>
                  <a:pt x="25908" y="102742"/>
                  <a:pt x="18034" y="93979"/>
                </a:cubicBezTo>
                <a:cubicBezTo>
                  <a:pt x="10286" y="85089"/>
                  <a:pt x="6350" y="72897"/>
                  <a:pt x="6350" y="57150"/>
                </a:cubicBezTo>
                <a:cubicBezTo>
                  <a:pt x="6350" y="42417"/>
                  <a:pt x="10667" y="30226"/>
                  <a:pt x="19177" y="20701"/>
                </a:cubicBezTo>
                <a:cubicBezTo>
                  <a:pt x="27813" y="11176"/>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3"/>
          <p:cNvSpPr/>
          <p:nvPr/>
        </p:nvSpPr>
        <p:spPr>
          <a:xfrm>
            <a:off x="5232146" y="4604258"/>
            <a:ext cx="90042" cy="113538"/>
          </a:xfrm>
          <a:custGeom>
            <a:avLst/>
            <a:gdLst>
              <a:gd name="connsiteX0" fmla="*/ 48894 w 90042"/>
              <a:gd name="connsiteY0" fmla="*/ 6350 h 113538"/>
              <a:gd name="connsiteX1" fmla="*/ 83692 w 90042"/>
              <a:gd name="connsiteY1" fmla="*/ 42926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8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8 h 113538"/>
              <a:gd name="connsiteX11" fmla="*/ 47370 w 90042"/>
              <a:gd name="connsiteY11" fmla="*/ 20065 h 113538"/>
              <a:gd name="connsiteX12" fmla="*/ 15747 w 90042"/>
              <a:gd name="connsiteY12" fmla="*/ 31750 h 113538"/>
              <a:gd name="connsiteX13" fmla="*/ 15747 w 90042"/>
              <a:gd name="connsiteY13" fmla="*/ 15366 h 113538"/>
              <a:gd name="connsiteX14" fmla="*/ 48894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4" y="6350"/>
                </a:moveTo>
                <a:cubicBezTo>
                  <a:pt x="72135" y="6350"/>
                  <a:pt x="83692" y="18541"/>
                  <a:pt x="83692" y="42926"/>
                </a:cubicBezTo>
                <a:lnTo>
                  <a:pt x="83692" y="104901"/>
                </a:lnTo>
                <a:lnTo>
                  <a:pt x="66801" y="104901"/>
                </a:lnTo>
                <a:lnTo>
                  <a:pt x="66801" y="90042"/>
                </a:lnTo>
                <a:lnTo>
                  <a:pt x="66420" y="90042"/>
                </a:lnTo>
                <a:cubicBezTo>
                  <a:pt x="59689" y="101472"/>
                  <a:pt x="49910" y="107188"/>
                  <a:pt x="36829" y="107188"/>
                </a:cubicBezTo>
                <a:cubicBezTo>
                  <a:pt x="27558" y="107188"/>
                  <a:pt x="20065" y="104647"/>
                  <a:pt x="14604" y="99567"/>
                </a:cubicBezTo>
                <a:cubicBezTo>
                  <a:pt x="9016" y="94488"/>
                  <a:pt x="6350" y="87757"/>
                  <a:pt x="6350" y="79120"/>
                </a:cubicBezTo>
                <a:cubicBezTo>
                  <a:pt x="6350" y="61086"/>
                  <a:pt x="17017" y="50672"/>
                  <a:pt x="38226" y="47751"/>
                </a:cubicBezTo>
                <a:lnTo>
                  <a:pt x="66801" y="43688"/>
                </a:lnTo>
                <a:cubicBezTo>
                  <a:pt x="66801" y="27939"/>
                  <a:pt x="60325" y="20065"/>
                  <a:pt x="47370" y="20065"/>
                </a:cubicBezTo>
                <a:cubicBezTo>
                  <a:pt x="35813" y="20065"/>
                  <a:pt x="25272" y="24002"/>
                  <a:pt x="15747" y="31750"/>
                </a:cubicBezTo>
                <a:lnTo>
                  <a:pt x="15747" y="15366"/>
                </a:lnTo>
                <a:cubicBezTo>
                  <a:pt x="25272" y="9270"/>
                  <a:pt x="36321" y="6350"/>
                  <a:pt x="4889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3"/>
          <p:cNvSpPr/>
          <p:nvPr/>
        </p:nvSpPr>
        <p:spPr>
          <a:xfrm>
            <a:off x="5144389" y="4604258"/>
            <a:ext cx="85725" cy="113538"/>
          </a:xfrm>
          <a:custGeom>
            <a:avLst/>
            <a:gdLst>
              <a:gd name="connsiteX0" fmla="*/ 56769 w 85725"/>
              <a:gd name="connsiteY0" fmla="*/ 6350 h 113538"/>
              <a:gd name="connsiteX1" fmla="*/ 79375 w 85725"/>
              <a:gd name="connsiteY1" fmla="*/ 11048 h 113538"/>
              <a:gd name="connsiteX2" fmla="*/ 79375 w 85725"/>
              <a:gd name="connsiteY2" fmla="*/ 27939 h 113538"/>
              <a:gd name="connsiteX3" fmla="*/ 56769 w 85725"/>
              <a:gd name="connsiteY3" fmla="*/ 20446 h 113538"/>
              <a:gd name="connsiteX4" fmla="*/ 33020 w 85725"/>
              <a:gd name="connsiteY4" fmla="*/ 30607 h 113538"/>
              <a:gd name="connsiteX5" fmla="*/ 23748 w 85725"/>
              <a:gd name="connsiteY5" fmla="*/ 57657 h 113538"/>
              <a:gd name="connsiteX6" fmla="*/ 32511 w 85725"/>
              <a:gd name="connsiteY6" fmla="*/ 83692 h 113538"/>
              <a:gd name="connsiteX7" fmla="*/ 55879 w 85725"/>
              <a:gd name="connsiteY7" fmla="*/ 93090 h 113538"/>
              <a:gd name="connsiteX8" fmla="*/ 79375 w 85725"/>
              <a:gd name="connsiteY8" fmla="*/ 84835 h 113538"/>
              <a:gd name="connsiteX9" fmla="*/ 79375 w 85725"/>
              <a:gd name="connsiteY9" fmla="*/ 100583 h 113538"/>
              <a:gd name="connsiteX10" fmla="*/ 52704 w 85725"/>
              <a:gd name="connsiteY10" fmla="*/ 107188 h 113538"/>
              <a:gd name="connsiteX11" fmla="*/ 19050 w 85725"/>
              <a:gd name="connsiteY11" fmla="*/ 93726 h 113538"/>
              <a:gd name="connsiteX12" fmla="*/ 6350 w 85725"/>
              <a:gd name="connsiteY12" fmla="*/ 59054 h 113538"/>
              <a:gd name="connsiteX13" fmla="*/ 20065 w 85725"/>
              <a:gd name="connsiteY13" fmla="*/ 20827 h 113538"/>
              <a:gd name="connsiteX14" fmla="*/ 56769 w 85725"/>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38">
                <a:moveTo>
                  <a:pt x="56769" y="6350"/>
                </a:moveTo>
                <a:cubicBezTo>
                  <a:pt x="65658" y="6350"/>
                  <a:pt x="73151" y="7873"/>
                  <a:pt x="79375" y="11048"/>
                </a:cubicBezTo>
                <a:lnTo>
                  <a:pt x="79375" y="27939"/>
                </a:lnTo>
                <a:cubicBezTo>
                  <a:pt x="72644" y="22986"/>
                  <a:pt x="65151" y="20446"/>
                  <a:pt x="56769" y="20446"/>
                </a:cubicBezTo>
                <a:cubicBezTo>
                  <a:pt x="46989" y="20446"/>
                  <a:pt x="39115" y="23876"/>
                  <a:pt x="33020" y="30607"/>
                </a:cubicBezTo>
                <a:cubicBezTo>
                  <a:pt x="26796" y="37338"/>
                  <a:pt x="23748" y="46354"/>
                  <a:pt x="23748" y="57657"/>
                </a:cubicBezTo>
                <a:cubicBezTo>
                  <a:pt x="23748" y="68707"/>
                  <a:pt x="26670" y="77342"/>
                  <a:pt x="32511" y="83692"/>
                </a:cubicBezTo>
                <a:cubicBezTo>
                  <a:pt x="38226" y="89915"/>
                  <a:pt x="45973" y="93090"/>
                  <a:pt x="55879" y="93090"/>
                </a:cubicBezTo>
                <a:cubicBezTo>
                  <a:pt x="64134" y="93090"/>
                  <a:pt x="72008" y="90296"/>
                  <a:pt x="79375" y="84835"/>
                </a:cubicBezTo>
                <a:lnTo>
                  <a:pt x="79375" y="100583"/>
                </a:lnTo>
                <a:cubicBezTo>
                  <a:pt x="72008" y="104901"/>
                  <a:pt x="63119" y="107188"/>
                  <a:pt x="52704" y="107188"/>
                </a:cubicBezTo>
                <a:cubicBezTo>
                  <a:pt x="38734" y="107188"/>
                  <a:pt x="27558" y="102742"/>
                  <a:pt x="19050" y="93726"/>
                </a:cubicBezTo>
                <a:cubicBezTo>
                  <a:pt x="10667" y="84835"/>
                  <a:pt x="6350" y="73278"/>
                  <a:pt x="6350" y="59054"/>
                </a:cubicBezTo>
                <a:cubicBezTo>
                  <a:pt x="6350" y="43179"/>
                  <a:pt x="10921" y="30479"/>
                  <a:pt x="20065" y="20827"/>
                </a:cubicBezTo>
                <a:cubicBezTo>
                  <a:pt x="29209" y="11176"/>
                  <a:pt x="41528"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3"/>
          <p:cNvSpPr/>
          <p:nvPr/>
        </p:nvSpPr>
        <p:spPr>
          <a:xfrm>
            <a:off x="4752721" y="4604258"/>
            <a:ext cx="97663" cy="113538"/>
          </a:xfrm>
          <a:custGeom>
            <a:avLst/>
            <a:gdLst>
              <a:gd name="connsiteX0" fmla="*/ 51180 w 97663"/>
              <a:gd name="connsiteY0" fmla="*/ 6350 h 113538"/>
              <a:gd name="connsiteX1" fmla="*/ 80644 w 97663"/>
              <a:gd name="connsiteY1" fmla="*/ 18541 h 113538"/>
              <a:gd name="connsiteX2" fmla="*/ 91313 w 97663"/>
              <a:gd name="connsiteY2" fmla="*/ 52451 h 113538"/>
              <a:gd name="connsiteX3" fmla="*/ 91313 w 97663"/>
              <a:gd name="connsiteY3" fmla="*/ 61086 h 113538"/>
              <a:gd name="connsiteX4" fmla="*/ 23875 w 97663"/>
              <a:gd name="connsiteY4" fmla="*/ 61086 h 113538"/>
              <a:gd name="connsiteX5" fmla="*/ 32384 w 97663"/>
              <a:gd name="connsiteY5" fmla="*/ 84963 h 113538"/>
              <a:gd name="connsiteX6" fmla="*/ 54736 w 97663"/>
              <a:gd name="connsiteY6" fmla="*/ 93345 h 113538"/>
              <a:gd name="connsiteX7" fmla="*/ 84327 w 97663"/>
              <a:gd name="connsiteY7" fmla="*/ 82930 h 113538"/>
              <a:gd name="connsiteX8" fmla="*/ 84327 w 97663"/>
              <a:gd name="connsiteY8" fmla="*/ 98170 h 113538"/>
              <a:gd name="connsiteX9" fmla="*/ 50672 w 97663"/>
              <a:gd name="connsiteY9" fmla="*/ 107188 h 113538"/>
              <a:gd name="connsiteX10" fmla="*/ 18033 w 97663"/>
              <a:gd name="connsiteY10" fmla="*/ 93979 h 113538"/>
              <a:gd name="connsiteX11" fmla="*/ 6350 w 97663"/>
              <a:gd name="connsiteY11" fmla="*/ 57150 h 113538"/>
              <a:gd name="connsiteX12" fmla="*/ 19176 w 97663"/>
              <a:gd name="connsiteY12" fmla="*/ 20701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2" y="10413"/>
                  <a:pt x="80644" y="18541"/>
                </a:cubicBezTo>
                <a:cubicBezTo>
                  <a:pt x="87757" y="26542"/>
                  <a:pt x="91313" y="37972"/>
                  <a:pt x="91313" y="52451"/>
                </a:cubicBezTo>
                <a:lnTo>
                  <a:pt x="91313" y="61086"/>
                </a:lnTo>
                <a:lnTo>
                  <a:pt x="23875" y="61086"/>
                </a:lnTo>
                <a:cubicBezTo>
                  <a:pt x="24129" y="71373"/>
                  <a:pt x="26923" y="79375"/>
                  <a:pt x="32384" y="84963"/>
                </a:cubicBezTo>
                <a:cubicBezTo>
                  <a:pt x="37719" y="90551"/>
                  <a:pt x="45084" y="93345"/>
                  <a:pt x="54736" y="93345"/>
                </a:cubicBezTo>
                <a:cubicBezTo>
                  <a:pt x="65532" y="93345"/>
                  <a:pt x="75438" y="89915"/>
                  <a:pt x="84327" y="82930"/>
                </a:cubicBezTo>
                <a:lnTo>
                  <a:pt x="84327" y="98170"/>
                </a:lnTo>
                <a:cubicBezTo>
                  <a:pt x="75945" y="104139"/>
                  <a:pt x="64642" y="107188"/>
                  <a:pt x="50672" y="107188"/>
                </a:cubicBezTo>
                <a:cubicBezTo>
                  <a:pt x="36702" y="107188"/>
                  <a:pt x="25907" y="102742"/>
                  <a:pt x="18033" y="93979"/>
                </a:cubicBezTo>
                <a:cubicBezTo>
                  <a:pt x="10286" y="85089"/>
                  <a:pt x="6350" y="72897"/>
                  <a:pt x="6350" y="57150"/>
                </a:cubicBezTo>
                <a:cubicBezTo>
                  <a:pt x="6350" y="42417"/>
                  <a:pt x="10667" y="30226"/>
                  <a:pt x="19176" y="20701"/>
                </a:cubicBezTo>
                <a:cubicBezTo>
                  <a:pt x="27813" y="11176"/>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3"/>
          <p:cNvSpPr/>
          <p:nvPr/>
        </p:nvSpPr>
        <p:spPr>
          <a:xfrm>
            <a:off x="5325617" y="4577969"/>
            <a:ext cx="70104" cy="139572"/>
          </a:xfrm>
          <a:custGeom>
            <a:avLst/>
            <a:gdLst>
              <a:gd name="connsiteX0" fmla="*/ 39751 w 70104"/>
              <a:gd name="connsiteY0" fmla="*/ 6350 h 139572"/>
              <a:gd name="connsiteX1" fmla="*/ 39751 w 70104"/>
              <a:gd name="connsiteY1" fmla="*/ 34925 h 139572"/>
              <a:gd name="connsiteX2" fmla="*/ 63753 w 70104"/>
              <a:gd name="connsiteY2" fmla="*/ 34925 h 139572"/>
              <a:gd name="connsiteX3" fmla="*/ 63753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2 h 139572"/>
              <a:gd name="connsiteX8" fmla="*/ 63753 w 70104"/>
              <a:gd name="connsiteY8" fmla="*/ 116077 h 139572"/>
              <a:gd name="connsiteX9" fmla="*/ 63753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3" y="34925"/>
                </a:lnTo>
                <a:lnTo>
                  <a:pt x="63753" y="49021"/>
                </a:lnTo>
                <a:lnTo>
                  <a:pt x="39751" y="49021"/>
                </a:lnTo>
                <a:lnTo>
                  <a:pt x="39751" y="101600"/>
                </a:lnTo>
                <a:cubicBezTo>
                  <a:pt x="39751" y="107950"/>
                  <a:pt x="40894" y="112395"/>
                  <a:pt x="43053" y="115189"/>
                </a:cubicBezTo>
                <a:cubicBezTo>
                  <a:pt x="45211" y="117855"/>
                  <a:pt x="48767" y="119252"/>
                  <a:pt x="53721" y="119252"/>
                </a:cubicBezTo>
                <a:cubicBezTo>
                  <a:pt x="57530" y="119252"/>
                  <a:pt x="60960" y="118236"/>
                  <a:pt x="63753" y="116077"/>
                </a:cubicBezTo>
                <a:lnTo>
                  <a:pt x="63753"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3"/>
          <p:cNvSpPr/>
          <p:nvPr/>
        </p:nvSpPr>
        <p:spPr>
          <a:xfrm>
            <a:off x="4917185" y="4577969"/>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2 h 139572"/>
              <a:gd name="connsiteX8" fmla="*/ 63754 w 70104"/>
              <a:gd name="connsiteY8" fmla="*/ 116077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2"/>
                  <a:pt x="53721" y="119252"/>
                </a:cubicBezTo>
                <a:cubicBezTo>
                  <a:pt x="57530" y="119252"/>
                  <a:pt x="60960" y="118236"/>
                  <a:pt x="63754" y="116077"/>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3"/>
          <p:cNvSpPr/>
          <p:nvPr/>
        </p:nvSpPr>
        <p:spPr>
          <a:xfrm>
            <a:off x="4633848" y="4565650"/>
            <a:ext cx="113665" cy="152146"/>
          </a:xfrm>
          <a:custGeom>
            <a:avLst/>
            <a:gdLst>
              <a:gd name="connsiteX0" fmla="*/ 75310 w 113665"/>
              <a:gd name="connsiteY0" fmla="*/ 6350 h 152146"/>
              <a:gd name="connsiteX1" fmla="*/ 107315 w 113665"/>
              <a:gd name="connsiteY1" fmla="*/ 11810 h 152146"/>
              <a:gd name="connsiteX2" fmla="*/ 107315 w 113665"/>
              <a:gd name="connsiteY2" fmla="*/ 30098 h 152146"/>
              <a:gd name="connsiteX3" fmla="*/ 75565 w 113665"/>
              <a:gd name="connsiteY3" fmla="*/ 22097 h 152146"/>
              <a:gd name="connsiteX4" fmla="*/ 38735 w 113665"/>
              <a:gd name="connsiteY4" fmla="*/ 37084 h 152146"/>
              <a:gd name="connsiteX5" fmla="*/ 24638 w 113665"/>
              <a:gd name="connsiteY5" fmla="*/ 77596 h 152146"/>
              <a:gd name="connsiteX6" fmla="*/ 37846 w 113665"/>
              <a:gd name="connsiteY6" fmla="*/ 116078 h 152146"/>
              <a:gd name="connsiteX7" fmla="*/ 72516 w 113665"/>
              <a:gd name="connsiteY7" fmla="*/ 130302 h 152146"/>
              <a:gd name="connsiteX8" fmla="*/ 107315 w 113665"/>
              <a:gd name="connsiteY8" fmla="*/ 121158 h 152146"/>
              <a:gd name="connsiteX9" fmla="*/ 107315 w 113665"/>
              <a:gd name="connsiteY9" fmla="*/ 137921 h 152146"/>
              <a:gd name="connsiteX10" fmla="*/ 69977 w 113665"/>
              <a:gd name="connsiteY10" fmla="*/ 145796 h 152146"/>
              <a:gd name="connsiteX11" fmla="*/ 23622 w 113665"/>
              <a:gd name="connsiteY11" fmla="*/ 127380 h 152146"/>
              <a:gd name="connsiteX12" fmla="*/ 6350 w 113665"/>
              <a:gd name="connsiteY12" fmla="*/ 78613 h 152146"/>
              <a:gd name="connsiteX13" fmla="*/ 25780 w 113665"/>
              <a:gd name="connsiteY13" fmla="*/ 26289 h 152146"/>
              <a:gd name="connsiteX14" fmla="*/ 75310 w 113665"/>
              <a:gd name="connsiteY14" fmla="*/ 6350 h 15214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5" h="152146">
                <a:moveTo>
                  <a:pt x="75310" y="6350"/>
                </a:moveTo>
                <a:cubicBezTo>
                  <a:pt x="88265" y="6350"/>
                  <a:pt x="98933" y="8254"/>
                  <a:pt x="107315" y="11810"/>
                </a:cubicBezTo>
                <a:lnTo>
                  <a:pt x="107315" y="30098"/>
                </a:lnTo>
                <a:cubicBezTo>
                  <a:pt x="97663" y="24765"/>
                  <a:pt x="87122" y="22097"/>
                  <a:pt x="75565" y="22097"/>
                </a:cubicBezTo>
                <a:cubicBezTo>
                  <a:pt x="60452" y="22097"/>
                  <a:pt x="48260" y="27051"/>
                  <a:pt x="38735" y="37084"/>
                </a:cubicBezTo>
                <a:cubicBezTo>
                  <a:pt x="29336" y="47116"/>
                  <a:pt x="24638" y="60578"/>
                  <a:pt x="24638" y="77596"/>
                </a:cubicBezTo>
                <a:cubicBezTo>
                  <a:pt x="24638" y="93726"/>
                  <a:pt x="28955" y="106553"/>
                  <a:pt x="37846" y="116078"/>
                </a:cubicBezTo>
                <a:cubicBezTo>
                  <a:pt x="46609" y="125476"/>
                  <a:pt x="58166" y="130302"/>
                  <a:pt x="72516" y="130302"/>
                </a:cubicBezTo>
                <a:cubicBezTo>
                  <a:pt x="85852" y="130302"/>
                  <a:pt x="97409" y="127253"/>
                  <a:pt x="107315" y="121158"/>
                </a:cubicBezTo>
                <a:lnTo>
                  <a:pt x="107315" y="137921"/>
                </a:lnTo>
                <a:cubicBezTo>
                  <a:pt x="97409" y="143128"/>
                  <a:pt x="84963" y="145796"/>
                  <a:pt x="69977" y="145796"/>
                </a:cubicBezTo>
                <a:cubicBezTo>
                  <a:pt x="50546" y="145796"/>
                  <a:pt x="35179" y="139572"/>
                  <a:pt x="23622" y="127380"/>
                </a:cubicBezTo>
                <a:cubicBezTo>
                  <a:pt x="12065" y="115061"/>
                  <a:pt x="6350" y="98805"/>
                  <a:pt x="6350" y="78613"/>
                </a:cubicBezTo>
                <a:cubicBezTo>
                  <a:pt x="6350" y="56896"/>
                  <a:pt x="12827" y="39496"/>
                  <a:pt x="25780" y="26289"/>
                </a:cubicBezTo>
                <a:cubicBezTo>
                  <a:pt x="38735" y="12953"/>
                  <a:pt x="55372" y="6350"/>
                  <a:pt x="7531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3"/>
          <p:cNvSpPr/>
          <p:nvPr/>
        </p:nvSpPr>
        <p:spPr>
          <a:xfrm>
            <a:off x="5101590" y="4561840"/>
            <a:ext cx="34289" cy="33909"/>
          </a:xfrm>
          <a:custGeom>
            <a:avLst/>
            <a:gdLst>
              <a:gd name="connsiteX0" fmla="*/ 17017 w 34289"/>
              <a:gd name="connsiteY0" fmla="*/ 6350 h 33909"/>
              <a:gd name="connsiteX1" fmla="*/ 24764 w 34289"/>
              <a:gd name="connsiteY1" fmla="*/ 9397 h 33909"/>
              <a:gd name="connsiteX2" fmla="*/ 27939 w 34289"/>
              <a:gd name="connsiteY2" fmla="*/ 17017 h 33909"/>
              <a:gd name="connsiteX3" fmla="*/ 24764 w 34289"/>
              <a:gd name="connsiteY3" fmla="*/ 24638 h 33909"/>
              <a:gd name="connsiteX4" fmla="*/ 17017 w 34289"/>
              <a:gd name="connsiteY4" fmla="*/ 27558 h 33909"/>
              <a:gd name="connsiteX5" fmla="*/ 9397 w 34289"/>
              <a:gd name="connsiteY5" fmla="*/ 24638 h 33909"/>
              <a:gd name="connsiteX6" fmla="*/ 6350 w 34289"/>
              <a:gd name="connsiteY6" fmla="*/ 17017 h 33909"/>
              <a:gd name="connsiteX7" fmla="*/ 9397 w 34289"/>
              <a:gd name="connsiteY7" fmla="*/ 9397 h 33909"/>
              <a:gd name="connsiteX8" fmla="*/ 17017 w 34289"/>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 h="33909">
                <a:moveTo>
                  <a:pt x="17017" y="6350"/>
                </a:moveTo>
                <a:cubicBezTo>
                  <a:pt x="20065" y="6350"/>
                  <a:pt x="22732" y="7365"/>
                  <a:pt x="24764" y="9397"/>
                </a:cubicBezTo>
                <a:cubicBezTo>
                  <a:pt x="26923" y="11429"/>
                  <a:pt x="27939" y="13969"/>
                  <a:pt x="27939" y="17017"/>
                </a:cubicBezTo>
                <a:cubicBezTo>
                  <a:pt x="27939" y="20065"/>
                  <a:pt x="26923" y="22605"/>
                  <a:pt x="24764" y="24638"/>
                </a:cubicBezTo>
                <a:cubicBezTo>
                  <a:pt x="22732" y="26542"/>
                  <a:pt x="20065" y="27558"/>
                  <a:pt x="17017" y="27558"/>
                </a:cubicBezTo>
                <a:cubicBezTo>
                  <a:pt x="13969" y="27558"/>
                  <a:pt x="11429" y="26542"/>
                  <a:pt x="9397" y="24638"/>
                </a:cubicBezTo>
                <a:cubicBezTo>
                  <a:pt x="7365" y="22605"/>
                  <a:pt x="6350" y="20065"/>
                  <a:pt x="6350" y="17017"/>
                </a:cubicBezTo>
                <a:cubicBezTo>
                  <a:pt x="6350" y="14096"/>
                  <a:pt x="7365" y="11556"/>
                  <a:pt x="9397" y="9397"/>
                </a:cubicBezTo>
                <a:cubicBezTo>
                  <a:pt x="11429" y="7365"/>
                  <a:pt x="13969"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reeform 3"/>
          <p:cNvSpPr/>
          <p:nvPr/>
        </p:nvSpPr>
        <p:spPr>
          <a:xfrm>
            <a:off x="4993385" y="4561840"/>
            <a:ext cx="34290" cy="33909"/>
          </a:xfrm>
          <a:custGeom>
            <a:avLst/>
            <a:gdLst>
              <a:gd name="connsiteX0" fmla="*/ 17017 w 34290"/>
              <a:gd name="connsiteY0" fmla="*/ 6350 h 33909"/>
              <a:gd name="connsiteX1" fmla="*/ 24765 w 34290"/>
              <a:gd name="connsiteY1" fmla="*/ 9397 h 33909"/>
              <a:gd name="connsiteX2" fmla="*/ 27940 w 34290"/>
              <a:gd name="connsiteY2" fmla="*/ 17017 h 33909"/>
              <a:gd name="connsiteX3" fmla="*/ 24765 w 34290"/>
              <a:gd name="connsiteY3" fmla="*/ 24638 h 33909"/>
              <a:gd name="connsiteX4" fmla="*/ 17017 w 34290"/>
              <a:gd name="connsiteY4" fmla="*/ 27558 h 33909"/>
              <a:gd name="connsiteX5" fmla="*/ 9398 w 34290"/>
              <a:gd name="connsiteY5" fmla="*/ 24638 h 33909"/>
              <a:gd name="connsiteX6" fmla="*/ 6350 w 34290"/>
              <a:gd name="connsiteY6" fmla="*/ 17017 h 33909"/>
              <a:gd name="connsiteX7" fmla="*/ 9398 w 34290"/>
              <a:gd name="connsiteY7" fmla="*/ 9397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5"/>
                  <a:pt x="24765" y="9397"/>
                </a:cubicBezTo>
                <a:cubicBezTo>
                  <a:pt x="26923" y="11429"/>
                  <a:pt x="27940" y="13969"/>
                  <a:pt x="27940" y="17017"/>
                </a:cubicBezTo>
                <a:cubicBezTo>
                  <a:pt x="27940" y="20065"/>
                  <a:pt x="26923" y="22605"/>
                  <a:pt x="24765" y="24638"/>
                </a:cubicBezTo>
                <a:cubicBezTo>
                  <a:pt x="22733" y="26542"/>
                  <a:pt x="20066" y="27558"/>
                  <a:pt x="17017" y="27558"/>
                </a:cubicBezTo>
                <a:cubicBezTo>
                  <a:pt x="13970" y="27558"/>
                  <a:pt x="11429" y="26542"/>
                  <a:pt x="9398" y="24638"/>
                </a:cubicBezTo>
                <a:cubicBezTo>
                  <a:pt x="7366" y="22605"/>
                  <a:pt x="6350" y="20065"/>
                  <a:pt x="6350" y="17017"/>
                </a:cubicBezTo>
                <a:cubicBezTo>
                  <a:pt x="6350" y="14096"/>
                  <a:pt x="7366" y="11556"/>
                  <a:pt x="9398"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reeform 3"/>
          <p:cNvSpPr/>
          <p:nvPr/>
        </p:nvSpPr>
        <p:spPr>
          <a:xfrm>
            <a:off x="5030723" y="4558157"/>
            <a:ext cx="72517" cy="157352"/>
          </a:xfrm>
          <a:custGeom>
            <a:avLst/>
            <a:gdLst>
              <a:gd name="connsiteX0" fmla="*/ 54483 w 72517"/>
              <a:gd name="connsiteY0" fmla="*/ 6350 h 157352"/>
              <a:gd name="connsiteX1" fmla="*/ 66166 w 72517"/>
              <a:gd name="connsiteY1" fmla="*/ 8001 h 157352"/>
              <a:gd name="connsiteX2" fmla="*/ 66166 w 72517"/>
              <a:gd name="connsiteY2" fmla="*/ 22986 h 157352"/>
              <a:gd name="connsiteX3" fmla="*/ 55753 w 72517"/>
              <a:gd name="connsiteY3" fmla="*/ 20446 h 157352"/>
              <a:gd name="connsiteX4" fmla="*/ 39751 w 72517"/>
              <a:gd name="connsiteY4" fmla="*/ 40385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60 w 72517"/>
              <a:gd name="connsiteY10" fmla="*/ 151002 h 157352"/>
              <a:gd name="connsiteX11" fmla="*/ 22860 w 72517"/>
              <a:gd name="connsiteY11" fmla="*/ 68833 h 157352"/>
              <a:gd name="connsiteX12" fmla="*/ 6350 w 72517"/>
              <a:gd name="connsiteY12" fmla="*/ 68833 h 157352"/>
              <a:gd name="connsiteX13" fmla="*/ 6350 w 72517"/>
              <a:gd name="connsiteY13" fmla="*/ 54736 h 157352"/>
              <a:gd name="connsiteX14" fmla="*/ 22860 w 72517"/>
              <a:gd name="connsiteY14" fmla="*/ 54736 h 157352"/>
              <a:gd name="connsiteX15" fmla="*/ 22860 w 72517"/>
              <a:gd name="connsiteY15" fmla="*/ 39496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9" y="6350"/>
                  <a:pt x="63246" y="6984"/>
                  <a:pt x="66166" y="8001"/>
                </a:cubicBezTo>
                <a:lnTo>
                  <a:pt x="66166" y="22986"/>
                </a:lnTo>
                <a:cubicBezTo>
                  <a:pt x="62991" y="21335"/>
                  <a:pt x="59435" y="20446"/>
                  <a:pt x="55753" y="20446"/>
                </a:cubicBezTo>
                <a:cubicBezTo>
                  <a:pt x="45085" y="20446"/>
                  <a:pt x="39751" y="27051"/>
                  <a:pt x="39751" y="40385"/>
                </a:cubicBezTo>
                <a:lnTo>
                  <a:pt x="39751" y="54736"/>
                </a:lnTo>
                <a:lnTo>
                  <a:pt x="62357" y="54736"/>
                </a:lnTo>
                <a:lnTo>
                  <a:pt x="62357" y="68833"/>
                </a:lnTo>
                <a:lnTo>
                  <a:pt x="39751" y="68833"/>
                </a:lnTo>
                <a:lnTo>
                  <a:pt x="39751" y="151002"/>
                </a:lnTo>
                <a:lnTo>
                  <a:pt x="22860" y="151002"/>
                </a:lnTo>
                <a:lnTo>
                  <a:pt x="22860" y="68833"/>
                </a:lnTo>
                <a:lnTo>
                  <a:pt x="6350" y="68833"/>
                </a:lnTo>
                <a:lnTo>
                  <a:pt x="6350" y="54736"/>
                </a:lnTo>
                <a:lnTo>
                  <a:pt x="22860" y="54736"/>
                </a:lnTo>
                <a:lnTo>
                  <a:pt x="22860" y="39496"/>
                </a:lnTo>
                <a:cubicBezTo>
                  <a:pt x="22860" y="29209"/>
                  <a:pt x="25780" y="21082"/>
                  <a:pt x="31750" y="15239"/>
                </a:cubicBezTo>
                <a:cubicBezTo>
                  <a:pt x="37719" y="9271"/>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3"/>
          <p:cNvSpPr/>
          <p:nvPr/>
        </p:nvSpPr>
        <p:spPr>
          <a:xfrm>
            <a:off x="3108960" y="5047741"/>
            <a:ext cx="342899" cy="373379"/>
          </a:xfrm>
          <a:custGeom>
            <a:avLst/>
            <a:gdLst>
              <a:gd name="connsiteX0" fmla="*/ 0 w 342899"/>
              <a:gd name="connsiteY0" fmla="*/ 57150 h 373379"/>
              <a:gd name="connsiteX1" fmla="*/ 57150 w 342899"/>
              <a:gd name="connsiteY1" fmla="*/ 0 h 373379"/>
              <a:gd name="connsiteX2" fmla="*/ 285749 w 342899"/>
              <a:gd name="connsiteY2" fmla="*/ 0 h 373379"/>
              <a:gd name="connsiteX3" fmla="*/ 342899 w 342899"/>
              <a:gd name="connsiteY3" fmla="*/ 57150 h 373379"/>
              <a:gd name="connsiteX4" fmla="*/ 342899 w 342899"/>
              <a:gd name="connsiteY4" fmla="*/ 316229 h 373379"/>
              <a:gd name="connsiteX5" fmla="*/ 285749 w 342899"/>
              <a:gd name="connsiteY5" fmla="*/ 373379 h 373379"/>
              <a:gd name="connsiteX6" fmla="*/ 57150 w 342899"/>
              <a:gd name="connsiteY6" fmla="*/ 373379 h 373379"/>
              <a:gd name="connsiteX7" fmla="*/ 0 w 342899"/>
              <a:gd name="connsiteY7" fmla="*/ 316229 h 373379"/>
              <a:gd name="connsiteX8" fmla="*/ 0 w 342899"/>
              <a:gd name="connsiteY8" fmla="*/ 57150 h 3733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9" h="373379">
                <a:moveTo>
                  <a:pt x="0" y="57150"/>
                </a:moveTo>
                <a:cubicBezTo>
                  <a:pt x="0" y="25654"/>
                  <a:pt x="25526" y="0"/>
                  <a:pt x="57150" y="0"/>
                </a:cubicBezTo>
                <a:lnTo>
                  <a:pt x="285749" y="0"/>
                </a:lnTo>
                <a:cubicBezTo>
                  <a:pt x="317373" y="0"/>
                  <a:pt x="342899" y="25654"/>
                  <a:pt x="342899" y="57150"/>
                </a:cubicBezTo>
                <a:lnTo>
                  <a:pt x="342899" y="316229"/>
                </a:lnTo>
                <a:cubicBezTo>
                  <a:pt x="342899" y="347853"/>
                  <a:pt x="317373" y="373379"/>
                  <a:pt x="285749" y="373379"/>
                </a:cubicBezTo>
                <a:lnTo>
                  <a:pt x="57150" y="373379"/>
                </a:lnTo>
                <a:cubicBezTo>
                  <a:pt x="25526" y="373379"/>
                  <a:pt x="0" y="347853"/>
                  <a:pt x="0" y="316229"/>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3"/>
          <p:cNvSpPr/>
          <p:nvPr/>
        </p:nvSpPr>
        <p:spPr>
          <a:xfrm>
            <a:off x="3096260" y="5035041"/>
            <a:ext cx="368299" cy="398779"/>
          </a:xfrm>
          <a:custGeom>
            <a:avLst/>
            <a:gdLst>
              <a:gd name="connsiteX0" fmla="*/ 12700 w 368299"/>
              <a:gd name="connsiteY0" fmla="*/ 69850 h 398779"/>
              <a:gd name="connsiteX1" fmla="*/ 69850 w 368299"/>
              <a:gd name="connsiteY1" fmla="*/ 12700 h 398779"/>
              <a:gd name="connsiteX2" fmla="*/ 298449 w 368299"/>
              <a:gd name="connsiteY2" fmla="*/ 12700 h 398779"/>
              <a:gd name="connsiteX3" fmla="*/ 355599 w 368299"/>
              <a:gd name="connsiteY3" fmla="*/ 69850 h 398779"/>
              <a:gd name="connsiteX4" fmla="*/ 355599 w 368299"/>
              <a:gd name="connsiteY4" fmla="*/ 328929 h 398779"/>
              <a:gd name="connsiteX5" fmla="*/ 298449 w 368299"/>
              <a:gd name="connsiteY5" fmla="*/ 386079 h 398779"/>
              <a:gd name="connsiteX6" fmla="*/ 69850 w 368299"/>
              <a:gd name="connsiteY6" fmla="*/ 386079 h 398779"/>
              <a:gd name="connsiteX7" fmla="*/ 12700 w 368299"/>
              <a:gd name="connsiteY7" fmla="*/ 328929 h 398779"/>
              <a:gd name="connsiteX8" fmla="*/ 12700 w 368299"/>
              <a:gd name="connsiteY8" fmla="*/ 69850 h 3987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299" h="398779">
                <a:moveTo>
                  <a:pt x="12700" y="69850"/>
                </a:moveTo>
                <a:cubicBezTo>
                  <a:pt x="12700" y="38354"/>
                  <a:pt x="38226" y="12700"/>
                  <a:pt x="69850" y="12700"/>
                </a:cubicBezTo>
                <a:lnTo>
                  <a:pt x="298449" y="12700"/>
                </a:lnTo>
                <a:cubicBezTo>
                  <a:pt x="330073" y="12700"/>
                  <a:pt x="355599" y="38354"/>
                  <a:pt x="355599" y="69850"/>
                </a:cubicBezTo>
                <a:lnTo>
                  <a:pt x="355599" y="328929"/>
                </a:lnTo>
                <a:cubicBezTo>
                  <a:pt x="355599" y="360553"/>
                  <a:pt x="330073" y="386079"/>
                  <a:pt x="298449" y="386079"/>
                </a:cubicBezTo>
                <a:lnTo>
                  <a:pt x="69850" y="386079"/>
                </a:lnTo>
                <a:cubicBezTo>
                  <a:pt x="38226" y="386079"/>
                  <a:pt x="12700" y="360553"/>
                  <a:pt x="12700" y="328929"/>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 name="Freeform 3"/>
          <p:cNvSpPr/>
          <p:nvPr/>
        </p:nvSpPr>
        <p:spPr>
          <a:xfrm>
            <a:off x="3672840" y="5024882"/>
            <a:ext cx="3649980" cy="434340"/>
          </a:xfrm>
          <a:custGeom>
            <a:avLst/>
            <a:gdLst>
              <a:gd name="connsiteX0" fmla="*/ 0 w 3649980"/>
              <a:gd name="connsiteY0" fmla="*/ 72389 h 434340"/>
              <a:gd name="connsiteX1" fmla="*/ 72389 w 3649980"/>
              <a:gd name="connsiteY1" fmla="*/ 0 h 434340"/>
              <a:gd name="connsiteX2" fmla="*/ 3577590 w 3649980"/>
              <a:gd name="connsiteY2" fmla="*/ 0 h 434340"/>
              <a:gd name="connsiteX3" fmla="*/ 3649979 w 3649980"/>
              <a:gd name="connsiteY3" fmla="*/ 72389 h 434340"/>
              <a:gd name="connsiteX4" fmla="*/ 3649979 w 3649980"/>
              <a:gd name="connsiteY4" fmla="*/ 361950 h 434340"/>
              <a:gd name="connsiteX5" fmla="*/ 3577590 w 3649980"/>
              <a:gd name="connsiteY5" fmla="*/ 434339 h 434340"/>
              <a:gd name="connsiteX6" fmla="*/ 72389 w 3649980"/>
              <a:gd name="connsiteY6" fmla="*/ 434339 h 434340"/>
              <a:gd name="connsiteX7" fmla="*/ 0 w 3649980"/>
              <a:gd name="connsiteY7" fmla="*/ 361950 h 434340"/>
              <a:gd name="connsiteX8" fmla="*/ 0 w 3649980"/>
              <a:gd name="connsiteY8" fmla="*/ 72389 h 4343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49980" h="434340">
                <a:moveTo>
                  <a:pt x="0" y="72389"/>
                </a:moveTo>
                <a:cubicBezTo>
                  <a:pt x="0" y="32384"/>
                  <a:pt x="32384" y="0"/>
                  <a:pt x="72389" y="0"/>
                </a:cubicBezTo>
                <a:lnTo>
                  <a:pt x="3577590" y="0"/>
                </a:lnTo>
                <a:cubicBezTo>
                  <a:pt x="3617594" y="0"/>
                  <a:pt x="3649979" y="32384"/>
                  <a:pt x="3649979" y="72389"/>
                </a:cubicBezTo>
                <a:lnTo>
                  <a:pt x="3649979" y="361950"/>
                </a:lnTo>
                <a:cubicBezTo>
                  <a:pt x="3649979" y="401954"/>
                  <a:pt x="3617594" y="434339"/>
                  <a:pt x="3577590" y="434339"/>
                </a:cubicBezTo>
                <a:lnTo>
                  <a:pt x="72389" y="434339"/>
                </a:lnTo>
                <a:cubicBezTo>
                  <a:pt x="32384" y="434339"/>
                  <a:pt x="0" y="401954"/>
                  <a:pt x="0" y="361950"/>
                </a:cubicBezTo>
                <a:lnTo>
                  <a:pt x="0" y="7238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5" name="Freeform 3"/>
          <p:cNvSpPr/>
          <p:nvPr/>
        </p:nvSpPr>
        <p:spPr>
          <a:xfrm>
            <a:off x="3660140" y="5012182"/>
            <a:ext cx="3675380" cy="459740"/>
          </a:xfrm>
          <a:custGeom>
            <a:avLst/>
            <a:gdLst>
              <a:gd name="connsiteX0" fmla="*/ 12700 w 3675380"/>
              <a:gd name="connsiteY0" fmla="*/ 85089 h 459740"/>
              <a:gd name="connsiteX1" fmla="*/ 85089 w 3675380"/>
              <a:gd name="connsiteY1" fmla="*/ 12700 h 459740"/>
              <a:gd name="connsiteX2" fmla="*/ 3590290 w 3675380"/>
              <a:gd name="connsiteY2" fmla="*/ 12700 h 459740"/>
              <a:gd name="connsiteX3" fmla="*/ 3662679 w 3675380"/>
              <a:gd name="connsiteY3" fmla="*/ 85089 h 459740"/>
              <a:gd name="connsiteX4" fmla="*/ 3662679 w 3675380"/>
              <a:gd name="connsiteY4" fmla="*/ 374650 h 459740"/>
              <a:gd name="connsiteX5" fmla="*/ 3590290 w 3675380"/>
              <a:gd name="connsiteY5" fmla="*/ 447039 h 459740"/>
              <a:gd name="connsiteX6" fmla="*/ 85089 w 3675380"/>
              <a:gd name="connsiteY6" fmla="*/ 447039 h 459740"/>
              <a:gd name="connsiteX7" fmla="*/ 12700 w 3675380"/>
              <a:gd name="connsiteY7" fmla="*/ 374650 h 459740"/>
              <a:gd name="connsiteX8" fmla="*/ 12700 w 3675380"/>
              <a:gd name="connsiteY8" fmla="*/ 85089 h 4597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75380" h="459740">
                <a:moveTo>
                  <a:pt x="12700" y="85089"/>
                </a:moveTo>
                <a:cubicBezTo>
                  <a:pt x="12700" y="45084"/>
                  <a:pt x="45084" y="12700"/>
                  <a:pt x="85089" y="12700"/>
                </a:cubicBezTo>
                <a:lnTo>
                  <a:pt x="3590290" y="12700"/>
                </a:lnTo>
                <a:cubicBezTo>
                  <a:pt x="3630294" y="12700"/>
                  <a:pt x="3662679" y="45084"/>
                  <a:pt x="3662679" y="85089"/>
                </a:cubicBezTo>
                <a:lnTo>
                  <a:pt x="3662679" y="374650"/>
                </a:lnTo>
                <a:cubicBezTo>
                  <a:pt x="3662679" y="414654"/>
                  <a:pt x="3630294" y="447039"/>
                  <a:pt x="3590290" y="447039"/>
                </a:cubicBezTo>
                <a:lnTo>
                  <a:pt x="85089" y="447039"/>
                </a:lnTo>
                <a:cubicBezTo>
                  <a:pt x="45084" y="447039"/>
                  <a:pt x="12700" y="414654"/>
                  <a:pt x="12700" y="374650"/>
                </a:cubicBezTo>
                <a:lnTo>
                  <a:pt x="12700" y="8508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6" name="Freeform 3"/>
          <p:cNvSpPr/>
          <p:nvPr/>
        </p:nvSpPr>
        <p:spPr>
          <a:xfrm>
            <a:off x="4487290" y="52717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30 w 56007"/>
              <a:gd name="connsiteY5" fmla="*/ 43052 h 49402"/>
              <a:gd name="connsiteX6" fmla="*/ 42418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3" y="12319"/>
                  <a:pt x="10795" y="15239"/>
                </a:cubicBezTo>
                <a:cubicBezTo>
                  <a:pt x="7874" y="18160"/>
                  <a:pt x="6350" y="22225"/>
                  <a:pt x="6350" y="27432"/>
                </a:cubicBezTo>
                <a:cubicBezTo>
                  <a:pt x="6350" y="32003"/>
                  <a:pt x="8001" y="35814"/>
                  <a:pt x="11176" y="38734"/>
                </a:cubicBezTo>
                <a:cubicBezTo>
                  <a:pt x="14478" y="41528"/>
                  <a:pt x="18796" y="43052"/>
                  <a:pt x="24130" y="43052"/>
                </a:cubicBezTo>
                <a:cubicBezTo>
                  <a:pt x="31496" y="43052"/>
                  <a:pt x="37592" y="40385"/>
                  <a:pt x="42418"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8" name="Freeform 3"/>
          <p:cNvSpPr/>
          <p:nvPr/>
        </p:nvSpPr>
        <p:spPr>
          <a:xfrm>
            <a:off x="4144390" y="52717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30 w 56007"/>
              <a:gd name="connsiteY5" fmla="*/ 43052 h 49402"/>
              <a:gd name="connsiteX6" fmla="*/ 42418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3" y="12319"/>
                  <a:pt x="10795" y="15239"/>
                </a:cubicBezTo>
                <a:cubicBezTo>
                  <a:pt x="7874" y="18160"/>
                  <a:pt x="6350" y="22225"/>
                  <a:pt x="6350" y="27432"/>
                </a:cubicBezTo>
                <a:cubicBezTo>
                  <a:pt x="6350" y="32003"/>
                  <a:pt x="8001" y="35814"/>
                  <a:pt x="11176" y="38734"/>
                </a:cubicBezTo>
                <a:cubicBezTo>
                  <a:pt x="14478" y="41528"/>
                  <a:pt x="18796" y="43052"/>
                  <a:pt x="24130" y="43052"/>
                </a:cubicBezTo>
                <a:cubicBezTo>
                  <a:pt x="31496" y="43052"/>
                  <a:pt x="37592" y="40385"/>
                  <a:pt x="42418"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9" name="Freeform 3"/>
          <p:cNvSpPr/>
          <p:nvPr/>
        </p:nvSpPr>
        <p:spPr>
          <a:xfrm>
            <a:off x="4700015" y="5235575"/>
            <a:ext cx="73660" cy="85344"/>
          </a:xfrm>
          <a:custGeom>
            <a:avLst/>
            <a:gdLst>
              <a:gd name="connsiteX0" fmla="*/ 37338 w 73660"/>
              <a:gd name="connsiteY0" fmla="*/ 6350 h 85344"/>
              <a:gd name="connsiteX1" fmla="*/ 14732 w 73660"/>
              <a:gd name="connsiteY1" fmla="*/ 16128 h 85344"/>
              <a:gd name="connsiteX2" fmla="*/ 6350 w 73660"/>
              <a:gd name="connsiteY2" fmla="*/ 43179 h 85344"/>
              <a:gd name="connsiteX3" fmla="*/ 14859 w 73660"/>
              <a:gd name="connsiteY3" fmla="*/ 69341 h 85344"/>
              <a:gd name="connsiteX4" fmla="*/ 37338 w 73660"/>
              <a:gd name="connsiteY4" fmla="*/ 78994 h 85344"/>
              <a:gd name="connsiteX5" fmla="*/ 59690 w 73660"/>
              <a:gd name="connsiteY5" fmla="*/ 69596 h 85344"/>
              <a:gd name="connsiteX6" fmla="*/ 67310 w 73660"/>
              <a:gd name="connsiteY6" fmla="*/ 42798 h 85344"/>
              <a:gd name="connsiteX7" fmla="*/ 59690 w 73660"/>
              <a:gd name="connsiteY7" fmla="*/ 15747 h 85344"/>
              <a:gd name="connsiteX8" fmla="*/ 37338 w 73660"/>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44">
                <a:moveTo>
                  <a:pt x="37338" y="6350"/>
                </a:moveTo>
                <a:cubicBezTo>
                  <a:pt x="27813" y="6350"/>
                  <a:pt x="20193" y="9652"/>
                  <a:pt x="14732" y="16128"/>
                </a:cubicBezTo>
                <a:cubicBezTo>
                  <a:pt x="9144" y="22733"/>
                  <a:pt x="6350" y="31750"/>
                  <a:pt x="6350" y="43179"/>
                </a:cubicBezTo>
                <a:cubicBezTo>
                  <a:pt x="6350" y="54228"/>
                  <a:pt x="9144" y="62991"/>
                  <a:pt x="14859" y="69341"/>
                </a:cubicBezTo>
                <a:cubicBezTo>
                  <a:pt x="20447" y="75819"/>
                  <a:pt x="27940" y="78994"/>
                  <a:pt x="37338" y="78994"/>
                </a:cubicBezTo>
                <a:cubicBezTo>
                  <a:pt x="47117" y="78994"/>
                  <a:pt x="54610" y="75819"/>
                  <a:pt x="59690" y="69596"/>
                </a:cubicBezTo>
                <a:cubicBezTo>
                  <a:pt x="64770" y="63372"/>
                  <a:pt x="67310" y="54355"/>
                  <a:pt x="67310" y="42798"/>
                </a:cubicBezTo>
                <a:cubicBezTo>
                  <a:pt x="67310" y="30988"/>
                  <a:pt x="64770" y="21971"/>
                  <a:pt x="59690" y="15747"/>
                </a:cubicBezTo>
                <a:cubicBezTo>
                  <a:pt x="54610" y="9525"/>
                  <a:pt x="47117"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0" name="Freeform 3"/>
          <p:cNvSpPr/>
          <p:nvPr/>
        </p:nvSpPr>
        <p:spPr>
          <a:xfrm>
            <a:off x="4030979" y="5235575"/>
            <a:ext cx="68326" cy="85344"/>
          </a:xfrm>
          <a:custGeom>
            <a:avLst/>
            <a:gdLst>
              <a:gd name="connsiteX0" fmla="*/ 35814 w 68326"/>
              <a:gd name="connsiteY0" fmla="*/ 6350 h 85344"/>
              <a:gd name="connsiteX1" fmla="*/ 14097 w 68326"/>
              <a:gd name="connsiteY1" fmla="*/ 16636 h 85344"/>
              <a:gd name="connsiteX2" fmla="*/ 6350 w 68326"/>
              <a:gd name="connsiteY2" fmla="*/ 44703 h 85344"/>
              <a:gd name="connsiteX3" fmla="*/ 13842 w 68326"/>
              <a:gd name="connsiteY3" fmla="*/ 69469 h 85344"/>
              <a:gd name="connsiteX4" fmla="*/ 33782 w 68326"/>
              <a:gd name="connsiteY4" fmla="*/ 78994 h 85344"/>
              <a:gd name="connsiteX5" fmla="*/ 54102 w 68326"/>
              <a:gd name="connsiteY5" fmla="*/ 69850 h 85344"/>
              <a:gd name="connsiteX6" fmla="*/ 61976 w 68326"/>
              <a:gd name="connsiteY6" fmla="*/ 46863 h 85344"/>
              <a:gd name="connsiteX7" fmla="*/ 61976 w 68326"/>
              <a:gd name="connsiteY7" fmla="*/ 33528 h 85344"/>
              <a:gd name="connsiteX8" fmla="*/ 54483 w 68326"/>
              <a:gd name="connsiteY8" fmla="*/ 14351 h 85344"/>
              <a:gd name="connsiteX9" fmla="*/ 35814 w 68326"/>
              <a:gd name="connsiteY9"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44">
                <a:moveTo>
                  <a:pt x="35814" y="6350"/>
                </a:moveTo>
                <a:cubicBezTo>
                  <a:pt x="26542" y="6350"/>
                  <a:pt x="19304" y="9778"/>
                  <a:pt x="14097" y="16636"/>
                </a:cubicBezTo>
                <a:cubicBezTo>
                  <a:pt x="9016" y="23367"/>
                  <a:pt x="6350" y="32765"/>
                  <a:pt x="6350" y="44703"/>
                </a:cubicBezTo>
                <a:cubicBezTo>
                  <a:pt x="6350" y="54864"/>
                  <a:pt x="8890" y="63119"/>
                  <a:pt x="13842" y="69469"/>
                </a:cubicBezTo>
                <a:cubicBezTo>
                  <a:pt x="18923" y="75819"/>
                  <a:pt x="25527" y="78994"/>
                  <a:pt x="33782" y="78994"/>
                </a:cubicBezTo>
                <a:cubicBezTo>
                  <a:pt x="42036" y="78994"/>
                  <a:pt x="48767" y="75946"/>
                  <a:pt x="54102" y="69850"/>
                </a:cubicBezTo>
                <a:cubicBezTo>
                  <a:pt x="59435" y="63880"/>
                  <a:pt x="61976" y="56260"/>
                  <a:pt x="61976" y="46863"/>
                </a:cubicBezTo>
                <a:lnTo>
                  <a:pt x="61976" y="33528"/>
                </a:lnTo>
                <a:cubicBezTo>
                  <a:pt x="61976" y="26034"/>
                  <a:pt x="59563" y="19684"/>
                  <a:pt x="54483" y="14351"/>
                </a:cubicBezTo>
                <a:cubicBezTo>
                  <a:pt x="49403" y="9016"/>
                  <a:pt x="43179" y="6350"/>
                  <a:pt x="3581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1" name="Freeform 3"/>
          <p:cNvSpPr/>
          <p:nvPr/>
        </p:nvSpPr>
        <p:spPr>
          <a:xfrm>
            <a:off x="4641722" y="522376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2" name="Freeform 3"/>
          <p:cNvSpPr/>
          <p:nvPr/>
        </p:nvSpPr>
        <p:spPr>
          <a:xfrm>
            <a:off x="4376673" y="5223764"/>
            <a:ext cx="92964" cy="108966"/>
          </a:xfrm>
          <a:custGeom>
            <a:avLst/>
            <a:gdLst>
              <a:gd name="connsiteX0" fmla="*/ 11557 w 92964"/>
              <a:gd name="connsiteY0" fmla="*/ 6350 h 108966"/>
              <a:gd name="connsiteX1" fmla="*/ 86614 w 92964"/>
              <a:gd name="connsiteY1" fmla="*/ 6350 h 108966"/>
              <a:gd name="connsiteX2" fmla="*/ 86614 w 92964"/>
              <a:gd name="connsiteY2" fmla="*/ 11938 h 108966"/>
              <a:gd name="connsiteX3" fmla="*/ 30988 w 92964"/>
              <a:gd name="connsiteY3" fmla="*/ 88519 h 108966"/>
              <a:gd name="connsiteX4" fmla="*/ 86233 w 92964"/>
              <a:gd name="connsiteY4" fmla="*/ 88519 h 108966"/>
              <a:gd name="connsiteX5" fmla="*/ 86233 w 92964"/>
              <a:gd name="connsiteY5" fmla="*/ 102615 h 108966"/>
              <a:gd name="connsiteX6" fmla="*/ 6350 w 92964"/>
              <a:gd name="connsiteY6" fmla="*/ 102615 h 108966"/>
              <a:gd name="connsiteX7" fmla="*/ 6350 w 92964"/>
              <a:gd name="connsiteY7" fmla="*/ 96901 h 108966"/>
              <a:gd name="connsiteX8" fmla="*/ 62357 w 92964"/>
              <a:gd name="connsiteY8" fmla="*/ 20446 h 108966"/>
              <a:gd name="connsiteX9" fmla="*/ 11557 w 92964"/>
              <a:gd name="connsiteY9" fmla="*/ 20446 h 108966"/>
              <a:gd name="connsiteX10" fmla="*/ 11557 w 92964"/>
              <a:gd name="connsiteY10" fmla="*/ 6350 h 10896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92964" h="108966">
                <a:moveTo>
                  <a:pt x="11557" y="6350"/>
                </a:moveTo>
                <a:lnTo>
                  <a:pt x="86614" y="6350"/>
                </a:lnTo>
                <a:lnTo>
                  <a:pt x="86614" y="11938"/>
                </a:lnTo>
                <a:lnTo>
                  <a:pt x="30988" y="88519"/>
                </a:lnTo>
                <a:lnTo>
                  <a:pt x="86233" y="88519"/>
                </a:lnTo>
                <a:lnTo>
                  <a:pt x="86233" y="102615"/>
                </a:lnTo>
                <a:lnTo>
                  <a:pt x="6350" y="102615"/>
                </a:lnTo>
                <a:lnTo>
                  <a:pt x="6350" y="96901"/>
                </a:lnTo>
                <a:lnTo>
                  <a:pt x="62357" y="20446"/>
                </a:lnTo>
                <a:lnTo>
                  <a:pt x="11557" y="20446"/>
                </a:lnTo>
                <a:lnTo>
                  <a:pt x="115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3" name="Freeform 3"/>
          <p:cNvSpPr/>
          <p:nvPr/>
        </p:nvSpPr>
        <p:spPr>
          <a:xfrm>
            <a:off x="4343019" y="522376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4" name="Freeform 3"/>
          <p:cNvSpPr/>
          <p:nvPr/>
        </p:nvSpPr>
        <p:spPr>
          <a:xfrm>
            <a:off x="3951478" y="5222113"/>
            <a:ext cx="64261" cy="110616"/>
          </a:xfrm>
          <a:custGeom>
            <a:avLst/>
            <a:gdLst>
              <a:gd name="connsiteX0" fmla="*/ 49021 w 64261"/>
              <a:gd name="connsiteY0" fmla="*/ 6350 h 110616"/>
              <a:gd name="connsiteX1" fmla="*/ 57911 w 64261"/>
              <a:gd name="connsiteY1" fmla="*/ 7620 h 110616"/>
              <a:gd name="connsiteX2" fmla="*/ 57911 w 64261"/>
              <a:gd name="connsiteY2" fmla="*/ 24891 h 110616"/>
              <a:gd name="connsiteX3" fmla="*/ 46227 w 64261"/>
              <a:gd name="connsiteY3" fmla="*/ 21844 h 110616"/>
              <a:gd name="connsiteX4" fmla="*/ 29844 w 64261"/>
              <a:gd name="connsiteY4" fmla="*/ 31115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1 h 110616"/>
              <a:gd name="connsiteX9" fmla="*/ 23367 w 64261"/>
              <a:gd name="connsiteY9" fmla="*/ 8001 h 110616"/>
              <a:gd name="connsiteX10" fmla="*/ 23367 w 64261"/>
              <a:gd name="connsiteY10" fmla="*/ 27558 h 110616"/>
              <a:gd name="connsiteX11" fmla="*/ 23748 w 64261"/>
              <a:gd name="connsiteY11" fmla="*/ 27558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20"/>
                </a:cubicBezTo>
                <a:lnTo>
                  <a:pt x="57911" y="24891"/>
                </a:lnTo>
                <a:cubicBezTo>
                  <a:pt x="55117" y="22859"/>
                  <a:pt x="51180" y="21844"/>
                  <a:pt x="46227" y="21844"/>
                </a:cubicBezTo>
                <a:cubicBezTo>
                  <a:pt x="39623" y="21844"/>
                  <a:pt x="34162" y="24891"/>
                  <a:pt x="29844" y="31115"/>
                </a:cubicBezTo>
                <a:cubicBezTo>
                  <a:pt x="25526" y="37210"/>
                  <a:pt x="23367" y="45465"/>
                  <a:pt x="23367" y="55498"/>
                </a:cubicBezTo>
                <a:lnTo>
                  <a:pt x="23367" y="104266"/>
                </a:lnTo>
                <a:lnTo>
                  <a:pt x="6350" y="104266"/>
                </a:lnTo>
                <a:lnTo>
                  <a:pt x="6350" y="8001"/>
                </a:lnTo>
                <a:lnTo>
                  <a:pt x="23367" y="8001"/>
                </a:lnTo>
                <a:lnTo>
                  <a:pt x="23367" y="27558"/>
                </a:lnTo>
                <a:lnTo>
                  <a:pt x="23748" y="27558"/>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5" name="Freeform 3"/>
          <p:cNvSpPr/>
          <p:nvPr/>
        </p:nvSpPr>
        <p:spPr>
          <a:xfrm>
            <a:off x="4801870" y="5221478"/>
            <a:ext cx="94107" cy="111251"/>
          </a:xfrm>
          <a:custGeom>
            <a:avLst/>
            <a:gdLst>
              <a:gd name="connsiteX0" fmla="*/ 55371 w 94107"/>
              <a:gd name="connsiteY0" fmla="*/ 6350 h 111251"/>
              <a:gd name="connsiteX1" fmla="*/ 79501 w 94107"/>
              <a:gd name="connsiteY1" fmla="*/ 16509 h 111251"/>
              <a:gd name="connsiteX2" fmla="*/ 87757 w 94107"/>
              <a:gd name="connsiteY2" fmla="*/ 46100 h 111251"/>
              <a:gd name="connsiteX3" fmla="*/ 87757 w 94107"/>
              <a:gd name="connsiteY3" fmla="*/ 104901 h 111251"/>
              <a:gd name="connsiteX4" fmla="*/ 70739 w 94107"/>
              <a:gd name="connsiteY4" fmla="*/ 104901 h 111251"/>
              <a:gd name="connsiteX5" fmla="*/ 70739 w 94107"/>
              <a:gd name="connsiteY5" fmla="*/ 50164 h 111251"/>
              <a:gd name="connsiteX6" fmla="*/ 49148 w 94107"/>
              <a:gd name="connsiteY6" fmla="*/ 20446 h 111251"/>
              <a:gd name="connsiteX7" fmla="*/ 30607 w 94107"/>
              <a:gd name="connsiteY7" fmla="*/ 28828 h 111251"/>
              <a:gd name="connsiteX8" fmla="*/ 23367 w 94107"/>
              <a:gd name="connsiteY8" fmla="*/ 49910 h 111251"/>
              <a:gd name="connsiteX9" fmla="*/ 23367 w 94107"/>
              <a:gd name="connsiteY9" fmla="*/ 104901 h 111251"/>
              <a:gd name="connsiteX10" fmla="*/ 6350 w 94107"/>
              <a:gd name="connsiteY10" fmla="*/ 104901 h 111251"/>
              <a:gd name="connsiteX11" fmla="*/ 6350 w 94107"/>
              <a:gd name="connsiteY11" fmla="*/ 8635 h 111251"/>
              <a:gd name="connsiteX12" fmla="*/ 23367 w 94107"/>
              <a:gd name="connsiteY12" fmla="*/ 8635 h 111251"/>
              <a:gd name="connsiteX13" fmla="*/ 23367 w 94107"/>
              <a:gd name="connsiteY13" fmla="*/ 24510 h 111251"/>
              <a:gd name="connsiteX14" fmla="*/ 23748 w 94107"/>
              <a:gd name="connsiteY14" fmla="*/ 24510 h 111251"/>
              <a:gd name="connsiteX15" fmla="*/ 55371 w 94107"/>
              <a:gd name="connsiteY15"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1">
                <a:moveTo>
                  <a:pt x="55371" y="6350"/>
                </a:moveTo>
                <a:cubicBezTo>
                  <a:pt x="65913" y="6350"/>
                  <a:pt x="73914" y="9778"/>
                  <a:pt x="79501" y="16509"/>
                </a:cubicBezTo>
                <a:cubicBezTo>
                  <a:pt x="84963" y="23240"/>
                  <a:pt x="87757" y="33146"/>
                  <a:pt x="87757" y="46100"/>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6" name="Freeform 3"/>
          <p:cNvSpPr/>
          <p:nvPr/>
        </p:nvSpPr>
        <p:spPr>
          <a:xfrm>
            <a:off x="4682616" y="5221478"/>
            <a:ext cx="108458" cy="113538"/>
          </a:xfrm>
          <a:custGeom>
            <a:avLst/>
            <a:gdLst>
              <a:gd name="connsiteX0" fmla="*/ 55879 w 108458"/>
              <a:gd name="connsiteY0" fmla="*/ 6350 h 113538"/>
              <a:gd name="connsiteX1" fmla="*/ 89789 w 108458"/>
              <a:gd name="connsiteY1" fmla="*/ 19684 h 113538"/>
              <a:gd name="connsiteX2" fmla="*/ 102108 w 108458"/>
              <a:gd name="connsiteY2" fmla="*/ 56260 h 113538"/>
              <a:gd name="connsiteX3" fmla="*/ 89027 w 108458"/>
              <a:gd name="connsiteY3" fmla="*/ 93090 h 113538"/>
              <a:gd name="connsiteX4" fmla="*/ 53721 w 108458"/>
              <a:gd name="connsiteY4" fmla="*/ 107187 h 113538"/>
              <a:gd name="connsiteX5" fmla="*/ 19304 w 108458"/>
              <a:gd name="connsiteY5" fmla="*/ 93598 h 113538"/>
              <a:gd name="connsiteX6" fmla="*/ 6350 w 108458"/>
              <a:gd name="connsiteY6" fmla="*/ 57784 h 113538"/>
              <a:gd name="connsiteX7" fmla="*/ 19685 w 108458"/>
              <a:gd name="connsiteY7" fmla="*/ 20192 h 113538"/>
              <a:gd name="connsiteX8" fmla="*/ 55879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79" y="6350"/>
                </a:moveTo>
                <a:cubicBezTo>
                  <a:pt x="70230" y="6350"/>
                  <a:pt x="81661" y="10794"/>
                  <a:pt x="89789" y="19684"/>
                </a:cubicBezTo>
                <a:cubicBezTo>
                  <a:pt x="98044" y="28447"/>
                  <a:pt x="102108" y="40766"/>
                  <a:pt x="102108" y="56260"/>
                </a:cubicBezTo>
                <a:cubicBezTo>
                  <a:pt x="102108" y="71500"/>
                  <a:pt x="97790" y="83819"/>
                  <a:pt x="89027" y="93090"/>
                </a:cubicBezTo>
                <a:cubicBezTo>
                  <a:pt x="80264" y="102488"/>
                  <a:pt x="68453" y="107187"/>
                  <a:pt x="53721" y="107187"/>
                </a:cubicBezTo>
                <a:cubicBezTo>
                  <a:pt x="39370" y="107187"/>
                  <a:pt x="27813" y="102615"/>
                  <a:pt x="19304" y="93598"/>
                </a:cubicBezTo>
                <a:cubicBezTo>
                  <a:pt x="10667" y="84581"/>
                  <a:pt x="6350" y="72643"/>
                  <a:pt x="6350" y="57784"/>
                </a:cubicBezTo>
                <a:cubicBezTo>
                  <a:pt x="6350" y="41909"/>
                  <a:pt x="10795" y="29336"/>
                  <a:pt x="19685" y="20192"/>
                </a:cubicBezTo>
                <a:cubicBezTo>
                  <a:pt x="28575" y="10921"/>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7" name="Freeform 3"/>
          <p:cNvSpPr/>
          <p:nvPr/>
        </p:nvSpPr>
        <p:spPr>
          <a:xfrm>
            <a:off x="4470146" y="5221478"/>
            <a:ext cx="90042" cy="113538"/>
          </a:xfrm>
          <a:custGeom>
            <a:avLst/>
            <a:gdLst>
              <a:gd name="connsiteX0" fmla="*/ 48894 w 90042"/>
              <a:gd name="connsiteY0" fmla="*/ 6350 h 113538"/>
              <a:gd name="connsiteX1" fmla="*/ 83692 w 90042"/>
              <a:gd name="connsiteY1" fmla="*/ 42925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7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7 h 113538"/>
              <a:gd name="connsiteX11" fmla="*/ 47370 w 90042"/>
              <a:gd name="connsiteY11" fmla="*/ 20065 h 113538"/>
              <a:gd name="connsiteX12" fmla="*/ 15747 w 90042"/>
              <a:gd name="connsiteY12" fmla="*/ 31750 h 113538"/>
              <a:gd name="connsiteX13" fmla="*/ 15747 w 90042"/>
              <a:gd name="connsiteY13" fmla="*/ 15366 h 113538"/>
              <a:gd name="connsiteX14" fmla="*/ 48894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4" y="6350"/>
                </a:moveTo>
                <a:cubicBezTo>
                  <a:pt x="72135" y="6350"/>
                  <a:pt x="83692" y="18541"/>
                  <a:pt x="83692" y="42925"/>
                </a:cubicBezTo>
                <a:lnTo>
                  <a:pt x="83692" y="104901"/>
                </a:lnTo>
                <a:lnTo>
                  <a:pt x="66801" y="104901"/>
                </a:lnTo>
                <a:lnTo>
                  <a:pt x="66801" y="90042"/>
                </a:lnTo>
                <a:lnTo>
                  <a:pt x="66420" y="90042"/>
                </a:lnTo>
                <a:cubicBezTo>
                  <a:pt x="59689" y="101472"/>
                  <a:pt x="49910" y="107187"/>
                  <a:pt x="36829" y="107187"/>
                </a:cubicBezTo>
                <a:cubicBezTo>
                  <a:pt x="27558" y="107187"/>
                  <a:pt x="20065" y="104647"/>
                  <a:pt x="14604" y="99567"/>
                </a:cubicBezTo>
                <a:cubicBezTo>
                  <a:pt x="9016" y="94487"/>
                  <a:pt x="6350" y="87756"/>
                  <a:pt x="6350" y="79120"/>
                </a:cubicBezTo>
                <a:cubicBezTo>
                  <a:pt x="6350" y="61086"/>
                  <a:pt x="17017" y="50672"/>
                  <a:pt x="38226" y="47751"/>
                </a:cubicBezTo>
                <a:lnTo>
                  <a:pt x="66801" y="43687"/>
                </a:lnTo>
                <a:cubicBezTo>
                  <a:pt x="66801" y="27939"/>
                  <a:pt x="60325" y="20065"/>
                  <a:pt x="47370" y="20065"/>
                </a:cubicBezTo>
                <a:cubicBezTo>
                  <a:pt x="35813" y="20065"/>
                  <a:pt x="25272" y="24002"/>
                  <a:pt x="15747" y="31750"/>
                </a:cubicBezTo>
                <a:lnTo>
                  <a:pt x="15747" y="15366"/>
                </a:lnTo>
                <a:cubicBezTo>
                  <a:pt x="25272" y="9270"/>
                  <a:pt x="36321" y="6350"/>
                  <a:pt x="4889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8" name="Freeform 3"/>
          <p:cNvSpPr/>
          <p:nvPr/>
        </p:nvSpPr>
        <p:spPr>
          <a:xfrm>
            <a:off x="4233417" y="5221478"/>
            <a:ext cx="94107" cy="111251"/>
          </a:xfrm>
          <a:custGeom>
            <a:avLst/>
            <a:gdLst>
              <a:gd name="connsiteX0" fmla="*/ 55372 w 94107"/>
              <a:gd name="connsiteY0" fmla="*/ 6350 h 111251"/>
              <a:gd name="connsiteX1" fmla="*/ 79502 w 94107"/>
              <a:gd name="connsiteY1" fmla="*/ 16509 h 111251"/>
              <a:gd name="connsiteX2" fmla="*/ 87757 w 94107"/>
              <a:gd name="connsiteY2" fmla="*/ 46100 h 111251"/>
              <a:gd name="connsiteX3" fmla="*/ 87757 w 94107"/>
              <a:gd name="connsiteY3" fmla="*/ 104901 h 111251"/>
              <a:gd name="connsiteX4" fmla="*/ 70739 w 94107"/>
              <a:gd name="connsiteY4" fmla="*/ 104901 h 111251"/>
              <a:gd name="connsiteX5" fmla="*/ 70739 w 94107"/>
              <a:gd name="connsiteY5" fmla="*/ 50164 h 111251"/>
              <a:gd name="connsiteX6" fmla="*/ 49148 w 94107"/>
              <a:gd name="connsiteY6" fmla="*/ 20446 h 111251"/>
              <a:gd name="connsiteX7" fmla="*/ 30607 w 94107"/>
              <a:gd name="connsiteY7" fmla="*/ 28828 h 111251"/>
              <a:gd name="connsiteX8" fmla="*/ 23367 w 94107"/>
              <a:gd name="connsiteY8" fmla="*/ 49910 h 111251"/>
              <a:gd name="connsiteX9" fmla="*/ 23367 w 94107"/>
              <a:gd name="connsiteY9" fmla="*/ 104901 h 111251"/>
              <a:gd name="connsiteX10" fmla="*/ 6350 w 94107"/>
              <a:gd name="connsiteY10" fmla="*/ 104901 h 111251"/>
              <a:gd name="connsiteX11" fmla="*/ 6350 w 94107"/>
              <a:gd name="connsiteY11" fmla="*/ 8635 h 111251"/>
              <a:gd name="connsiteX12" fmla="*/ 23367 w 94107"/>
              <a:gd name="connsiteY12" fmla="*/ 8635 h 111251"/>
              <a:gd name="connsiteX13" fmla="*/ 23367 w 94107"/>
              <a:gd name="connsiteY13" fmla="*/ 24510 h 111251"/>
              <a:gd name="connsiteX14" fmla="*/ 23748 w 94107"/>
              <a:gd name="connsiteY14" fmla="*/ 24510 h 111251"/>
              <a:gd name="connsiteX15" fmla="*/ 55372 w 94107"/>
              <a:gd name="connsiteY15"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1">
                <a:moveTo>
                  <a:pt x="55372" y="6350"/>
                </a:moveTo>
                <a:cubicBezTo>
                  <a:pt x="65913" y="6350"/>
                  <a:pt x="73914" y="9778"/>
                  <a:pt x="79502" y="16509"/>
                </a:cubicBezTo>
                <a:cubicBezTo>
                  <a:pt x="84963" y="23240"/>
                  <a:pt x="87757" y="33146"/>
                  <a:pt x="87757" y="46100"/>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9" name="Freeform 3"/>
          <p:cNvSpPr/>
          <p:nvPr/>
        </p:nvSpPr>
        <p:spPr>
          <a:xfrm>
            <a:off x="4127246" y="5221478"/>
            <a:ext cx="90042" cy="113538"/>
          </a:xfrm>
          <a:custGeom>
            <a:avLst/>
            <a:gdLst>
              <a:gd name="connsiteX0" fmla="*/ 48894 w 90042"/>
              <a:gd name="connsiteY0" fmla="*/ 6350 h 113538"/>
              <a:gd name="connsiteX1" fmla="*/ 83692 w 90042"/>
              <a:gd name="connsiteY1" fmla="*/ 42925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7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7 h 113538"/>
              <a:gd name="connsiteX11" fmla="*/ 47370 w 90042"/>
              <a:gd name="connsiteY11" fmla="*/ 20065 h 113538"/>
              <a:gd name="connsiteX12" fmla="*/ 15747 w 90042"/>
              <a:gd name="connsiteY12" fmla="*/ 31750 h 113538"/>
              <a:gd name="connsiteX13" fmla="*/ 15747 w 90042"/>
              <a:gd name="connsiteY13" fmla="*/ 15366 h 113538"/>
              <a:gd name="connsiteX14" fmla="*/ 48894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4" y="6350"/>
                </a:moveTo>
                <a:cubicBezTo>
                  <a:pt x="72135" y="6350"/>
                  <a:pt x="83692" y="18541"/>
                  <a:pt x="83692" y="42925"/>
                </a:cubicBezTo>
                <a:lnTo>
                  <a:pt x="83692" y="104901"/>
                </a:lnTo>
                <a:lnTo>
                  <a:pt x="66801" y="104901"/>
                </a:lnTo>
                <a:lnTo>
                  <a:pt x="66801" y="90042"/>
                </a:lnTo>
                <a:lnTo>
                  <a:pt x="66420" y="90042"/>
                </a:lnTo>
                <a:cubicBezTo>
                  <a:pt x="59689" y="101472"/>
                  <a:pt x="49910" y="107187"/>
                  <a:pt x="36829" y="107187"/>
                </a:cubicBezTo>
                <a:cubicBezTo>
                  <a:pt x="27558" y="107187"/>
                  <a:pt x="20065" y="104647"/>
                  <a:pt x="14604" y="99567"/>
                </a:cubicBezTo>
                <a:cubicBezTo>
                  <a:pt x="9016" y="94487"/>
                  <a:pt x="6350" y="87756"/>
                  <a:pt x="6350" y="79120"/>
                </a:cubicBezTo>
                <a:cubicBezTo>
                  <a:pt x="6350" y="61086"/>
                  <a:pt x="17017" y="50672"/>
                  <a:pt x="38226" y="47751"/>
                </a:cubicBezTo>
                <a:lnTo>
                  <a:pt x="66801" y="43687"/>
                </a:lnTo>
                <a:cubicBezTo>
                  <a:pt x="66801" y="27939"/>
                  <a:pt x="60325" y="20065"/>
                  <a:pt x="47370" y="20065"/>
                </a:cubicBezTo>
                <a:cubicBezTo>
                  <a:pt x="35813" y="20065"/>
                  <a:pt x="25272" y="24002"/>
                  <a:pt x="15747" y="31750"/>
                </a:cubicBezTo>
                <a:lnTo>
                  <a:pt x="15747" y="15366"/>
                </a:lnTo>
                <a:cubicBezTo>
                  <a:pt x="25272" y="9270"/>
                  <a:pt x="36321" y="6350"/>
                  <a:pt x="4889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0" name="Freeform 3"/>
          <p:cNvSpPr/>
          <p:nvPr/>
        </p:nvSpPr>
        <p:spPr>
          <a:xfrm>
            <a:off x="4013580" y="5221478"/>
            <a:ext cx="102742" cy="156590"/>
          </a:xfrm>
          <a:custGeom>
            <a:avLst/>
            <a:gdLst>
              <a:gd name="connsiteX0" fmla="*/ 50419 w 102742"/>
              <a:gd name="connsiteY0" fmla="*/ 6350 h 156590"/>
              <a:gd name="connsiteX1" fmla="*/ 78994 w 102742"/>
              <a:gd name="connsiteY1" fmla="*/ 21716 h 156590"/>
              <a:gd name="connsiteX2" fmla="*/ 79375 w 102742"/>
              <a:gd name="connsiteY2" fmla="*/ 21716 h 156590"/>
              <a:gd name="connsiteX3" fmla="*/ 79375 w 102742"/>
              <a:gd name="connsiteY3" fmla="*/ 8635 h 156590"/>
              <a:gd name="connsiteX4" fmla="*/ 96392 w 102742"/>
              <a:gd name="connsiteY4" fmla="*/ 8635 h 156590"/>
              <a:gd name="connsiteX5" fmla="*/ 96392 w 102742"/>
              <a:gd name="connsiteY5" fmla="*/ 96773 h 156590"/>
              <a:gd name="connsiteX6" fmla="*/ 44577 w 102742"/>
              <a:gd name="connsiteY6" fmla="*/ 150240 h 156590"/>
              <a:gd name="connsiteX7" fmla="*/ 13334 w 102742"/>
              <a:gd name="connsiteY7" fmla="*/ 143509 h 156590"/>
              <a:gd name="connsiteX8" fmla="*/ 13334 w 102742"/>
              <a:gd name="connsiteY8" fmla="*/ 127126 h 156590"/>
              <a:gd name="connsiteX9" fmla="*/ 44196 w 102742"/>
              <a:gd name="connsiteY9" fmla="*/ 136016 h 156590"/>
              <a:gd name="connsiteX10" fmla="*/ 79375 w 102742"/>
              <a:gd name="connsiteY10" fmla="*/ 99186 h 156590"/>
              <a:gd name="connsiteX11" fmla="*/ 79375 w 102742"/>
              <a:gd name="connsiteY11" fmla="*/ 89026 h 156590"/>
              <a:gd name="connsiteX12" fmla="*/ 78994 w 102742"/>
              <a:gd name="connsiteY12" fmla="*/ 89026 h 156590"/>
              <a:gd name="connsiteX13" fmla="*/ 46228 w 102742"/>
              <a:gd name="connsiteY13" fmla="*/ 107187 h 156590"/>
              <a:gd name="connsiteX14" fmla="*/ 17272 w 102742"/>
              <a:gd name="connsiteY14" fmla="*/ 94233 h 156590"/>
              <a:gd name="connsiteX15" fmla="*/ 6350 w 102742"/>
              <a:gd name="connsiteY15" fmla="*/ 59816 h 156590"/>
              <a:gd name="connsiteX16" fmla="*/ 18415 w 102742"/>
              <a:gd name="connsiteY16" fmla="*/ 20700 h 156590"/>
              <a:gd name="connsiteX17" fmla="*/ 50419 w 102742"/>
              <a:gd name="connsiteY17" fmla="*/ 6350 h 15659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102742" h="156590">
                <a:moveTo>
                  <a:pt x="50419" y="6350"/>
                </a:moveTo>
                <a:cubicBezTo>
                  <a:pt x="63246" y="6350"/>
                  <a:pt x="72771" y="11429"/>
                  <a:pt x="78994" y="21716"/>
                </a:cubicBezTo>
                <a:lnTo>
                  <a:pt x="79375" y="21716"/>
                </a:lnTo>
                <a:lnTo>
                  <a:pt x="79375" y="8635"/>
                </a:lnTo>
                <a:lnTo>
                  <a:pt x="96392" y="8635"/>
                </a:lnTo>
                <a:lnTo>
                  <a:pt x="96392" y="96773"/>
                </a:lnTo>
                <a:cubicBezTo>
                  <a:pt x="96392" y="132460"/>
                  <a:pt x="79121" y="150240"/>
                  <a:pt x="44577" y="150240"/>
                </a:cubicBezTo>
                <a:cubicBezTo>
                  <a:pt x="32511" y="150240"/>
                  <a:pt x="22225" y="148081"/>
                  <a:pt x="13334" y="143509"/>
                </a:cubicBezTo>
                <a:lnTo>
                  <a:pt x="13334" y="127126"/>
                </a:lnTo>
                <a:cubicBezTo>
                  <a:pt x="24129" y="133095"/>
                  <a:pt x="34416" y="136016"/>
                  <a:pt x="44196" y="136016"/>
                </a:cubicBezTo>
                <a:cubicBezTo>
                  <a:pt x="67690" y="136016"/>
                  <a:pt x="79375" y="123825"/>
                  <a:pt x="79375" y="99186"/>
                </a:cubicBezTo>
                <a:lnTo>
                  <a:pt x="79375" y="89026"/>
                </a:lnTo>
                <a:lnTo>
                  <a:pt x="78994" y="89026"/>
                </a:lnTo>
                <a:cubicBezTo>
                  <a:pt x="71628" y="101091"/>
                  <a:pt x="60705" y="107187"/>
                  <a:pt x="46228" y="107187"/>
                </a:cubicBezTo>
                <a:cubicBezTo>
                  <a:pt x="34163" y="107187"/>
                  <a:pt x="24510" y="102869"/>
                  <a:pt x="17272" y="94233"/>
                </a:cubicBezTo>
                <a:cubicBezTo>
                  <a:pt x="10033" y="85597"/>
                  <a:pt x="6350" y="74040"/>
                  <a:pt x="6350" y="59816"/>
                </a:cubicBezTo>
                <a:cubicBezTo>
                  <a:pt x="6350" y="43433"/>
                  <a:pt x="10414" y="30352"/>
                  <a:pt x="18415" y="20700"/>
                </a:cubicBezTo>
                <a:cubicBezTo>
                  <a:pt x="26415" y="11175"/>
                  <a:pt x="37084" y="6350"/>
                  <a:pt x="5041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1" name="Freeform 3"/>
          <p:cNvSpPr/>
          <p:nvPr/>
        </p:nvSpPr>
        <p:spPr>
          <a:xfrm>
            <a:off x="3818509" y="5198617"/>
            <a:ext cx="104013" cy="120904"/>
          </a:xfrm>
          <a:custGeom>
            <a:avLst/>
            <a:gdLst>
              <a:gd name="connsiteX0" fmla="*/ 52577 w 104013"/>
              <a:gd name="connsiteY0" fmla="*/ 6350 h 120904"/>
              <a:gd name="connsiteX1" fmla="*/ 19050 w 104013"/>
              <a:gd name="connsiteY1" fmla="*/ 21335 h 120904"/>
              <a:gd name="connsiteX2" fmla="*/ 6350 w 104013"/>
              <a:gd name="connsiteY2" fmla="*/ 60578 h 120904"/>
              <a:gd name="connsiteX3" fmla="*/ 18795 w 104013"/>
              <a:gd name="connsiteY3" fmla="*/ 99822 h 120904"/>
              <a:gd name="connsiteX4" fmla="*/ 51434 w 104013"/>
              <a:gd name="connsiteY4" fmla="*/ 114553 h 120904"/>
              <a:gd name="connsiteX5" fmla="*/ 85344 w 104013"/>
              <a:gd name="connsiteY5" fmla="*/ 100329 h 120904"/>
              <a:gd name="connsiteX6" fmla="*/ 97662 w 104013"/>
              <a:gd name="connsiteY6" fmla="*/ 60833 h 120904"/>
              <a:gd name="connsiteX7" fmla="*/ 85597 w 104013"/>
              <a:gd name="connsiteY7" fmla="*/ 20447 h 120904"/>
              <a:gd name="connsiteX8" fmla="*/ 52577 w 104013"/>
              <a:gd name="connsiteY8" fmla="*/ 6350 h 1209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4013" h="120904">
                <a:moveTo>
                  <a:pt x="52577" y="6350"/>
                </a:moveTo>
                <a:cubicBezTo>
                  <a:pt x="38734" y="6350"/>
                  <a:pt x="27558" y="11303"/>
                  <a:pt x="19050" y="21335"/>
                </a:cubicBezTo>
                <a:cubicBezTo>
                  <a:pt x="10540" y="31241"/>
                  <a:pt x="6350" y="44322"/>
                  <a:pt x="6350" y="60578"/>
                </a:cubicBezTo>
                <a:cubicBezTo>
                  <a:pt x="6350" y="76835"/>
                  <a:pt x="10413" y="89916"/>
                  <a:pt x="18795" y="99822"/>
                </a:cubicBezTo>
                <a:cubicBezTo>
                  <a:pt x="27050" y="109601"/>
                  <a:pt x="37972" y="114553"/>
                  <a:pt x="51434" y="114553"/>
                </a:cubicBezTo>
                <a:cubicBezTo>
                  <a:pt x="65785" y="114553"/>
                  <a:pt x="77088" y="109854"/>
                  <a:pt x="85344" y="100329"/>
                </a:cubicBezTo>
                <a:cubicBezTo>
                  <a:pt x="93471" y="90932"/>
                  <a:pt x="97662" y="77723"/>
                  <a:pt x="97662" y="60833"/>
                </a:cubicBezTo>
                <a:cubicBezTo>
                  <a:pt x="97662" y="43434"/>
                  <a:pt x="93598" y="29972"/>
                  <a:pt x="85597" y="20447"/>
                </a:cubicBezTo>
                <a:cubicBezTo>
                  <a:pt x="77469" y="11048"/>
                  <a:pt x="66547" y="6350"/>
                  <a:pt x="5257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2" name="Freeform 3"/>
          <p:cNvSpPr/>
          <p:nvPr/>
        </p:nvSpPr>
        <p:spPr>
          <a:xfrm>
            <a:off x="4563617" y="5195189"/>
            <a:ext cx="70104" cy="139572"/>
          </a:xfrm>
          <a:custGeom>
            <a:avLst/>
            <a:gdLst>
              <a:gd name="connsiteX0" fmla="*/ 39751 w 70104"/>
              <a:gd name="connsiteY0" fmla="*/ 6350 h 139572"/>
              <a:gd name="connsiteX1" fmla="*/ 39751 w 70104"/>
              <a:gd name="connsiteY1" fmla="*/ 34925 h 139572"/>
              <a:gd name="connsiteX2" fmla="*/ 63753 w 70104"/>
              <a:gd name="connsiteY2" fmla="*/ 34925 h 139572"/>
              <a:gd name="connsiteX3" fmla="*/ 63753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2 h 139572"/>
              <a:gd name="connsiteX8" fmla="*/ 63753 w 70104"/>
              <a:gd name="connsiteY8" fmla="*/ 116077 h 139572"/>
              <a:gd name="connsiteX9" fmla="*/ 63753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3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3" y="34925"/>
                </a:lnTo>
                <a:lnTo>
                  <a:pt x="63753" y="49021"/>
                </a:lnTo>
                <a:lnTo>
                  <a:pt x="39751" y="49021"/>
                </a:lnTo>
                <a:lnTo>
                  <a:pt x="39751" y="101600"/>
                </a:lnTo>
                <a:cubicBezTo>
                  <a:pt x="39751" y="107950"/>
                  <a:pt x="40894" y="112395"/>
                  <a:pt x="43053" y="115189"/>
                </a:cubicBezTo>
                <a:cubicBezTo>
                  <a:pt x="45211" y="117855"/>
                  <a:pt x="48767" y="119252"/>
                  <a:pt x="53721" y="119252"/>
                </a:cubicBezTo>
                <a:cubicBezTo>
                  <a:pt x="57530" y="119252"/>
                  <a:pt x="60960" y="118236"/>
                  <a:pt x="63753" y="116077"/>
                </a:cubicBezTo>
                <a:lnTo>
                  <a:pt x="63753"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3" name="Freeform 3"/>
          <p:cNvSpPr/>
          <p:nvPr/>
        </p:nvSpPr>
        <p:spPr>
          <a:xfrm>
            <a:off x="3800221" y="5182870"/>
            <a:ext cx="140589" cy="152145"/>
          </a:xfrm>
          <a:custGeom>
            <a:avLst/>
            <a:gdLst>
              <a:gd name="connsiteX0" fmla="*/ 71882 w 140589"/>
              <a:gd name="connsiteY0" fmla="*/ 6350 h 152145"/>
              <a:gd name="connsiteX1" fmla="*/ 117094 w 140589"/>
              <a:gd name="connsiteY1" fmla="*/ 25272 h 152145"/>
              <a:gd name="connsiteX2" fmla="*/ 134238 w 140589"/>
              <a:gd name="connsiteY2" fmla="*/ 74421 h 152145"/>
              <a:gd name="connsiteX3" fmla="*/ 116713 w 140589"/>
              <a:gd name="connsiteY3" fmla="*/ 126491 h 152145"/>
              <a:gd name="connsiteX4" fmla="*/ 69722 w 140589"/>
              <a:gd name="connsiteY4" fmla="*/ 145795 h 152145"/>
              <a:gd name="connsiteX5" fmla="*/ 23621 w 140589"/>
              <a:gd name="connsiteY5" fmla="*/ 126872 h 152145"/>
              <a:gd name="connsiteX6" fmla="*/ 6350 w 140589"/>
              <a:gd name="connsiteY6" fmla="*/ 77723 h 152145"/>
              <a:gd name="connsiteX7" fmla="*/ 24002 w 140589"/>
              <a:gd name="connsiteY7" fmla="*/ 25653 h 152145"/>
              <a:gd name="connsiteX8" fmla="*/ 71882 w 140589"/>
              <a:gd name="connsiteY8" fmla="*/ 6350 h 15214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40589" h="152145">
                <a:moveTo>
                  <a:pt x="71882" y="6350"/>
                </a:moveTo>
                <a:cubicBezTo>
                  <a:pt x="90550" y="6350"/>
                  <a:pt x="105663" y="12700"/>
                  <a:pt x="117094" y="25272"/>
                </a:cubicBezTo>
                <a:cubicBezTo>
                  <a:pt x="128523" y="37845"/>
                  <a:pt x="134238" y="54228"/>
                  <a:pt x="134238" y="74421"/>
                </a:cubicBezTo>
                <a:cubicBezTo>
                  <a:pt x="134238" y="96392"/>
                  <a:pt x="128396" y="113664"/>
                  <a:pt x="116713" y="126491"/>
                </a:cubicBezTo>
                <a:cubicBezTo>
                  <a:pt x="105028" y="139319"/>
                  <a:pt x="89280" y="145795"/>
                  <a:pt x="69722" y="145795"/>
                </a:cubicBezTo>
                <a:cubicBezTo>
                  <a:pt x="50545" y="145795"/>
                  <a:pt x="35178" y="139445"/>
                  <a:pt x="23621" y="126872"/>
                </a:cubicBezTo>
                <a:cubicBezTo>
                  <a:pt x="12064" y="114300"/>
                  <a:pt x="6350" y="97916"/>
                  <a:pt x="6350" y="77723"/>
                </a:cubicBezTo>
                <a:cubicBezTo>
                  <a:pt x="6350" y="55879"/>
                  <a:pt x="12191" y="38608"/>
                  <a:pt x="24002" y="25653"/>
                </a:cubicBezTo>
                <a:cubicBezTo>
                  <a:pt x="35686" y="12826"/>
                  <a:pt x="51688" y="6350"/>
                  <a:pt x="7188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4" name="Freeform 3"/>
          <p:cNvSpPr/>
          <p:nvPr/>
        </p:nvSpPr>
        <p:spPr>
          <a:xfrm>
            <a:off x="4639817" y="5179059"/>
            <a:ext cx="34290" cy="33909"/>
          </a:xfrm>
          <a:custGeom>
            <a:avLst/>
            <a:gdLst>
              <a:gd name="connsiteX0" fmla="*/ 17017 w 34290"/>
              <a:gd name="connsiteY0" fmla="*/ 6350 h 33909"/>
              <a:gd name="connsiteX1" fmla="*/ 24765 w 34290"/>
              <a:gd name="connsiteY1" fmla="*/ 9398 h 33909"/>
              <a:gd name="connsiteX2" fmla="*/ 27940 w 34290"/>
              <a:gd name="connsiteY2" fmla="*/ 17018 h 33909"/>
              <a:gd name="connsiteX3" fmla="*/ 24765 w 34290"/>
              <a:gd name="connsiteY3" fmla="*/ 24638 h 33909"/>
              <a:gd name="connsiteX4" fmla="*/ 17017 w 34290"/>
              <a:gd name="connsiteY4" fmla="*/ 27559 h 33909"/>
              <a:gd name="connsiteX5" fmla="*/ 9397 w 34290"/>
              <a:gd name="connsiteY5" fmla="*/ 24638 h 33909"/>
              <a:gd name="connsiteX6" fmla="*/ 6350 w 34290"/>
              <a:gd name="connsiteY6" fmla="*/ 17018 h 33909"/>
              <a:gd name="connsiteX7" fmla="*/ 9397 w 34290"/>
              <a:gd name="connsiteY7" fmla="*/ 9398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6"/>
                  <a:pt x="24765" y="9398"/>
                </a:cubicBezTo>
                <a:cubicBezTo>
                  <a:pt x="26923" y="11430"/>
                  <a:pt x="27940" y="13970"/>
                  <a:pt x="27940" y="17018"/>
                </a:cubicBezTo>
                <a:cubicBezTo>
                  <a:pt x="27940" y="20066"/>
                  <a:pt x="26923" y="22605"/>
                  <a:pt x="24765" y="24638"/>
                </a:cubicBezTo>
                <a:cubicBezTo>
                  <a:pt x="22733" y="26543"/>
                  <a:pt x="20066" y="27559"/>
                  <a:pt x="17017" y="27559"/>
                </a:cubicBezTo>
                <a:cubicBezTo>
                  <a:pt x="13970" y="27559"/>
                  <a:pt x="11429" y="26543"/>
                  <a:pt x="9397" y="24638"/>
                </a:cubicBezTo>
                <a:cubicBezTo>
                  <a:pt x="7366" y="22605"/>
                  <a:pt x="6350" y="20066"/>
                  <a:pt x="6350" y="17018"/>
                </a:cubicBezTo>
                <a:cubicBezTo>
                  <a:pt x="6350" y="14097"/>
                  <a:pt x="7366" y="11557"/>
                  <a:pt x="9397" y="9398"/>
                </a:cubicBezTo>
                <a:cubicBezTo>
                  <a:pt x="11429"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5" name="Freeform 3"/>
          <p:cNvSpPr/>
          <p:nvPr/>
        </p:nvSpPr>
        <p:spPr>
          <a:xfrm>
            <a:off x="4341114" y="5179059"/>
            <a:ext cx="34289" cy="33909"/>
          </a:xfrm>
          <a:custGeom>
            <a:avLst/>
            <a:gdLst>
              <a:gd name="connsiteX0" fmla="*/ 17017 w 34289"/>
              <a:gd name="connsiteY0" fmla="*/ 6350 h 33909"/>
              <a:gd name="connsiteX1" fmla="*/ 24764 w 34289"/>
              <a:gd name="connsiteY1" fmla="*/ 9398 h 33909"/>
              <a:gd name="connsiteX2" fmla="*/ 27939 w 34289"/>
              <a:gd name="connsiteY2" fmla="*/ 17018 h 33909"/>
              <a:gd name="connsiteX3" fmla="*/ 24764 w 34289"/>
              <a:gd name="connsiteY3" fmla="*/ 24638 h 33909"/>
              <a:gd name="connsiteX4" fmla="*/ 17017 w 34289"/>
              <a:gd name="connsiteY4" fmla="*/ 27559 h 33909"/>
              <a:gd name="connsiteX5" fmla="*/ 9397 w 34289"/>
              <a:gd name="connsiteY5" fmla="*/ 24638 h 33909"/>
              <a:gd name="connsiteX6" fmla="*/ 6350 w 34289"/>
              <a:gd name="connsiteY6" fmla="*/ 17018 h 33909"/>
              <a:gd name="connsiteX7" fmla="*/ 9397 w 34289"/>
              <a:gd name="connsiteY7" fmla="*/ 9398 h 33909"/>
              <a:gd name="connsiteX8" fmla="*/ 17017 w 34289"/>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 h="33909">
                <a:moveTo>
                  <a:pt x="17017" y="6350"/>
                </a:moveTo>
                <a:cubicBezTo>
                  <a:pt x="20065" y="6350"/>
                  <a:pt x="22732" y="7366"/>
                  <a:pt x="24764" y="9398"/>
                </a:cubicBezTo>
                <a:cubicBezTo>
                  <a:pt x="26923" y="11430"/>
                  <a:pt x="27939" y="13970"/>
                  <a:pt x="27939" y="17018"/>
                </a:cubicBezTo>
                <a:cubicBezTo>
                  <a:pt x="27939" y="20066"/>
                  <a:pt x="26923" y="22605"/>
                  <a:pt x="24764" y="24638"/>
                </a:cubicBezTo>
                <a:cubicBezTo>
                  <a:pt x="22732" y="26543"/>
                  <a:pt x="20065" y="27559"/>
                  <a:pt x="17017" y="27559"/>
                </a:cubicBezTo>
                <a:cubicBezTo>
                  <a:pt x="13970" y="27559"/>
                  <a:pt x="11429" y="26543"/>
                  <a:pt x="9397" y="24638"/>
                </a:cubicBezTo>
                <a:cubicBezTo>
                  <a:pt x="7365" y="22605"/>
                  <a:pt x="6350" y="20066"/>
                  <a:pt x="6350" y="17018"/>
                </a:cubicBezTo>
                <a:cubicBezTo>
                  <a:pt x="6350" y="14097"/>
                  <a:pt x="7365" y="11557"/>
                  <a:pt x="9397" y="9398"/>
                </a:cubicBezTo>
                <a:cubicBezTo>
                  <a:pt x="11429"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6" name="Freeform 3"/>
          <p:cNvSpPr/>
          <p:nvPr/>
        </p:nvSpPr>
        <p:spPr>
          <a:xfrm>
            <a:off x="3099435" y="5650991"/>
            <a:ext cx="350519" cy="358140"/>
          </a:xfrm>
          <a:custGeom>
            <a:avLst/>
            <a:gdLst>
              <a:gd name="connsiteX0" fmla="*/ 0 w 350519"/>
              <a:gd name="connsiteY0" fmla="*/ 58420 h 358140"/>
              <a:gd name="connsiteX1" fmla="*/ 58419 w 350519"/>
              <a:gd name="connsiteY1" fmla="*/ 0 h 358140"/>
              <a:gd name="connsiteX2" fmla="*/ 292099 w 350519"/>
              <a:gd name="connsiteY2" fmla="*/ 0 h 358140"/>
              <a:gd name="connsiteX3" fmla="*/ 350519 w 350519"/>
              <a:gd name="connsiteY3" fmla="*/ 58420 h 358140"/>
              <a:gd name="connsiteX4" fmla="*/ 350519 w 350519"/>
              <a:gd name="connsiteY4" fmla="*/ 299720 h 358140"/>
              <a:gd name="connsiteX5" fmla="*/ 292099 w 350519"/>
              <a:gd name="connsiteY5" fmla="*/ 358140 h 358140"/>
              <a:gd name="connsiteX6" fmla="*/ 58419 w 350519"/>
              <a:gd name="connsiteY6" fmla="*/ 358140 h 358140"/>
              <a:gd name="connsiteX7" fmla="*/ 0 w 350519"/>
              <a:gd name="connsiteY7" fmla="*/ 299720 h 358140"/>
              <a:gd name="connsiteX8" fmla="*/ 0 w 350519"/>
              <a:gd name="connsiteY8" fmla="*/ 58420 h 3581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50519" h="358140">
                <a:moveTo>
                  <a:pt x="0" y="58420"/>
                </a:moveTo>
                <a:cubicBezTo>
                  <a:pt x="0" y="26161"/>
                  <a:pt x="26161" y="0"/>
                  <a:pt x="58419" y="0"/>
                </a:cubicBezTo>
                <a:lnTo>
                  <a:pt x="292099" y="0"/>
                </a:lnTo>
                <a:cubicBezTo>
                  <a:pt x="324357" y="0"/>
                  <a:pt x="350519" y="26161"/>
                  <a:pt x="350519" y="58420"/>
                </a:cubicBezTo>
                <a:lnTo>
                  <a:pt x="350519" y="299720"/>
                </a:lnTo>
                <a:cubicBezTo>
                  <a:pt x="350519" y="331978"/>
                  <a:pt x="324357" y="358140"/>
                  <a:pt x="292099" y="358140"/>
                </a:cubicBezTo>
                <a:lnTo>
                  <a:pt x="58419" y="358140"/>
                </a:lnTo>
                <a:cubicBezTo>
                  <a:pt x="26161" y="358140"/>
                  <a:pt x="0" y="331978"/>
                  <a:pt x="0" y="299720"/>
                </a:cubicBezTo>
                <a:lnTo>
                  <a:pt x="0" y="5842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7" name="Freeform 3"/>
          <p:cNvSpPr/>
          <p:nvPr/>
        </p:nvSpPr>
        <p:spPr>
          <a:xfrm>
            <a:off x="3086735" y="5638291"/>
            <a:ext cx="375919" cy="383540"/>
          </a:xfrm>
          <a:custGeom>
            <a:avLst/>
            <a:gdLst>
              <a:gd name="connsiteX0" fmla="*/ 12700 w 375919"/>
              <a:gd name="connsiteY0" fmla="*/ 71120 h 383540"/>
              <a:gd name="connsiteX1" fmla="*/ 71119 w 375919"/>
              <a:gd name="connsiteY1" fmla="*/ 12700 h 383540"/>
              <a:gd name="connsiteX2" fmla="*/ 304799 w 375919"/>
              <a:gd name="connsiteY2" fmla="*/ 12700 h 383540"/>
              <a:gd name="connsiteX3" fmla="*/ 363219 w 375919"/>
              <a:gd name="connsiteY3" fmla="*/ 71120 h 383540"/>
              <a:gd name="connsiteX4" fmla="*/ 363219 w 375919"/>
              <a:gd name="connsiteY4" fmla="*/ 312420 h 383540"/>
              <a:gd name="connsiteX5" fmla="*/ 304799 w 375919"/>
              <a:gd name="connsiteY5" fmla="*/ 370840 h 383540"/>
              <a:gd name="connsiteX6" fmla="*/ 71119 w 375919"/>
              <a:gd name="connsiteY6" fmla="*/ 370840 h 383540"/>
              <a:gd name="connsiteX7" fmla="*/ 12700 w 375919"/>
              <a:gd name="connsiteY7" fmla="*/ 312420 h 383540"/>
              <a:gd name="connsiteX8" fmla="*/ 12700 w 375919"/>
              <a:gd name="connsiteY8" fmla="*/ 71120 h 3835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5919" h="383540">
                <a:moveTo>
                  <a:pt x="12700" y="71120"/>
                </a:moveTo>
                <a:cubicBezTo>
                  <a:pt x="12700" y="38861"/>
                  <a:pt x="38861" y="12700"/>
                  <a:pt x="71119" y="12700"/>
                </a:cubicBezTo>
                <a:lnTo>
                  <a:pt x="304799" y="12700"/>
                </a:lnTo>
                <a:cubicBezTo>
                  <a:pt x="337057" y="12700"/>
                  <a:pt x="363219" y="38861"/>
                  <a:pt x="363219" y="71120"/>
                </a:cubicBezTo>
                <a:lnTo>
                  <a:pt x="363219" y="312420"/>
                </a:lnTo>
                <a:cubicBezTo>
                  <a:pt x="363219" y="344678"/>
                  <a:pt x="337057" y="370840"/>
                  <a:pt x="304799" y="370840"/>
                </a:cubicBezTo>
                <a:lnTo>
                  <a:pt x="71119" y="370840"/>
                </a:lnTo>
                <a:cubicBezTo>
                  <a:pt x="38861" y="370840"/>
                  <a:pt x="12700" y="344678"/>
                  <a:pt x="12700" y="312420"/>
                </a:cubicBezTo>
                <a:lnTo>
                  <a:pt x="12700" y="7112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 name="Freeform 3"/>
          <p:cNvSpPr/>
          <p:nvPr/>
        </p:nvSpPr>
        <p:spPr>
          <a:xfrm>
            <a:off x="3665220" y="5616702"/>
            <a:ext cx="3627120" cy="426720"/>
          </a:xfrm>
          <a:custGeom>
            <a:avLst/>
            <a:gdLst>
              <a:gd name="connsiteX0" fmla="*/ 0 w 3627120"/>
              <a:gd name="connsiteY0" fmla="*/ 71119 h 426720"/>
              <a:gd name="connsiteX1" fmla="*/ 71120 w 3627120"/>
              <a:gd name="connsiteY1" fmla="*/ 0 h 426720"/>
              <a:gd name="connsiteX2" fmla="*/ 3555999 w 3627120"/>
              <a:gd name="connsiteY2" fmla="*/ 0 h 426720"/>
              <a:gd name="connsiteX3" fmla="*/ 3627120 w 3627120"/>
              <a:gd name="connsiteY3" fmla="*/ 71119 h 426720"/>
              <a:gd name="connsiteX4" fmla="*/ 3627120 w 3627120"/>
              <a:gd name="connsiteY4" fmla="*/ 355600 h 426720"/>
              <a:gd name="connsiteX5" fmla="*/ 3555999 w 3627120"/>
              <a:gd name="connsiteY5" fmla="*/ 426719 h 426720"/>
              <a:gd name="connsiteX6" fmla="*/ 71120 w 3627120"/>
              <a:gd name="connsiteY6" fmla="*/ 426719 h 426720"/>
              <a:gd name="connsiteX7" fmla="*/ 0 w 3627120"/>
              <a:gd name="connsiteY7" fmla="*/ 355600 h 426720"/>
              <a:gd name="connsiteX8" fmla="*/ 0 w 3627120"/>
              <a:gd name="connsiteY8" fmla="*/ 71119 h 4267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27120" h="426720">
                <a:moveTo>
                  <a:pt x="0" y="71119"/>
                </a:moveTo>
                <a:cubicBezTo>
                  <a:pt x="0" y="31876"/>
                  <a:pt x="31876" y="0"/>
                  <a:pt x="71120" y="0"/>
                </a:cubicBezTo>
                <a:lnTo>
                  <a:pt x="3555999" y="0"/>
                </a:lnTo>
                <a:cubicBezTo>
                  <a:pt x="3595242" y="0"/>
                  <a:pt x="3627120" y="31876"/>
                  <a:pt x="3627120" y="71119"/>
                </a:cubicBezTo>
                <a:lnTo>
                  <a:pt x="3627120" y="355600"/>
                </a:lnTo>
                <a:cubicBezTo>
                  <a:pt x="3627120" y="394842"/>
                  <a:pt x="3595242" y="426719"/>
                  <a:pt x="3555999" y="426719"/>
                </a:cubicBezTo>
                <a:lnTo>
                  <a:pt x="71120" y="426719"/>
                </a:lnTo>
                <a:cubicBezTo>
                  <a:pt x="31876" y="426719"/>
                  <a:pt x="0" y="394842"/>
                  <a:pt x="0" y="355600"/>
                </a:cubicBezTo>
                <a:lnTo>
                  <a:pt x="0" y="7111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9" name="Freeform 3"/>
          <p:cNvSpPr/>
          <p:nvPr/>
        </p:nvSpPr>
        <p:spPr>
          <a:xfrm>
            <a:off x="3652520" y="5604002"/>
            <a:ext cx="3652520" cy="452120"/>
          </a:xfrm>
          <a:custGeom>
            <a:avLst/>
            <a:gdLst>
              <a:gd name="connsiteX0" fmla="*/ 12700 w 3652520"/>
              <a:gd name="connsiteY0" fmla="*/ 83819 h 452120"/>
              <a:gd name="connsiteX1" fmla="*/ 83820 w 3652520"/>
              <a:gd name="connsiteY1" fmla="*/ 12700 h 452120"/>
              <a:gd name="connsiteX2" fmla="*/ 3568699 w 3652520"/>
              <a:gd name="connsiteY2" fmla="*/ 12700 h 452120"/>
              <a:gd name="connsiteX3" fmla="*/ 3639820 w 3652520"/>
              <a:gd name="connsiteY3" fmla="*/ 83819 h 452120"/>
              <a:gd name="connsiteX4" fmla="*/ 3639820 w 3652520"/>
              <a:gd name="connsiteY4" fmla="*/ 368300 h 452120"/>
              <a:gd name="connsiteX5" fmla="*/ 3568699 w 3652520"/>
              <a:gd name="connsiteY5" fmla="*/ 439419 h 452120"/>
              <a:gd name="connsiteX6" fmla="*/ 83820 w 3652520"/>
              <a:gd name="connsiteY6" fmla="*/ 439419 h 452120"/>
              <a:gd name="connsiteX7" fmla="*/ 12700 w 3652520"/>
              <a:gd name="connsiteY7" fmla="*/ 368300 h 452120"/>
              <a:gd name="connsiteX8" fmla="*/ 12700 w 3652520"/>
              <a:gd name="connsiteY8" fmla="*/ 83819 h 4521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52520" h="452120">
                <a:moveTo>
                  <a:pt x="12700" y="83819"/>
                </a:moveTo>
                <a:cubicBezTo>
                  <a:pt x="12700" y="44576"/>
                  <a:pt x="44576" y="12700"/>
                  <a:pt x="83820" y="12700"/>
                </a:cubicBezTo>
                <a:lnTo>
                  <a:pt x="3568699" y="12700"/>
                </a:lnTo>
                <a:cubicBezTo>
                  <a:pt x="3607942" y="12700"/>
                  <a:pt x="3639820" y="44576"/>
                  <a:pt x="3639820" y="83819"/>
                </a:cubicBezTo>
                <a:lnTo>
                  <a:pt x="3639820" y="368300"/>
                </a:lnTo>
                <a:cubicBezTo>
                  <a:pt x="3639820" y="407542"/>
                  <a:pt x="3607942" y="439419"/>
                  <a:pt x="3568699" y="439419"/>
                </a:cubicBezTo>
                <a:lnTo>
                  <a:pt x="83820" y="439419"/>
                </a:lnTo>
                <a:cubicBezTo>
                  <a:pt x="44576" y="439419"/>
                  <a:pt x="12700" y="407542"/>
                  <a:pt x="12700" y="368300"/>
                </a:cubicBezTo>
                <a:lnTo>
                  <a:pt x="12700" y="8381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0" name="Freeform 3"/>
          <p:cNvSpPr/>
          <p:nvPr/>
        </p:nvSpPr>
        <p:spPr>
          <a:xfrm>
            <a:off x="4187952" y="5828410"/>
            <a:ext cx="73659" cy="85344"/>
          </a:xfrm>
          <a:custGeom>
            <a:avLst/>
            <a:gdLst>
              <a:gd name="connsiteX0" fmla="*/ 37338 w 73659"/>
              <a:gd name="connsiteY0" fmla="*/ 6350 h 85344"/>
              <a:gd name="connsiteX1" fmla="*/ 14732 w 73659"/>
              <a:gd name="connsiteY1" fmla="*/ 16129 h 85344"/>
              <a:gd name="connsiteX2" fmla="*/ 6350 w 73659"/>
              <a:gd name="connsiteY2" fmla="*/ 43179 h 85344"/>
              <a:gd name="connsiteX3" fmla="*/ 14858 w 73659"/>
              <a:gd name="connsiteY3" fmla="*/ 69342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8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2" y="16129"/>
                </a:cubicBezTo>
                <a:cubicBezTo>
                  <a:pt x="9144" y="22733"/>
                  <a:pt x="6350" y="31750"/>
                  <a:pt x="6350" y="43179"/>
                </a:cubicBezTo>
                <a:cubicBezTo>
                  <a:pt x="6350" y="54229"/>
                  <a:pt x="9144" y="62992"/>
                  <a:pt x="14858" y="69342"/>
                </a:cubicBezTo>
                <a:cubicBezTo>
                  <a:pt x="20446" y="75819"/>
                  <a:pt x="27939" y="78994"/>
                  <a:pt x="37338" y="78994"/>
                </a:cubicBezTo>
                <a:cubicBezTo>
                  <a:pt x="47116" y="78994"/>
                  <a:pt x="54609" y="75819"/>
                  <a:pt x="59689" y="69596"/>
                </a:cubicBezTo>
                <a:cubicBezTo>
                  <a:pt x="64769" y="63373"/>
                  <a:pt x="67309" y="54355"/>
                  <a:pt x="67309" y="42798"/>
                </a:cubicBezTo>
                <a:cubicBezTo>
                  <a:pt x="67309" y="30988"/>
                  <a:pt x="64769" y="21971"/>
                  <a:pt x="59689" y="15748"/>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1" name="Freeform 3"/>
          <p:cNvSpPr/>
          <p:nvPr/>
        </p:nvSpPr>
        <p:spPr>
          <a:xfrm>
            <a:off x="4468495" y="5828029"/>
            <a:ext cx="62991" cy="40132"/>
          </a:xfrm>
          <a:custGeom>
            <a:avLst/>
            <a:gdLst>
              <a:gd name="connsiteX0" fmla="*/ 33401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1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1" y="6350"/>
                </a:moveTo>
                <a:cubicBezTo>
                  <a:pt x="26542" y="6350"/>
                  <a:pt x="20701" y="8890"/>
                  <a:pt x="15747" y="13970"/>
                </a:cubicBezTo>
                <a:cubicBezTo>
                  <a:pt x="10795" y="19050"/>
                  <a:pt x="7620" y="25654"/>
                  <a:pt x="6350" y="33782"/>
                </a:cubicBezTo>
                <a:lnTo>
                  <a:pt x="56641" y="33782"/>
                </a:lnTo>
                <a:cubicBezTo>
                  <a:pt x="56641" y="25019"/>
                  <a:pt x="54609" y="18288"/>
                  <a:pt x="50545"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2" name="Freeform 3"/>
          <p:cNvSpPr/>
          <p:nvPr/>
        </p:nvSpPr>
        <p:spPr>
          <a:xfrm>
            <a:off x="3916045" y="5816600"/>
            <a:ext cx="94107" cy="111252"/>
          </a:xfrm>
          <a:custGeom>
            <a:avLst/>
            <a:gdLst>
              <a:gd name="connsiteX0" fmla="*/ 6350 w 94107"/>
              <a:gd name="connsiteY0" fmla="*/ 6350 h 111252"/>
              <a:gd name="connsiteX1" fmla="*/ 23240 w 94107"/>
              <a:gd name="connsiteY1" fmla="*/ 6350 h 111252"/>
              <a:gd name="connsiteX2" fmla="*/ 23240 w 94107"/>
              <a:gd name="connsiteY2" fmla="*/ 61467 h 111252"/>
              <a:gd name="connsiteX3" fmla="*/ 45720 w 94107"/>
              <a:gd name="connsiteY3" fmla="*/ 90804 h 111252"/>
              <a:gd name="connsiteX4" fmla="*/ 63753 w 94107"/>
              <a:gd name="connsiteY4" fmla="*/ 82550 h 111252"/>
              <a:gd name="connsiteX5" fmla="*/ 70611 w 94107"/>
              <a:gd name="connsiteY5" fmla="*/ 61721 h 111252"/>
              <a:gd name="connsiteX6" fmla="*/ 70611 w 94107"/>
              <a:gd name="connsiteY6" fmla="*/ 6350 h 111252"/>
              <a:gd name="connsiteX7" fmla="*/ 87757 w 94107"/>
              <a:gd name="connsiteY7" fmla="*/ 6350 h 111252"/>
              <a:gd name="connsiteX8" fmla="*/ 87757 w 94107"/>
              <a:gd name="connsiteY8" fmla="*/ 102615 h 111252"/>
              <a:gd name="connsiteX9" fmla="*/ 70611 w 94107"/>
              <a:gd name="connsiteY9" fmla="*/ 102615 h 111252"/>
              <a:gd name="connsiteX10" fmla="*/ 70611 w 94107"/>
              <a:gd name="connsiteY10" fmla="*/ 87503 h 111252"/>
              <a:gd name="connsiteX11" fmla="*/ 70230 w 94107"/>
              <a:gd name="connsiteY11" fmla="*/ 87503 h 111252"/>
              <a:gd name="connsiteX12" fmla="*/ 40513 w 94107"/>
              <a:gd name="connsiteY12" fmla="*/ 104902 h 111252"/>
              <a:gd name="connsiteX13" fmla="*/ 6350 w 94107"/>
              <a:gd name="connsiteY13" fmla="*/ 64008 h 111252"/>
              <a:gd name="connsiteX14" fmla="*/ 6350 w 94107"/>
              <a:gd name="connsiteY1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52">
                <a:moveTo>
                  <a:pt x="6350" y="6350"/>
                </a:moveTo>
                <a:lnTo>
                  <a:pt x="23240" y="6350"/>
                </a:lnTo>
                <a:lnTo>
                  <a:pt x="23240" y="61467"/>
                </a:lnTo>
                <a:cubicBezTo>
                  <a:pt x="23240" y="81026"/>
                  <a:pt x="30733" y="90804"/>
                  <a:pt x="45720" y="90804"/>
                </a:cubicBezTo>
                <a:cubicBezTo>
                  <a:pt x="53085" y="90804"/>
                  <a:pt x="59182" y="88010"/>
                  <a:pt x="63753" y="82550"/>
                </a:cubicBezTo>
                <a:cubicBezTo>
                  <a:pt x="68326" y="77089"/>
                  <a:pt x="70611" y="70103"/>
                  <a:pt x="70611" y="61721"/>
                </a:cubicBezTo>
                <a:lnTo>
                  <a:pt x="70611" y="6350"/>
                </a:lnTo>
                <a:lnTo>
                  <a:pt x="87757" y="6350"/>
                </a:lnTo>
                <a:lnTo>
                  <a:pt x="87757" y="102615"/>
                </a:lnTo>
                <a:lnTo>
                  <a:pt x="70611" y="102615"/>
                </a:lnTo>
                <a:lnTo>
                  <a:pt x="70611" y="87503"/>
                </a:lnTo>
                <a:lnTo>
                  <a:pt x="70230" y="87503"/>
                </a:lnTo>
                <a:cubicBezTo>
                  <a:pt x="63753" y="99059"/>
                  <a:pt x="53847" y="104902"/>
                  <a:pt x="40513" y="104902"/>
                </a:cubicBezTo>
                <a:cubicBezTo>
                  <a:pt x="17779" y="104902"/>
                  <a:pt x="6350" y="91185"/>
                  <a:pt x="6350" y="64008"/>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3" name="Freeform 3"/>
          <p:cNvSpPr/>
          <p:nvPr/>
        </p:nvSpPr>
        <p:spPr>
          <a:xfrm>
            <a:off x="4558029" y="5814948"/>
            <a:ext cx="64262" cy="110616"/>
          </a:xfrm>
          <a:custGeom>
            <a:avLst/>
            <a:gdLst>
              <a:gd name="connsiteX0" fmla="*/ 49022 w 64262"/>
              <a:gd name="connsiteY0" fmla="*/ 6350 h 110616"/>
              <a:gd name="connsiteX1" fmla="*/ 57911 w 64262"/>
              <a:gd name="connsiteY1" fmla="*/ 7620 h 110616"/>
              <a:gd name="connsiteX2" fmla="*/ 57911 w 64262"/>
              <a:gd name="connsiteY2" fmla="*/ 24891 h 110616"/>
              <a:gd name="connsiteX3" fmla="*/ 46228 w 64262"/>
              <a:gd name="connsiteY3" fmla="*/ 21844 h 110616"/>
              <a:gd name="connsiteX4" fmla="*/ 29845 w 64262"/>
              <a:gd name="connsiteY4" fmla="*/ 31115 h 110616"/>
              <a:gd name="connsiteX5" fmla="*/ 23367 w 64262"/>
              <a:gd name="connsiteY5" fmla="*/ 55498 h 110616"/>
              <a:gd name="connsiteX6" fmla="*/ 23367 w 64262"/>
              <a:gd name="connsiteY6" fmla="*/ 104266 h 110616"/>
              <a:gd name="connsiteX7" fmla="*/ 6350 w 64262"/>
              <a:gd name="connsiteY7" fmla="*/ 104266 h 110616"/>
              <a:gd name="connsiteX8" fmla="*/ 6350 w 64262"/>
              <a:gd name="connsiteY8" fmla="*/ 8001 h 110616"/>
              <a:gd name="connsiteX9" fmla="*/ 23367 w 64262"/>
              <a:gd name="connsiteY9" fmla="*/ 8001 h 110616"/>
              <a:gd name="connsiteX10" fmla="*/ 23367 w 64262"/>
              <a:gd name="connsiteY10" fmla="*/ 27559 h 110616"/>
              <a:gd name="connsiteX11" fmla="*/ 23748 w 64262"/>
              <a:gd name="connsiteY11" fmla="*/ 27559 h 110616"/>
              <a:gd name="connsiteX12" fmla="*/ 49022 w 64262"/>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16">
                <a:moveTo>
                  <a:pt x="49022" y="6350"/>
                </a:moveTo>
                <a:cubicBezTo>
                  <a:pt x="52959" y="6350"/>
                  <a:pt x="55879" y="6730"/>
                  <a:pt x="57911" y="7620"/>
                </a:cubicBezTo>
                <a:lnTo>
                  <a:pt x="57911" y="24891"/>
                </a:lnTo>
                <a:cubicBezTo>
                  <a:pt x="55117" y="22860"/>
                  <a:pt x="51180" y="21844"/>
                  <a:pt x="46228" y="21844"/>
                </a:cubicBezTo>
                <a:cubicBezTo>
                  <a:pt x="39623" y="21844"/>
                  <a:pt x="34163" y="24891"/>
                  <a:pt x="29845" y="31115"/>
                </a:cubicBezTo>
                <a:cubicBezTo>
                  <a:pt x="25527" y="37210"/>
                  <a:pt x="23367" y="45466"/>
                  <a:pt x="23367" y="55498"/>
                </a:cubicBezTo>
                <a:lnTo>
                  <a:pt x="23367" y="104266"/>
                </a:lnTo>
                <a:lnTo>
                  <a:pt x="6350" y="104266"/>
                </a:lnTo>
                <a:lnTo>
                  <a:pt x="6350" y="8001"/>
                </a:lnTo>
                <a:lnTo>
                  <a:pt x="23367" y="8001"/>
                </a:lnTo>
                <a:lnTo>
                  <a:pt x="23367" y="27559"/>
                </a:lnTo>
                <a:lnTo>
                  <a:pt x="23748" y="27559"/>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4" name="Freeform 3"/>
          <p:cNvSpPr/>
          <p:nvPr/>
        </p:nvSpPr>
        <p:spPr>
          <a:xfrm>
            <a:off x="4450969" y="5814314"/>
            <a:ext cx="97663" cy="113538"/>
          </a:xfrm>
          <a:custGeom>
            <a:avLst/>
            <a:gdLst>
              <a:gd name="connsiteX0" fmla="*/ 51180 w 97663"/>
              <a:gd name="connsiteY0" fmla="*/ 6350 h 113538"/>
              <a:gd name="connsiteX1" fmla="*/ 80645 w 97663"/>
              <a:gd name="connsiteY1" fmla="*/ 18541 h 113538"/>
              <a:gd name="connsiteX2" fmla="*/ 91313 w 97663"/>
              <a:gd name="connsiteY2" fmla="*/ 52451 h 113538"/>
              <a:gd name="connsiteX3" fmla="*/ 91313 w 97663"/>
              <a:gd name="connsiteY3" fmla="*/ 61086 h 113538"/>
              <a:gd name="connsiteX4" fmla="*/ 23876 w 97663"/>
              <a:gd name="connsiteY4" fmla="*/ 61086 h 113538"/>
              <a:gd name="connsiteX5" fmla="*/ 32384 w 97663"/>
              <a:gd name="connsiteY5" fmla="*/ 84963 h 113538"/>
              <a:gd name="connsiteX6" fmla="*/ 54736 w 97663"/>
              <a:gd name="connsiteY6" fmla="*/ 93345 h 113538"/>
              <a:gd name="connsiteX7" fmla="*/ 84327 w 97663"/>
              <a:gd name="connsiteY7" fmla="*/ 82930 h 113538"/>
              <a:gd name="connsiteX8" fmla="*/ 84327 w 97663"/>
              <a:gd name="connsiteY8" fmla="*/ 98170 h 113538"/>
              <a:gd name="connsiteX9" fmla="*/ 50672 w 97663"/>
              <a:gd name="connsiteY9" fmla="*/ 107188 h 113538"/>
              <a:gd name="connsiteX10" fmla="*/ 18034 w 97663"/>
              <a:gd name="connsiteY10" fmla="*/ 93979 h 113538"/>
              <a:gd name="connsiteX11" fmla="*/ 6350 w 97663"/>
              <a:gd name="connsiteY11" fmla="*/ 57150 h 113538"/>
              <a:gd name="connsiteX12" fmla="*/ 19177 w 97663"/>
              <a:gd name="connsiteY12" fmla="*/ 20701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3" y="10414"/>
                  <a:pt x="80645" y="18541"/>
                </a:cubicBezTo>
                <a:cubicBezTo>
                  <a:pt x="87757" y="26542"/>
                  <a:pt x="91313" y="37972"/>
                  <a:pt x="91313" y="52451"/>
                </a:cubicBezTo>
                <a:lnTo>
                  <a:pt x="91313" y="61086"/>
                </a:lnTo>
                <a:lnTo>
                  <a:pt x="23876" y="61086"/>
                </a:lnTo>
                <a:cubicBezTo>
                  <a:pt x="24129" y="71373"/>
                  <a:pt x="26923" y="79375"/>
                  <a:pt x="32384" y="84963"/>
                </a:cubicBezTo>
                <a:cubicBezTo>
                  <a:pt x="37719" y="90551"/>
                  <a:pt x="45084" y="93345"/>
                  <a:pt x="54736" y="93345"/>
                </a:cubicBezTo>
                <a:cubicBezTo>
                  <a:pt x="65532" y="93345"/>
                  <a:pt x="75438" y="89915"/>
                  <a:pt x="84327" y="82930"/>
                </a:cubicBezTo>
                <a:lnTo>
                  <a:pt x="84327" y="98170"/>
                </a:lnTo>
                <a:cubicBezTo>
                  <a:pt x="75946" y="104139"/>
                  <a:pt x="64642" y="107188"/>
                  <a:pt x="50672" y="107188"/>
                </a:cubicBezTo>
                <a:cubicBezTo>
                  <a:pt x="36702" y="107188"/>
                  <a:pt x="25908" y="102742"/>
                  <a:pt x="18034" y="93979"/>
                </a:cubicBezTo>
                <a:cubicBezTo>
                  <a:pt x="10286" y="85089"/>
                  <a:pt x="6350" y="72897"/>
                  <a:pt x="6350" y="57150"/>
                </a:cubicBezTo>
                <a:cubicBezTo>
                  <a:pt x="6350" y="42417"/>
                  <a:pt x="10667" y="30226"/>
                  <a:pt x="19177" y="20701"/>
                </a:cubicBezTo>
                <a:cubicBezTo>
                  <a:pt x="27813" y="11176"/>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5" name="Freeform 3"/>
          <p:cNvSpPr/>
          <p:nvPr/>
        </p:nvSpPr>
        <p:spPr>
          <a:xfrm>
            <a:off x="4289805" y="5814314"/>
            <a:ext cx="151257" cy="111252"/>
          </a:xfrm>
          <a:custGeom>
            <a:avLst/>
            <a:gdLst>
              <a:gd name="connsiteX0" fmla="*/ 53847 w 151257"/>
              <a:gd name="connsiteY0" fmla="*/ 6350 h 111252"/>
              <a:gd name="connsiteX1" fmla="*/ 70865 w 151257"/>
              <a:gd name="connsiteY1" fmla="*/ 11683 h 111252"/>
              <a:gd name="connsiteX2" fmla="*/ 81153 w 151257"/>
              <a:gd name="connsiteY2" fmla="*/ 26034 h 111252"/>
              <a:gd name="connsiteX3" fmla="*/ 113157 w 151257"/>
              <a:gd name="connsiteY3" fmla="*/ 6350 h 111252"/>
              <a:gd name="connsiteX4" fmla="*/ 144907 w 151257"/>
              <a:gd name="connsiteY4" fmla="*/ 45465 h 111252"/>
              <a:gd name="connsiteX5" fmla="*/ 144907 w 151257"/>
              <a:gd name="connsiteY5" fmla="*/ 104901 h 111252"/>
              <a:gd name="connsiteX6" fmla="*/ 127889 w 151257"/>
              <a:gd name="connsiteY6" fmla="*/ 104901 h 111252"/>
              <a:gd name="connsiteX7" fmla="*/ 127889 w 151257"/>
              <a:gd name="connsiteY7" fmla="*/ 49657 h 111252"/>
              <a:gd name="connsiteX8" fmla="*/ 123063 w 151257"/>
              <a:gd name="connsiteY8" fmla="*/ 27177 h 111252"/>
              <a:gd name="connsiteX9" fmla="*/ 106934 w 151257"/>
              <a:gd name="connsiteY9" fmla="*/ 20446 h 111252"/>
              <a:gd name="connsiteX10" fmla="*/ 90932 w 151257"/>
              <a:gd name="connsiteY10" fmla="*/ 29209 h 111252"/>
              <a:gd name="connsiteX11" fmla="*/ 84201 w 151257"/>
              <a:gd name="connsiteY11" fmla="*/ 50038 h 111252"/>
              <a:gd name="connsiteX12" fmla="*/ 84201 w 151257"/>
              <a:gd name="connsiteY12" fmla="*/ 104901 h 111252"/>
              <a:gd name="connsiteX13" fmla="*/ 67055 w 151257"/>
              <a:gd name="connsiteY13" fmla="*/ 104901 h 111252"/>
              <a:gd name="connsiteX14" fmla="*/ 67055 w 151257"/>
              <a:gd name="connsiteY14" fmla="*/ 47878 h 111252"/>
              <a:gd name="connsiteX15" fmla="*/ 45973 w 151257"/>
              <a:gd name="connsiteY15" fmla="*/ 20446 h 111252"/>
              <a:gd name="connsiteX16" fmla="*/ 29845 w 151257"/>
              <a:gd name="connsiteY16" fmla="*/ 28828 h 111252"/>
              <a:gd name="connsiteX17" fmla="*/ 23367 w 151257"/>
              <a:gd name="connsiteY17" fmla="*/ 50164 h 111252"/>
              <a:gd name="connsiteX18" fmla="*/ 23367 w 151257"/>
              <a:gd name="connsiteY18" fmla="*/ 104901 h 111252"/>
              <a:gd name="connsiteX19" fmla="*/ 6350 w 151257"/>
              <a:gd name="connsiteY19" fmla="*/ 104901 h 111252"/>
              <a:gd name="connsiteX20" fmla="*/ 6350 w 151257"/>
              <a:gd name="connsiteY20" fmla="*/ 8635 h 111252"/>
              <a:gd name="connsiteX21" fmla="*/ 23367 w 151257"/>
              <a:gd name="connsiteY21" fmla="*/ 8635 h 111252"/>
              <a:gd name="connsiteX22" fmla="*/ 23367 w 151257"/>
              <a:gd name="connsiteY22" fmla="*/ 23876 h 111252"/>
              <a:gd name="connsiteX23" fmla="*/ 23748 w 151257"/>
              <a:gd name="connsiteY23" fmla="*/ 23876 h 111252"/>
              <a:gd name="connsiteX24" fmla="*/ 53847 w 151257"/>
              <a:gd name="connsiteY2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1257" h="111252">
                <a:moveTo>
                  <a:pt x="53847" y="6350"/>
                </a:moveTo>
                <a:cubicBezTo>
                  <a:pt x="60197" y="6350"/>
                  <a:pt x="65913" y="8127"/>
                  <a:pt x="70865" y="11683"/>
                </a:cubicBezTo>
                <a:cubicBezTo>
                  <a:pt x="75819" y="15239"/>
                  <a:pt x="79247" y="19939"/>
                  <a:pt x="81153" y="26034"/>
                </a:cubicBezTo>
                <a:cubicBezTo>
                  <a:pt x="88265" y="12953"/>
                  <a:pt x="98933" y="6350"/>
                  <a:pt x="113157" y="6350"/>
                </a:cubicBezTo>
                <a:cubicBezTo>
                  <a:pt x="134365" y="6350"/>
                  <a:pt x="144907" y="19430"/>
                  <a:pt x="144907" y="45465"/>
                </a:cubicBezTo>
                <a:lnTo>
                  <a:pt x="144907" y="104901"/>
                </a:lnTo>
                <a:lnTo>
                  <a:pt x="127889" y="104901"/>
                </a:lnTo>
                <a:lnTo>
                  <a:pt x="127889" y="49657"/>
                </a:lnTo>
                <a:cubicBezTo>
                  <a:pt x="127889" y="39115"/>
                  <a:pt x="126238" y="31750"/>
                  <a:pt x="123063" y="27177"/>
                </a:cubicBezTo>
                <a:cubicBezTo>
                  <a:pt x="119760" y="22732"/>
                  <a:pt x="114427" y="20446"/>
                  <a:pt x="106934" y="20446"/>
                </a:cubicBezTo>
                <a:cubicBezTo>
                  <a:pt x="100710" y="20446"/>
                  <a:pt x="95377" y="23367"/>
                  <a:pt x="90932" y="29209"/>
                </a:cubicBezTo>
                <a:cubicBezTo>
                  <a:pt x="86359" y="35051"/>
                  <a:pt x="84201" y="42036"/>
                  <a:pt x="84201" y="50038"/>
                </a:cubicBezTo>
                <a:lnTo>
                  <a:pt x="84201" y="104901"/>
                </a:lnTo>
                <a:lnTo>
                  <a:pt x="67055" y="104901"/>
                </a:lnTo>
                <a:lnTo>
                  <a:pt x="67055" y="47878"/>
                </a:lnTo>
                <a:cubicBezTo>
                  <a:pt x="67055" y="29590"/>
                  <a:pt x="60071" y="20446"/>
                  <a:pt x="45973" y="20446"/>
                </a:cubicBezTo>
                <a:cubicBezTo>
                  <a:pt x="39497" y="20446"/>
                  <a:pt x="34035" y="23240"/>
                  <a:pt x="29845" y="28828"/>
                </a:cubicBezTo>
                <a:cubicBezTo>
                  <a:pt x="25527" y="34416"/>
                  <a:pt x="23367" y="41528"/>
                  <a:pt x="23367" y="50164"/>
                </a:cubicBezTo>
                <a:lnTo>
                  <a:pt x="23367" y="104901"/>
                </a:lnTo>
                <a:lnTo>
                  <a:pt x="6350" y="104901"/>
                </a:lnTo>
                <a:lnTo>
                  <a:pt x="6350" y="8635"/>
                </a:lnTo>
                <a:lnTo>
                  <a:pt x="23367" y="8635"/>
                </a:lnTo>
                <a:lnTo>
                  <a:pt x="23367" y="23876"/>
                </a:lnTo>
                <a:lnTo>
                  <a:pt x="23748" y="23876"/>
                </a:lnTo>
                <a:cubicBezTo>
                  <a:pt x="30607" y="12191"/>
                  <a:pt x="40640" y="6350"/>
                  <a:pt x="5384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6" name="Freeform 3"/>
          <p:cNvSpPr/>
          <p:nvPr/>
        </p:nvSpPr>
        <p:spPr>
          <a:xfrm>
            <a:off x="4170553" y="5814314"/>
            <a:ext cx="108457" cy="113538"/>
          </a:xfrm>
          <a:custGeom>
            <a:avLst/>
            <a:gdLst>
              <a:gd name="connsiteX0" fmla="*/ 55879 w 108457"/>
              <a:gd name="connsiteY0" fmla="*/ 6350 h 113538"/>
              <a:gd name="connsiteX1" fmla="*/ 89788 w 108457"/>
              <a:gd name="connsiteY1" fmla="*/ 19684 h 113538"/>
              <a:gd name="connsiteX2" fmla="*/ 102107 w 108457"/>
              <a:gd name="connsiteY2" fmla="*/ 56260 h 113538"/>
              <a:gd name="connsiteX3" fmla="*/ 89026 w 108457"/>
              <a:gd name="connsiteY3" fmla="*/ 93090 h 113538"/>
              <a:gd name="connsiteX4" fmla="*/ 53720 w 108457"/>
              <a:gd name="connsiteY4" fmla="*/ 107188 h 113538"/>
              <a:gd name="connsiteX5" fmla="*/ 19303 w 108457"/>
              <a:gd name="connsiteY5" fmla="*/ 93598 h 113538"/>
              <a:gd name="connsiteX6" fmla="*/ 6350 w 108457"/>
              <a:gd name="connsiteY6" fmla="*/ 57784 h 113538"/>
              <a:gd name="connsiteX7" fmla="*/ 19684 w 108457"/>
              <a:gd name="connsiteY7" fmla="*/ 20192 h 113538"/>
              <a:gd name="connsiteX8" fmla="*/ 55879 w 108457"/>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7" h="113538">
                <a:moveTo>
                  <a:pt x="55879" y="6350"/>
                </a:moveTo>
                <a:cubicBezTo>
                  <a:pt x="70230" y="6350"/>
                  <a:pt x="81660" y="10795"/>
                  <a:pt x="89788" y="19684"/>
                </a:cubicBezTo>
                <a:cubicBezTo>
                  <a:pt x="98043" y="28447"/>
                  <a:pt x="102107" y="40766"/>
                  <a:pt x="102107" y="56260"/>
                </a:cubicBezTo>
                <a:cubicBezTo>
                  <a:pt x="102107" y="71501"/>
                  <a:pt x="97789" y="83820"/>
                  <a:pt x="89026" y="93090"/>
                </a:cubicBezTo>
                <a:cubicBezTo>
                  <a:pt x="80263" y="102489"/>
                  <a:pt x="68452" y="107188"/>
                  <a:pt x="53720" y="107188"/>
                </a:cubicBezTo>
                <a:cubicBezTo>
                  <a:pt x="39369" y="107188"/>
                  <a:pt x="27812" y="102615"/>
                  <a:pt x="19303" y="93598"/>
                </a:cubicBezTo>
                <a:cubicBezTo>
                  <a:pt x="10667" y="84582"/>
                  <a:pt x="6350" y="72644"/>
                  <a:pt x="6350" y="57784"/>
                </a:cubicBezTo>
                <a:cubicBezTo>
                  <a:pt x="6350" y="41909"/>
                  <a:pt x="10794"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7" name="Freeform 3"/>
          <p:cNvSpPr/>
          <p:nvPr/>
        </p:nvSpPr>
        <p:spPr>
          <a:xfrm>
            <a:off x="4022216" y="5814314"/>
            <a:ext cx="77851" cy="113538"/>
          </a:xfrm>
          <a:custGeom>
            <a:avLst/>
            <a:gdLst>
              <a:gd name="connsiteX0" fmla="*/ 44069 w 77851"/>
              <a:gd name="connsiteY0" fmla="*/ 6350 h 113538"/>
              <a:gd name="connsiteX1" fmla="*/ 66802 w 77851"/>
              <a:gd name="connsiteY1" fmla="*/ 10667 h 113538"/>
              <a:gd name="connsiteX2" fmla="*/ 66802 w 77851"/>
              <a:gd name="connsiteY2" fmla="*/ 27051 h 113538"/>
              <a:gd name="connsiteX3" fmla="*/ 42417 w 77851"/>
              <a:gd name="connsiteY3" fmla="*/ 20065 h 113538"/>
              <a:gd name="connsiteX4" fmla="*/ 29083 w 77851"/>
              <a:gd name="connsiteY4" fmla="*/ 23621 h 113538"/>
              <a:gd name="connsiteX5" fmla="*/ 23876 w 77851"/>
              <a:gd name="connsiteY5" fmla="*/ 33020 h 113538"/>
              <a:gd name="connsiteX6" fmla="*/ 27559 w 77851"/>
              <a:gd name="connsiteY6" fmla="*/ 42036 h 113538"/>
              <a:gd name="connsiteX7" fmla="*/ 44069 w 77851"/>
              <a:gd name="connsiteY7" fmla="*/ 50291 h 113538"/>
              <a:gd name="connsiteX8" fmla="*/ 65786 w 77851"/>
              <a:gd name="connsiteY8" fmla="*/ 62738 h 113538"/>
              <a:gd name="connsiteX9" fmla="*/ 71501 w 77851"/>
              <a:gd name="connsiteY9" fmla="*/ 78739 h 113538"/>
              <a:gd name="connsiteX10" fmla="*/ 60579 w 77851"/>
              <a:gd name="connsiteY10" fmla="*/ 99567 h 113538"/>
              <a:gd name="connsiteX11" fmla="*/ 32511 w 77851"/>
              <a:gd name="connsiteY11" fmla="*/ 107188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20 h 113538"/>
              <a:gd name="connsiteX17" fmla="*/ 32130 w 77851"/>
              <a:gd name="connsiteY17" fmla="*/ 62610 h 113538"/>
              <a:gd name="connsiteX18" fmla="*/ 11303 w 77851"/>
              <a:gd name="connsiteY18" fmla="*/ 49783 h 113538"/>
              <a:gd name="connsiteX19" fmla="*/ 6477 w 77851"/>
              <a:gd name="connsiteY19" fmla="*/ 34544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7" y="7746"/>
                  <a:pt x="66802" y="10667"/>
                </a:cubicBezTo>
                <a:lnTo>
                  <a:pt x="66802" y="27051"/>
                </a:lnTo>
                <a:cubicBezTo>
                  <a:pt x="59690" y="22478"/>
                  <a:pt x="51435" y="20065"/>
                  <a:pt x="42417" y="20065"/>
                </a:cubicBezTo>
                <a:cubicBezTo>
                  <a:pt x="36957" y="20065"/>
                  <a:pt x="32511" y="21335"/>
                  <a:pt x="29083" y="23621"/>
                </a:cubicBezTo>
                <a:cubicBezTo>
                  <a:pt x="25654" y="26034"/>
                  <a:pt x="23876" y="29209"/>
                  <a:pt x="23876" y="33020"/>
                </a:cubicBezTo>
                <a:cubicBezTo>
                  <a:pt x="23876" y="36957"/>
                  <a:pt x="25146" y="39877"/>
                  <a:pt x="27559" y="42036"/>
                </a:cubicBezTo>
                <a:cubicBezTo>
                  <a:pt x="30098" y="44195"/>
                  <a:pt x="35560" y="46989"/>
                  <a:pt x="44069" y="50291"/>
                </a:cubicBezTo>
                <a:cubicBezTo>
                  <a:pt x="54736" y="54355"/>
                  <a:pt x="61976" y="58420"/>
                  <a:pt x="65786" y="62738"/>
                </a:cubicBezTo>
                <a:cubicBezTo>
                  <a:pt x="69596" y="67055"/>
                  <a:pt x="71501" y="72389"/>
                  <a:pt x="71501" y="78739"/>
                </a:cubicBezTo>
                <a:cubicBezTo>
                  <a:pt x="71501" y="87502"/>
                  <a:pt x="67817" y="94488"/>
                  <a:pt x="60579" y="99567"/>
                </a:cubicBezTo>
                <a:cubicBezTo>
                  <a:pt x="53340" y="104647"/>
                  <a:pt x="44069" y="107188"/>
                  <a:pt x="32511" y="107188"/>
                </a:cubicBezTo>
                <a:cubicBezTo>
                  <a:pt x="22605" y="107188"/>
                  <a:pt x="13842" y="105282"/>
                  <a:pt x="6350" y="101472"/>
                </a:cubicBezTo>
                <a:lnTo>
                  <a:pt x="6350" y="84073"/>
                </a:lnTo>
                <a:cubicBezTo>
                  <a:pt x="14986" y="90296"/>
                  <a:pt x="24257" y="93471"/>
                  <a:pt x="34163" y="93471"/>
                </a:cubicBezTo>
                <a:cubicBezTo>
                  <a:pt x="47498" y="93471"/>
                  <a:pt x="54102" y="89026"/>
                  <a:pt x="54102" y="80390"/>
                </a:cubicBezTo>
                <a:cubicBezTo>
                  <a:pt x="54102" y="76580"/>
                  <a:pt x="52704" y="73532"/>
                  <a:pt x="49784" y="71120"/>
                </a:cubicBezTo>
                <a:cubicBezTo>
                  <a:pt x="46863" y="68707"/>
                  <a:pt x="41021" y="65913"/>
                  <a:pt x="32130" y="62610"/>
                </a:cubicBezTo>
                <a:cubicBezTo>
                  <a:pt x="21463" y="58292"/>
                  <a:pt x="14478" y="54101"/>
                  <a:pt x="11303" y="49783"/>
                </a:cubicBezTo>
                <a:cubicBezTo>
                  <a:pt x="8128" y="45592"/>
                  <a:pt x="6477" y="40513"/>
                  <a:pt x="6477" y="34544"/>
                </a:cubicBezTo>
                <a:cubicBezTo>
                  <a:pt x="6477" y="26034"/>
                  <a:pt x="10160" y="19176"/>
                  <a:pt x="17398" y="14096"/>
                </a:cubicBezTo>
                <a:cubicBezTo>
                  <a:pt x="24511"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8" name="Freeform 3"/>
          <p:cNvSpPr/>
          <p:nvPr/>
        </p:nvSpPr>
        <p:spPr>
          <a:xfrm>
            <a:off x="4098797" y="5788025"/>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3 h 139572"/>
              <a:gd name="connsiteX8" fmla="*/ 63754 w 70104"/>
              <a:gd name="connsiteY8" fmla="*/ 116078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3"/>
                  <a:pt x="53721" y="119253"/>
                </a:cubicBezTo>
                <a:cubicBezTo>
                  <a:pt x="57530" y="119253"/>
                  <a:pt x="60960" y="118236"/>
                  <a:pt x="63754" y="116078"/>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9" name="Freeform 3"/>
          <p:cNvSpPr/>
          <p:nvPr/>
        </p:nvSpPr>
        <p:spPr>
          <a:xfrm>
            <a:off x="3792601" y="5775705"/>
            <a:ext cx="113665" cy="152146"/>
          </a:xfrm>
          <a:custGeom>
            <a:avLst/>
            <a:gdLst>
              <a:gd name="connsiteX0" fmla="*/ 75310 w 113665"/>
              <a:gd name="connsiteY0" fmla="*/ 6350 h 152146"/>
              <a:gd name="connsiteX1" fmla="*/ 107314 w 113665"/>
              <a:gd name="connsiteY1" fmla="*/ 11810 h 152146"/>
              <a:gd name="connsiteX2" fmla="*/ 107314 w 113665"/>
              <a:gd name="connsiteY2" fmla="*/ 30098 h 152146"/>
              <a:gd name="connsiteX3" fmla="*/ 75564 w 113665"/>
              <a:gd name="connsiteY3" fmla="*/ 22097 h 152146"/>
              <a:gd name="connsiteX4" fmla="*/ 38734 w 113665"/>
              <a:gd name="connsiteY4" fmla="*/ 37084 h 152146"/>
              <a:gd name="connsiteX5" fmla="*/ 24638 w 113665"/>
              <a:gd name="connsiteY5" fmla="*/ 77597 h 152146"/>
              <a:gd name="connsiteX6" fmla="*/ 37845 w 113665"/>
              <a:gd name="connsiteY6" fmla="*/ 116078 h 152146"/>
              <a:gd name="connsiteX7" fmla="*/ 72516 w 113665"/>
              <a:gd name="connsiteY7" fmla="*/ 130302 h 152146"/>
              <a:gd name="connsiteX8" fmla="*/ 107314 w 113665"/>
              <a:gd name="connsiteY8" fmla="*/ 121158 h 152146"/>
              <a:gd name="connsiteX9" fmla="*/ 107314 w 113665"/>
              <a:gd name="connsiteY9" fmla="*/ 137922 h 152146"/>
              <a:gd name="connsiteX10" fmla="*/ 69977 w 113665"/>
              <a:gd name="connsiteY10" fmla="*/ 145796 h 152146"/>
              <a:gd name="connsiteX11" fmla="*/ 23621 w 113665"/>
              <a:gd name="connsiteY11" fmla="*/ 127380 h 152146"/>
              <a:gd name="connsiteX12" fmla="*/ 6350 w 113665"/>
              <a:gd name="connsiteY12" fmla="*/ 78613 h 152146"/>
              <a:gd name="connsiteX13" fmla="*/ 25780 w 113665"/>
              <a:gd name="connsiteY13" fmla="*/ 26289 h 152146"/>
              <a:gd name="connsiteX14" fmla="*/ 75310 w 113665"/>
              <a:gd name="connsiteY14" fmla="*/ 6350 h 15214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5" h="152146">
                <a:moveTo>
                  <a:pt x="75310" y="6350"/>
                </a:moveTo>
                <a:cubicBezTo>
                  <a:pt x="88264" y="6350"/>
                  <a:pt x="98933" y="8254"/>
                  <a:pt x="107314" y="11810"/>
                </a:cubicBezTo>
                <a:lnTo>
                  <a:pt x="107314" y="30098"/>
                </a:lnTo>
                <a:cubicBezTo>
                  <a:pt x="97663" y="24765"/>
                  <a:pt x="87121" y="22097"/>
                  <a:pt x="75564" y="22097"/>
                </a:cubicBezTo>
                <a:cubicBezTo>
                  <a:pt x="60452" y="22097"/>
                  <a:pt x="48259" y="27051"/>
                  <a:pt x="38734" y="37084"/>
                </a:cubicBezTo>
                <a:cubicBezTo>
                  <a:pt x="29336" y="47116"/>
                  <a:pt x="24638" y="60578"/>
                  <a:pt x="24638" y="77597"/>
                </a:cubicBezTo>
                <a:cubicBezTo>
                  <a:pt x="24638" y="93726"/>
                  <a:pt x="28955" y="106553"/>
                  <a:pt x="37845" y="116078"/>
                </a:cubicBezTo>
                <a:cubicBezTo>
                  <a:pt x="46608" y="125476"/>
                  <a:pt x="58165" y="130302"/>
                  <a:pt x="72516" y="130302"/>
                </a:cubicBezTo>
                <a:cubicBezTo>
                  <a:pt x="85852" y="130302"/>
                  <a:pt x="97408" y="127253"/>
                  <a:pt x="107314" y="121158"/>
                </a:cubicBezTo>
                <a:lnTo>
                  <a:pt x="107314" y="137922"/>
                </a:lnTo>
                <a:cubicBezTo>
                  <a:pt x="97408" y="143128"/>
                  <a:pt x="84963" y="145796"/>
                  <a:pt x="69977" y="145796"/>
                </a:cubicBezTo>
                <a:cubicBezTo>
                  <a:pt x="50545" y="145796"/>
                  <a:pt x="35178" y="139572"/>
                  <a:pt x="23621" y="127380"/>
                </a:cubicBezTo>
                <a:cubicBezTo>
                  <a:pt x="12064" y="115061"/>
                  <a:pt x="6350" y="98805"/>
                  <a:pt x="6350" y="78613"/>
                </a:cubicBezTo>
                <a:cubicBezTo>
                  <a:pt x="6350" y="56896"/>
                  <a:pt x="12827" y="39497"/>
                  <a:pt x="25780" y="26289"/>
                </a:cubicBezTo>
                <a:cubicBezTo>
                  <a:pt x="38734" y="12953"/>
                  <a:pt x="55371" y="6350"/>
                  <a:pt x="7531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0" name="Freeform 3"/>
          <p:cNvSpPr/>
          <p:nvPr/>
        </p:nvSpPr>
        <p:spPr>
          <a:xfrm>
            <a:off x="5403215" y="5864605"/>
            <a:ext cx="56007" cy="49402"/>
          </a:xfrm>
          <a:custGeom>
            <a:avLst/>
            <a:gdLst>
              <a:gd name="connsiteX0" fmla="*/ 49656 w 56007"/>
              <a:gd name="connsiteY0" fmla="*/ 6350 h 49402"/>
              <a:gd name="connsiteX1" fmla="*/ 27177 w 56007"/>
              <a:gd name="connsiteY1" fmla="*/ 9397 h 49402"/>
              <a:gd name="connsiteX2" fmla="*/ 10794 w 56007"/>
              <a:gd name="connsiteY2" fmla="*/ 15240 h 49402"/>
              <a:gd name="connsiteX3" fmla="*/ 6350 w 56007"/>
              <a:gd name="connsiteY3" fmla="*/ 27432 h 49402"/>
              <a:gd name="connsiteX4" fmla="*/ 11175 w 56007"/>
              <a:gd name="connsiteY4" fmla="*/ 38734 h 49402"/>
              <a:gd name="connsiteX5" fmla="*/ 24129 w 56007"/>
              <a:gd name="connsiteY5" fmla="*/ 43053 h 49402"/>
              <a:gd name="connsiteX6" fmla="*/ 42417 w 56007"/>
              <a:gd name="connsiteY6" fmla="*/ 35178 h 49402"/>
              <a:gd name="connsiteX7" fmla="*/ 49656 w 56007"/>
              <a:gd name="connsiteY7" fmla="*/ 15494 h 49402"/>
              <a:gd name="connsiteX8" fmla="*/ 49656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6" y="6350"/>
                </a:moveTo>
                <a:lnTo>
                  <a:pt x="27177" y="9397"/>
                </a:lnTo>
                <a:cubicBezTo>
                  <a:pt x="19176" y="10414"/>
                  <a:pt x="13842" y="12319"/>
                  <a:pt x="10794" y="15240"/>
                </a:cubicBezTo>
                <a:cubicBezTo>
                  <a:pt x="7873" y="18160"/>
                  <a:pt x="6350" y="22225"/>
                  <a:pt x="6350" y="27432"/>
                </a:cubicBezTo>
                <a:cubicBezTo>
                  <a:pt x="6350" y="32003"/>
                  <a:pt x="8000" y="35814"/>
                  <a:pt x="11175" y="38734"/>
                </a:cubicBezTo>
                <a:cubicBezTo>
                  <a:pt x="14477" y="41528"/>
                  <a:pt x="18795" y="43053"/>
                  <a:pt x="24129" y="43053"/>
                </a:cubicBezTo>
                <a:cubicBezTo>
                  <a:pt x="31495" y="43053"/>
                  <a:pt x="37591" y="40385"/>
                  <a:pt x="42417" y="35178"/>
                </a:cubicBezTo>
                <a:cubicBezTo>
                  <a:pt x="47244" y="29972"/>
                  <a:pt x="49656" y="23367"/>
                  <a:pt x="49656" y="15494"/>
                </a:cubicBezTo>
                <a:lnTo>
                  <a:pt x="49656"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1" name="Freeform 3"/>
          <p:cNvSpPr/>
          <p:nvPr/>
        </p:nvSpPr>
        <p:spPr>
          <a:xfrm>
            <a:off x="5615940" y="5828410"/>
            <a:ext cx="73659" cy="85344"/>
          </a:xfrm>
          <a:custGeom>
            <a:avLst/>
            <a:gdLst>
              <a:gd name="connsiteX0" fmla="*/ 37338 w 73659"/>
              <a:gd name="connsiteY0" fmla="*/ 6350 h 85344"/>
              <a:gd name="connsiteX1" fmla="*/ 14731 w 73659"/>
              <a:gd name="connsiteY1" fmla="*/ 16129 h 85344"/>
              <a:gd name="connsiteX2" fmla="*/ 6350 w 73659"/>
              <a:gd name="connsiteY2" fmla="*/ 43179 h 85344"/>
              <a:gd name="connsiteX3" fmla="*/ 14858 w 73659"/>
              <a:gd name="connsiteY3" fmla="*/ 69342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8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1" y="16129"/>
                </a:cubicBezTo>
                <a:cubicBezTo>
                  <a:pt x="9144" y="22733"/>
                  <a:pt x="6350" y="31750"/>
                  <a:pt x="6350" y="43179"/>
                </a:cubicBezTo>
                <a:cubicBezTo>
                  <a:pt x="6350" y="54229"/>
                  <a:pt x="9144" y="62992"/>
                  <a:pt x="14858" y="69342"/>
                </a:cubicBezTo>
                <a:cubicBezTo>
                  <a:pt x="20446" y="75819"/>
                  <a:pt x="27939" y="78994"/>
                  <a:pt x="37338" y="78994"/>
                </a:cubicBezTo>
                <a:cubicBezTo>
                  <a:pt x="47116" y="78994"/>
                  <a:pt x="54609" y="75819"/>
                  <a:pt x="59689" y="69596"/>
                </a:cubicBezTo>
                <a:cubicBezTo>
                  <a:pt x="64769" y="63373"/>
                  <a:pt x="67309" y="54355"/>
                  <a:pt x="67309" y="42798"/>
                </a:cubicBezTo>
                <a:cubicBezTo>
                  <a:pt x="67309" y="30988"/>
                  <a:pt x="64769" y="21971"/>
                  <a:pt x="59689" y="15748"/>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2" name="Freeform 3"/>
          <p:cNvSpPr/>
          <p:nvPr/>
        </p:nvSpPr>
        <p:spPr>
          <a:xfrm>
            <a:off x="5088635" y="5828410"/>
            <a:ext cx="73660" cy="85344"/>
          </a:xfrm>
          <a:custGeom>
            <a:avLst/>
            <a:gdLst>
              <a:gd name="connsiteX0" fmla="*/ 37338 w 73660"/>
              <a:gd name="connsiteY0" fmla="*/ 6350 h 85344"/>
              <a:gd name="connsiteX1" fmla="*/ 14732 w 73660"/>
              <a:gd name="connsiteY1" fmla="*/ 16129 h 85344"/>
              <a:gd name="connsiteX2" fmla="*/ 6350 w 73660"/>
              <a:gd name="connsiteY2" fmla="*/ 43179 h 85344"/>
              <a:gd name="connsiteX3" fmla="*/ 14859 w 73660"/>
              <a:gd name="connsiteY3" fmla="*/ 69342 h 85344"/>
              <a:gd name="connsiteX4" fmla="*/ 37338 w 73660"/>
              <a:gd name="connsiteY4" fmla="*/ 78994 h 85344"/>
              <a:gd name="connsiteX5" fmla="*/ 59690 w 73660"/>
              <a:gd name="connsiteY5" fmla="*/ 69596 h 85344"/>
              <a:gd name="connsiteX6" fmla="*/ 67310 w 73660"/>
              <a:gd name="connsiteY6" fmla="*/ 42798 h 85344"/>
              <a:gd name="connsiteX7" fmla="*/ 59690 w 73660"/>
              <a:gd name="connsiteY7" fmla="*/ 15748 h 85344"/>
              <a:gd name="connsiteX8" fmla="*/ 37338 w 73660"/>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44">
                <a:moveTo>
                  <a:pt x="37338" y="6350"/>
                </a:moveTo>
                <a:cubicBezTo>
                  <a:pt x="27813" y="6350"/>
                  <a:pt x="20192" y="9652"/>
                  <a:pt x="14732" y="16129"/>
                </a:cubicBezTo>
                <a:cubicBezTo>
                  <a:pt x="9144" y="22733"/>
                  <a:pt x="6350" y="31750"/>
                  <a:pt x="6350" y="43179"/>
                </a:cubicBezTo>
                <a:cubicBezTo>
                  <a:pt x="6350" y="54229"/>
                  <a:pt x="9144" y="62992"/>
                  <a:pt x="14859" y="69342"/>
                </a:cubicBezTo>
                <a:cubicBezTo>
                  <a:pt x="20447" y="75819"/>
                  <a:pt x="27940" y="78994"/>
                  <a:pt x="37338" y="78994"/>
                </a:cubicBezTo>
                <a:cubicBezTo>
                  <a:pt x="47117" y="78994"/>
                  <a:pt x="54610" y="75819"/>
                  <a:pt x="59690" y="69596"/>
                </a:cubicBezTo>
                <a:cubicBezTo>
                  <a:pt x="64770" y="63373"/>
                  <a:pt x="67310" y="54355"/>
                  <a:pt x="67310" y="42798"/>
                </a:cubicBezTo>
                <a:cubicBezTo>
                  <a:pt x="67310" y="30988"/>
                  <a:pt x="64770" y="21971"/>
                  <a:pt x="59690" y="15748"/>
                </a:cubicBezTo>
                <a:cubicBezTo>
                  <a:pt x="54610" y="9525"/>
                  <a:pt x="47117"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3" name="Freeform 3"/>
          <p:cNvSpPr/>
          <p:nvPr/>
        </p:nvSpPr>
        <p:spPr>
          <a:xfrm>
            <a:off x="5557646" y="5816600"/>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4" name="Freeform 3"/>
          <p:cNvSpPr/>
          <p:nvPr/>
        </p:nvSpPr>
        <p:spPr>
          <a:xfrm>
            <a:off x="5292597" y="5816600"/>
            <a:ext cx="92964" cy="108966"/>
          </a:xfrm>
          <a:custGeom>
            <a:avLst/>
            <a:gdLst>
              <a:gd name="connsiteX0" fmla="*/ 11557 w 92964"/>
              <a:gd name="connsiteY0" fmla="*/ 6350 h 108966"/>
              <a:gd name="connsiteX1" fmla="*/ 86614 w 92964"/>
              <a:gd name="connsiteY1" fmla="*/ 6350 h 108966"/>
              <a:gd name="connsiteX2" fmla="*/ 86614 w 92964"/>
              <a:gd name="connsiteY2" fmla="*/ 11938 h 108966"/>
              <a:gd name="connsiteX3" fmla="*/ 30988 w 92964"/>
              <a:gd name="connsiteY3" fmla="*/ 88519 h 108966"/>
              <a:gd name="connsiteX4" fmla="*/ 86233 w 92964"/>
              <a:gd name="connsiteY4" fmla="*/ 88519 h 108966"/>
              <a:gd name="connsiteX5" fmla="*/ 86233 w 92964"/>
              <a:gd name="connsiteY5" fmla="*/ 102615 h 108966"/>
              <a:gd name="connsiteX6" fmla="*/ 6350 w 92964"/>
              <a:gd name="connsiteY6" fmla="*/ 102615 h 108966"/>
              <a:gd name="connsiteX7" fmla="*/ 6350 w 92964"/>
              <a:gd name="connsiteY7" fmla="*/ 96901 h 108966"/>
              <a:gd name="connsiteX8" fmla="*/ 62357 w 92964"/>
              <a:gd name="connsiteY8" fmla="*/ 20446 h 108966"/>
              <a:gd name="connsiteX9" fmla="*/ 11557 w 92964"/>
              <a:gd name="connsiteY9" fmla="*/ 20446 h 108966"/>
              <a:gd name="connsiteX10" fmla="*/ 11557 w 92964"/>
              <a:gd name="connsiteY10" fmla="*/ 6350 h 10896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92964" h="108966">
                <a:moveTo>
                  <a:pt x="11557" y="6350"/>
                </a:moveTo>
                <a:lnTo>
                  <a:pt x="86614" y="6350"/>
                </a:lnTo>
                <a:lnTo>
                  <a:pt x="86614" y="11938"/>
                </a:lnTo>
                <a:lnTo>
                  <a:pt x="30988" y="88519"/>
                </a:lnTo>
                <a:lnTo>
                  <a:pt x="86233" y="88519"/>
                </a:lnTo>
                <a:lnTo>
                  <a:pt x="86233" y="102615"/>
                </a:lnTo>
                <a:lnTo>
                  <a:pt x="6350" y="102615"/>
                </a:lnTo>
                <a:lnTo>
                  <a:pt x="6350" y="96901"/>
                </a:lnTo>
                <a:lnTo>
                  <a:pt x="62357" y="20446"/>
                </a:lnTo>
                <a:lnTo>
                  <a:pt x="11557" y="20446"/>
                </a:lnTo>
                <a:lnTo>
                  <a:pt x="115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5" name="Freeform 3"/>
          <p:cNvSpPr/>
          <p:nvPr/>
        </p:nvSpPr>
        <p:spPr>
          <a:xfrm>
            <a:off x="5258942" y="5816600"/>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6" name="Freeform 3"/>
          <p:cNvSpPr/>
          <p:nvPr/>
        </p:nvSpPr>
        <p:spPr>
          <a:xfrm>
            <a:off x="4790821" y="5816600"/>
            <a:ext cx="94107" cy="111252"/>
          </a:xfrm>
          <a:custGeom>
            <a:avLst/>
            <a:gdLst>
              <a:gd name="connsiteX0" fmla="*/ 6350 w 94107"/>
              <a:gd name="connsiteY0" fmla="*/ 6350 h 111252"/>
              <a:gd name="connsiteX1" fmla="*/ 23240 w 94107"/>
              <a:gd name="connsiteY1" fmla="*/ 6350 h 111252"/>
              <a:gd name="connsiteX2" fmla="*/ 23240 w 94107"/>
              <a:gd name="connsiteY2" fmla="*/ 61467 h 111252"/>
              <a:gd name="connsiteX3" fmla="*/ 45719 w 94107"/>
              <a:gd name="connsiteY3" fmla="*/ 90804 h 111252"/>
              <a:gd name="connsiteX4" fmla="*/ 63753 w 94107"/>
              <a:gd name="connsiteY4" fmla="*/ 82550 h 111252"/>
              <a:gd name="connsiteX5" fmla="*/ 70611 w 94107"/>
              <a:gd name="connsiteY5" fmla="*/ 61721 h 111252"/>
              <a:gd name="connsiteX6" fmla="*/ 70611 w 94107"/>
              <a:gd name="connsiteY6" fmla="*/ 6350 h 111252"/>
              <a:gd name="connsiteX7" fmla="*/ 87757 w 94107"/>
              <a:gd name="connsiteY7" fmla="*/ 6350 h 111252"/>
              <a:gd name="connsiteX8" fmla="*/ 87757 w 94107"/>
              <a:gd name="connsiteY8" fmla="*/ 102615 h 111252"/>
              <a:gd name="connsiteX9" fmla="*/ 70611 w 94107"/>
              <a:gd name="connsiteY9" fmla="*/ 102615 h 111252"/>
              <a:gd name="connsiteX10" fmla="*/ 70611 w 94107"/>
              <a:gd name="connsiteY10" fmla="*/ 87503 h 111252"/>
              <a:gd name="connsiteX11" fmla="*/ 70230 w 94107"/>
              <a:gd name="connsiteY11" fmla="*/ 87503 h 111252"/>
              <a:gd name="connsiteX12" fmla="*/ 40513 w 94107"/>
              <a:gd name="connsiteY12" fmla="*/ 104902 h 111252"/>
              <a:gd name="connsiteX13" fmla="*/ 6350 w 94107"/>
              <a:gd name="connsiteY13" fmla="*/ 64008 h 111252"/>
              <a:gd name="connsiteX14" fmla="*/ 6350 w 94107"/>
              <a:gd name="connsiteY1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52">
                <a:moveTo>
                  <a:pt x="6350" y="6350"/>
                </a:moveTo>
                <a:lnTo>
                  <a:pt x="23240" y="6350"/>
                </a:lnTo>
                <a:lnTo>
                  <a:pt x="23240" y="61467"/>
                </a:lnTo>
                <a:cubicBezTo>
                  <a:pt x="23240" y="81026"/>
                  <a:pt x="30733" y="90804"/>
                  <a:pt x="45719" y="90804"/>
                </a:cubicBezTo>
                <a:cubicBezTo>
                  <a:pt x="53085" y="90804"/>
                  <a:pt x="59182" y="88010"/>
                  <a:pt x="63753" y="82550"/>
                </a:cubicBezTo>
                <a:cubicBezTo>
                  <a:pt x="68325" y="77089"/>
                  <a:pt x="70611" y="70103"/>
                  <a:pt x="70611" y="61721"/>
                </a:cubicBezTo>
                <a:lnTo>
                  <a:pt x="70611" y="6350"/>
                </a:lnTo>
                <a:lnTo>
                  <a:pt x="87757" y="6350"/>
                </a:lnTo>
                <a:lnTo>
                  <a:pt x="87757" y="102615"/>
                </a:lnTo>
                <a:lnTo>
                  <a:pt x="70611" y="102615"/>
                </a:lnTo>
                <a:lnTo>
                  <a:pt x="70611" y="87503"/>
                </a:lnTo>
                <a:lnTo>
                  <a:pt x="70230" y="87503"/>
                </a:lnTo>
                <a:cubicBezTo>
                  <a:pt x="63753" y="99059"/>
                  <a:pt x="53847" y="104902"/>
                  <a:pt x="40513" y="104902"/>
                </a:cubicBezTo>
                <a:cubicBezTo>
                  <a:pt x="17779" y="104902"/>
                  <a:pt x="6350" y="91185"/>
                  <a:pt x="6350" y="64008"/>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7" name="Freeform 3"/>
          <p:cNvSpPr/>
          <p:nvPr/>
        </p:nvSpPr>
        <p:spPr>
          <a:xfrm>
            <a:off x="5190490" y="5814948"/>
            <a:ext cx="64261" cy="110616"/>
          </a:xfrm>
          <a:custGeom>
            <a:avLst/>
            <a:gdLst>
              <a:gd name="connsiteX0" fmla="*/ 49021 w 64261"/>
              <a:gd name="connsiteY0" fmla="*/ 6350 h 110616"/>
              <a:gd name="connsiteX1" fmla="*/ 57911 w 64261"/>
              <a:gd name="connsiteY1" fmla="*/ 7620 h 110616"/>
              <a:gd name="connsiteX2" fmla="*/ 57911 w 64261"/>
              <a:gd name="connsiteY2" fmla="*/ 24891 h 110616"/>
              <a:gd name="connsiteX3" fmla="*/ 46227 w 64261"/>
              <a:gd name="connsiteY3" fmla="*/ 21844 h 110616"/>
              <a:gd name="connsiteX4" fmla="*/ 29844 w 64261"/>
              <a:gd name="connsiteY4" fmla="*/ 31115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1 h 110616"/>
              <a:gd name="connsiteX9" fmla="*/ 23367 w 64261"/>
              <a:gd name="connsiteY9" fmla="*/ 8001 h 110616"/>
              <a:gd name="connsiteX10" fmla="*/ 23367 w 64261"/>
              <a:gd name="connsiteY10" fmla="*/ 27559 h 110616"/>
              <a:gd name="connsiteX11" fmla="*/ 23748 w 64261"/>
              <a:gd name="connsiteY11" fmla="*/ 27559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20"/>
                </a:cubicBezTo>
                <a:lnTo>
                  <a:pt x="57911" y="24891"/>
                </a:lnTo>
                <a:cubicBezTo>
                  <a:pt x="55117" y="22860"/>
                  <a:pt x="51180" y="21844"/>
                  <a:pt x="46227" y="21844"/>
                </a:cubicBezTo>
                <a:cubicBezTo>
                  <a:pt x="39623" y="21844"/>
                  <a:pt x="34163" y="24891"/>
                  <a:pt x="29844" y="31115"/>
                </a:cubicBezTo>
                <a:cubicBezTo>
                  <a:pt x="25526" y="37210"/>
                  <a:pt x="23367" y="45466"/>
                  <a:pt x="23367" y="55498"/>
                </a:cubicBezTo>
                <a:lnTo>
                  <a:pt x="23367" y="104266"/>
                </a:lnTo>
                <a:lnTo>
                  <a:pt x="6350" y="104266"/>
                </a:lnTo>
                <a:lnTo>
                  <a:pt x="6350" y="8001"/>
                </a:lnTo>
                <a:lnTo>
                  <a:pt x="23367" y="8001"/>
                </a:lnTo>
                <a:lnTo>
                  <a:pt x="23367" y="27559"/>
                </a:lnTo>
                <a:lnTo>
                  <a:pt x="23748" y="27559"/>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8" name="Freeform 3"/>
          <p:cNvSpPr/>
          <p:nvPr/>
        </p:nvSpPr>
        <p:spPr>
          <a:xfrm>
            <a:off x="5717794" y="5814314"/>
            <a:ext cx="94107" cy="111252"/>
          </a:xfrm>
          <a:custGeom>
            <a:avLst/>
            <a:gdLst>
              <a:gd name="connsiteX0" fmla="*/ 55371 w 94107"/>
              <a:gd name="connsiteY0" fmla="*/ 6350 h 111252"/>
              <a:gd name="connsiteX1" fmla="*/ 79502 w 94107"/>
              <a:gd name="connsiteY1" fmla="*/ 16509 h 111252"/>
              <a:gd name="connsiteX2" fmla="*/ 87757 w 94107"/>
              <a:gd name="connsiteY2" fmla="*/ 46101 h 111252"/>
              <a:gd name="connsiteX3" fmla="*/ 87757 w 94107"/>
              <a:gd name="connsiteY3" fmla="*/ 104901 h 111252"/>
              <a:gd name="connsiteX4" fmla="*/ 70739 w 94107"/>
              <a:gd name="connsiteY4" fmla="*/ 104901 h 111252"/>
              <a:gd name="connsiteX5" fmla="*/ 70739 w 94107"/>
              <a:gd name="connsiteY5" fmla="*/ 50164 h 111252"/>
              <a:gd name="connsiteX6" fmla="*/ 49148 w 94107"/>
              <a:gd name="connsiteY6" fmla="*/ 20446 h 111252"/>
              <a:gd name="connsiteX7" fmla="*/ 30607 w 94107"/>
              <a:gd name="connsiteY7" fmla="*/ 28828 h 111252"/>
              <a:gd name="connsiteX8" fmla="*/ 23367 w 94107"/>
              <a:gd name="connsiteY8" fmla="*/ 49910 h 111252"/>
              <a:gd name="connsiteX9" fmla="*/ 23367 w 94107"/>
              <a:gd name="connsiteY9" fmla="*/ 104901 h 111252"/>
              <a:gd name="connsiteX10" fmla="*/ 6350 w 94107"/>
              <a:gd name="connsiteY10" fmla="*/ 104901 h 111252"/>
              <a:gd name="connsiteX11" fmla="*/ 6350 w 94107"/>
              <a:gd name="connsiteY11" fmla="*/ 8635 h 111252"/>
              <a:gd name="connsiteX12" fmla="*/ 23367 w 94107"/>
              <a:gd name="connsiteY12" fmla="*/ 8635 h 111252"/>
              <a:gd name="connsiteX13" fmla="*/ 23367 w 94107"/>
              <a:gd name="connsiteY13" fmla="*/ 24510 h 111252"/>
              <a:gd name="connsiteX14" fmla="*/ 23748 w 94107"/>
              <a:gd name="connsiteY14" fmla="*/ 24510 h 111252"/>
              <a:gd name="connsiteX15" fmla="*/ 55371 w 94107"/>
              <a:gd name="connsiteY15"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2">
                <a:moveTo>
                  <a:pt x="55371" y="6350"/>
                </a:moveTo>
                <a:cubicBezTo>
                  <a:pt x="65913" y="6350"/>
                  <a:pt x="73914" y="9778"/>
                  <a:pt x="79502" y="16509"/>
                </a:cubicBezTo>
                <a:cubicBezTo>
                  <a:pt x="84963" y="23240"/>
                  <a:pt x="87757" y="33146"/>
                  <a:pt x="87757" y="46101"/>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9" name="Freeform 3"/>
          <p:cNvSpPr/>
          <p:nvPr/>
        </p:nvSpPr>
        <p:spPr>
          <a:xfrm>
            <a:off x="5598540" y="5814314"/>
            <a:ext cx="108458" cy="113538"/>
          </a:xfrm>
          <a:custGeom>
            <a:avLst/>
            <a:gdLst>
              <a:gd name="connsiteX0" fmla="*/ 55880 w 108458"/>
              <a:gd name="connsiteY0" fmla="*/ 6350 h 113538"/>
              <a:gd name="connsiteX1" fmla="*/ 89789 w 108458"/>
              <a:gd name="connsiteY1" fmla="*/ 19684 h 113538"/>
              <a:gd name="connsiteX2" fmla="*/ 102108 w 108458"/>
              <a:gd name="connsiteY2" fmla="*/ 56260 h 113538"/>
              <a:gd name="connsiteX3" fmla="*/ 89027 w 108458"/>
              <a:gd name="connsiteY3" fmla="*/ 93090 h 113538"/>
              <a:gd name="connsiteX4" fmla="*/ 53721 w 108458"/>
              <a:gd name="connsiteY4" fmla="*/ 107188 h 113538"/>
              <a:gd name="connsiteX5" fmla="*/ 19304 w 108458"/>
              <a:gd name="connsiteY5" fmla="*/ 93598 h 113538"/>
              <a:gd name="connsiteX6" fmla="*/ 6350 w 108458"/>
              <a:gd name="connsiteY6" fmla="*/ 57784 h 113538"/>
              <a:gd name="connsiteX7" fmla="*/ 19685 w 108458"/>
              <a:gd name="connsiteY7" fmla="*/ 20192 h 113538"/>
              <a:gd name="connsiteX8" fmla="*/ 55880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80" y="6350"/>
                </a:moveTo>
                <a:cubicBezTo>
                  <a:pt x="70230" y="6350"/>
                  <a:pt x="81661" y="10795"/>
                  <a:pt x="89789" y="19684"/>
                </a:cubicBezTo>
                <a:cubicBezTo>
                  <a:pt x="98044" y="28447"/>
                  <a:pt x="102108" y="40766"/>
                  <a:pt x="102108" y="56260"/>
                </a:cubicBezTo>
                <a:cubicBezTo>
                  <a:pt x="102108" y="71501"/>
                  <a:pt x="97790" y="83820"/>
                  <a:pt x="89027" y="93090"/>
                </a:cubicBezTo>
                <a:cubicBezTo>
                  <a:pt x="80264" y="102489"/>
                  <a:pt x="68453" y="107188"/>
                  <a:pt x="53721" y="107188"/>
                </a:cubicBezTo>
                <a:cubicBezTo>
                  <a:pt x="39370" y="107188"/>
                  <a:pt x="27813" y="102615"/>
                  <a:pt x="19304" y="93598"/>
                </a:cubicBezTo>
                <a:cubicBezTo>
                  <a:pt x="10668" y="84582"/>
                  <a:pt x="6350" y="72644"/>
                  <a:pt x="6350" y="57784"/>
                </a:cubicBezTo>
                <a:cubicBezTo>
                  <a:pt x="6350" y="41909"/>
                  <a:pt x="10795" y="29336"/>
                  <a:pt x="19685" y="20192"/>
                </a:cubicBezTo>
                <a:cubicBezTo>
                  <a:pt x="28575" y="10921"/>
                  <a:pt x="40640" y="6350"/>
                  <a:pt x="558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0" name="Freeform 3"/>
          <p:cNvSpPr/>
          <p:nvPr/>
        </p:nvSpPr>
        <p:spPr>
          <a:xfrm>
            <a:off x="5386070" y="5814314"/>
            <a:ext cx="90042" cy="113538"/>
          </a:xfrm>
          <a:custGeom>
            <a:avLst/>
            <a:gdLst>
              <a:gd name="connsiteX0" fmla="*/ 48895 w 90042"/>
              <a:gd name="connsiteY0" fmla="*/ 6350 h 113538"/>
              <a:gd name="connsiteX1" fmla="*/ 83692 w 90042"/>
              <a:gd name="connsiteY1" fmla="*/ 42926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8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8 h 113538"/>
              <a:gd name="connsiteX11" fmla="*/ 47370 w 90042"/>
              <a:gd name="connsiteY11" fmla="*/ 20065 h 113538"/>
              <a:gd name="connsiteX12" fmla="*/ 15747 w 90042"/>
              <a:gd name="connsiteY12" fmla="*/ 31750 h 113538"/>
              <a:gd name="connsiteX13" fmla="*/ 15747 w 90042"/>
              <a:gd name="connsiteY13" fmla="*/ 15366 h 113538"/>
              <a:gd name="connsiteX14" fmla="*/ 48895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5" y="6350"/>
                </a:moveTo>
                <a:cubicBezTo>
                  <a:pt x="72135" y="6350"/>
                  <a:pt x="83692" y="18541"/>
                  <a:pt x="83692" y="42926"/>
                </a:cubicBezTo>
                <a:lnTo>
                  <a:pt x="83692" y="104901"/>
                </a:lnTo>
                <a:lnTo>
                  <a:pt x="66801" y="104901"/>
                </a:lnTo>
                <a:lnTo>
                  <a:pt x="66801" y="90042"/>
                </a:lnTo>
                <a:lnTo>
                  <a:pt x="66420" y="90042"/>
                </a:lnTo>
                <a:cubicBezTo>
                  <a:pt x="59689" y="101472"/>
                  <a:pt x="49910" y="107188"/>
                  <a:pt x="36829" y="107188"/>
                </a:cubicBezTo>
                <a:cubicBezTo>
                  <a:pt x="27558" y="107188"/>
                  <a:pt x="20065" y="104647"/>
                  <a:pt x="14604" y="99567"/>
                </a:cubicBezTo>
                <a:cubicBezTo>
                  <a:pt x="9016" y="94488"/>
                  <a:pt x="6350" y="87757"/>
                  <a:pt x="6350" y="79120"/>
                </a:cubicBezTo>
                <a:cubicBezTo>
                  <a:pt x="6350" y="61086"/>
                  <a:pt x="17017" y="50672"/>
                  <a:pt x="38226" y="47751"/>
                </a:cubicBezTo>
                <a:lnTo>
                  <a:pt x="66801" y="43688"/>
                </a:lnTo>
                <a:cubicBezTo>
                  <a:pt x="66801" y="27939"/>
                  <a:pt x="60325" y="20065"/>
                  <a:pt x="47370" y="20065"/>
                </a:cubicBezTo>
                <a:cubicBezTo>
                  <a:pt x="35814" y="20065"/>
                  <a:pt x="25272" y="24002"/>
                  <a:pt x="15747" y="31750"/>
                </a:cubicBezTo>
                <a:lnTo>
                  <a:pt x="15747" y="15366"/>
                </a:lnTo>
                <a:cubicBezTo>
                  <a:pt x="25272" y="9270"/>
                  <a:pt x="36321"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1" name="Freeform 3"/>
          <p:cNvSpPr/>
          <p:nvPr/>
        </p:nvSpPr>
        <p:spPr>
          <a:xfrm>
            <a:off x="5071236" y="5814314"/>
            <a:ext cx="108458" cy="113538"/>
          </a:xfrm>
          <a:custGeom>
            <a:avLst/>
            <a:gdLst>
              <a:gd name="connsiteX0" fmla="*/ 55879 w 108458"/>
              <a:gd name="connsiteY0" fmla="*/ 6350 h 113538"/>
              <a:gd name="connsiteX1" fmla="*/ 89789 w 108458"/>
              <a:gd name="connsiteY1" fmla="*/ 19684 h 113538"/>
              <a:gd name="connsiteX2" fmla="*/ 102108 w 108458"/>
              <a:gd name="connsiteY2" fmla="*/ 56260 h 113538"/>
              <a:gd name="connsiteX3" fmla="*/ 89027 w 108458"/>
              <a:gd name="connsiteY3" fmla="*/ 93090 h 113538"/>
              <a:gd name="connsiteX4" fmla="*/ 53721 w 108458"/>
              <a:gd name="connsiteY4" fmla="*/ 107188 h 113538"/>
              <a:gd name="connsiteX5" fmla="*/ 19303 w 108458"/>
              <a:gd name="connsiteY5" fmla="*/ 93598 h 113538"/>
              <a:gd name="connsiteX6" fmla="*/ 6350 w 108458"/>
              <a:gd name="connsiteY6" fmla="*/ 57784 h 113538"/>
              <a:gd name="connsiteX7" fmla="*/ 19684 w 108458"/>
              <a:gd name="connsiteY7" fmla="*/ 20192 h 113538"/>
              <a:gd name="connsiteX8" fmla="*/ 55879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79" y="6350"/>
                </a:moveTo>
                <a:cubicBezTo>
                  <a:pt x="70230" y="6350"/>
                  <a:pt x="81660" y="10795"/>
                  <a:pt x="89789" y="19684"/>
                </a:cubicBezTo>
                <a:cubicBezTo>
                  <a:pt x="98044" y="28447"/>
                  <a:pt x="102108" y="40766"/>
                  <a:pt x="102108" y="56260"/>
                </a:cubicBezTo>
                <a:cubicBezTo>
                  <a:pt x="102108" y="71501"/>
                  <a:pt x="97790" y="83820"/>
                  <a:pt x="89027" y="93090"/>
                </a:cubicBezTo>
                <a:cubicBezTo>
                  <a:pt x="80264" y="102489"/>
                  <a:pt x="68453" y="107188"/>
                  <a:pt x="53721" y="107188"/>
                </a:cubicBezTo>
                <a:cubicBezTo>
                  <a:pt x="39370" y="107188"/>
                  <a:pt x="27813" y="102615"/>
                  <a:pt x="19303" y="93598"/>
                </a:cubicBezTo>
                <a:cubicBezTo>
                  <a:pt x="10667" y="84582"/>
                  <a:pt x="6350" y="72644"/>
                  <a:pt x="6350" y="57784"/>
                </a:cubicBezTo>
                <a:cubicBezTo>
                  <a:pt x="6350" y="41909"/>
                  <a:pt x="10795" y="29336"/>
                  <a:pt x="19684" y="20192"/>
                </a:cubicBezTo>
                <a:cubicBezTo>
                  <a:pt x="28575" y="10921"/>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2" name="Freeform 3"/>
          <p:cNvSpPr/>
          <p:nvPr/>
        </p:nvSpPr>
        <p:spPr>
          <a:xfrm>
            <a:off x="4692269" y="5795264"/>
            <a:ext cx="57911" cy="78104"/>
          </a:xfrm>
          <a:custGeom>
            <a:avLst/>
            <a:gdLst>
              <a:gd name="connsiteX0" fmla="*/ 28702 w 57911"/>
              <a:gd name="connsiteY0" fmla="*/ 6350 h 78104"/>
              <a:gd name="connsiteX1" fmla="*/ 26542 w 57911"/>
              <a:gd name="connsiteY1" fmla="*/ 15747 h 78104"/>
              <a:gd name="connsiteX2" fmla="*/ 6350 w 57911"/>
              <a:gd name="connsiteY2" fmla="*/ 71754 h 78104"/>
              <a:gd name="connsiteX3" fmla="*/ 51561 w 57911"/>
              <a:gd name="connsiteY3" fmla="*/ 71754 h 78104"/>
              <a:gd name="connsiteX4" fmla="*/ 31241 w 57911"/>
              <a:gd name="connsiteY4" fmla="*/ 15747 h 78104"/>
              <a:gd name="connsiteX5" fmla="*/ 29083 w 57911"/>
              <a:gd name="connsiteY5" fmla="*/ 6350 h 78104"/>
              <a:gd name="connsiteX6" fmla="*/ 28702 w 57911"/>
              <a:gd name="connsiteY6" fmla="*/ 6350 h 781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57911" h="78104">
                <a:moveTo>
                  <a:pt x="28702" y="6350"/>
                </a:moveTo>
                <a:cubicBezTo>
                  <a:pt x="28066" y="10414"/>
                  <a:pt x="27304" y="13461"/>
                  <a:pt x="26542" y="15747"/>
                </a:cubicBezTo>
                <a:lnTo>
                  <a:pt x="6350" y="71754"/>
                </a:lnTo>
                <a:lnTo>
                  <a:pt x="51561" y="71754"/>
                </a:lnTo>
                <a:lnTo>
                  <a:pt x="31241" y="15747"/>
                </a:lnTo>
                <a:cubicBezTo>
                  <a:pt x="30607" y="13970"/>
                  <a:pt x="29845" y="10795"/>
                  <a:pt x="29083" y="6350"/>
                </a:cubicBezTo>
                <a:lnTo>
                  <a:pt x="28702"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3" name="Freeform 3"/>
          <p:cNvSpPr/>
          <p:nvPr/>
        </p:nvSpPr>
        <p:spPr>
          <a:xfrm>
            <a:off x="5479541" y="5788025"/>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3 h 139572"/>
              <a:gd name="connsiteX8" fmla="*/ 63754 w 70104"/>
              <a:gd name="connsiteY8" fmla="*/ 116078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3"/>
                  <a:pt x="53721" y="119253"/>
                </a:cubicBezTo>
                <a:cubicBezTo>
                  <a:pt x="57530" y="119253"/>
                  <a:pt x="60960" y="118236"/>
                  <a:pt x="63754" y="116078"/>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4" name="Freeform 3"/>
          <p:cNvSpPr/>
          <p:nvPr/>
        </p:nvSpPr>
        <p:spPr>
          <a:xfrm>
            <a:off x="4889753" y="5788025"/>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3 h 139572"/>
              <a:gd name="connsiteX8" fmla="*/ 63754 w 70104"/>
              <a:gd name="connsiteY8" fmla="*/ 116078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3"/>
                  <a:pt x="53721" y="119253"/>
                </a:cubicBezTo>
                <a:cubicBezTo>
                  <a:pt x="57530" y="119253"/>
                  <a:pt x="60960" y="118236"/>
                  <a:pt x="63754" y="116078"/>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5" name="Freeform 3"/>
          <p:cNvSpPr/>
          <p:nvPr/>
        </p:nvSpPr>
        <p:spPr>
          <a:xfrm>
            <a:off x="4654550" y="5777991"/>
            <a:ext cx="133985" cy="147574"/>
          </a:xfrm>
          <a:custGeom>
            <a:avLst/>
            <a:gdLst>
              <a:gd name="connsiteX0" fmla="*/ 57658 w 133985"/>
              <a:gd name="connsiteY0" fmla="*/ 6350 h 147574"/>
              <a:gd name="connsiteX1" fmla="*/ 76327 w 133985"/>
              <a:gd name="connsiteY1" fmla="*/ 6350 h 147574"/>
              <a:gd name="connsiteX2" fmla="*/ 127634 w 133985"/>
              <a:gd name="connsiteY2" fmla="*/ 141223 h 147574"/>
              <a:gd name="connsiteX3" fmla="*/ 108458 w 133985"/>
              <a:gd name="connsiteY3" fmla="*/ 141223 h 147574"/>
              <a:gd name="connsiteX4" fmla="*/ 94741 w 133985"/>
              <a:gd name="connsiteY4" fmla="*/ 104267 h 147574"/>
              <a:gd name="connsiteX5" fmla="*/ 38480 w 133985"/>
              <a:gd name="connsiteY5" fmla="*/ 104267 h 147574"/>
              <a:gd name="connsiteX6" fmla="*/ 25527 w 133985"/>
              <a:gd name="connsiteY6" fmla="*/ 141223 h 147574"/>
              <a:gd name="connsiteX7" fmla="*/ 6350 w 133985"/>
              <a:gd name="connsiteY7" fmla="*/ 141223 h 147574"/>
              <a:gd name="connsiteX8" fmla="*/ 57658 w 133985"/>
              <a:gd name="connsiteY8" fmla="*/ 6350 h 14757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3985" h="147574">
                <a:moveTo>
                  <a:pt x="57658" y="6350"/>
                </a:moveTo>
                <a:lnTo>
                  <a:pt x="76327" y="6350"/>
                </a:lnTo>
                <a:lnTo>
                  <a:pt x="127634" y="141223"/>
                </a:lnTo>
                <a:lnTo>
                  <a:pt x="108458" y="141223"/>
                </a:lnTo>
                <a:lnTo>
                  <a:pt x="94741" y="104267"/>
                </a:lnTo>
                <a:lnTo>
                  <a:pt x="38480" y="104267"/>
                </a:lnTo>
                <a:lnTo>
                  <a:pt x="25527" y="141223"/>
                </a:lnTo>
                <a:lnTo>
                  <a:pt x="6350" y="141223"/>
                </a:lnTo>
                <a:lnTo>
                  <a:pt x="57658"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6" name="Freeform 3"/>
          <p:cNvSpPr/>
          <p:nvPr/>
        </p:nvSpPr>
        <p:spPr>
          <a:xfrm>
            <a:off x="5555741" y="5771896"/>
            <a:ext cx="34290" cy="33909"/>
          </a:xfrm>
          <a:custGeom>
            <a:avLst/>
            <a:gdLst>
              <a:gd name="connsiteX0" fmla="*/ 17017 w 34290"/>
              <a:gd name="connsiteY0" fmla="*/ 6350 h 33909"/>
              <a:gd name="connsiteX1" fmla="*/ 24765 w 34290"/>
              <a:gd name="connsiteY1" fmla="*/ 9397 h 33909"/>
              <a:gd name="connsiteX2" fmla="*/ 27940 w 34290"/>
              <a:gd name="connsiteY2" fmla="*/ 17017 h 33909"/>
              <a:gd name="connsiteX3" fmla="*/ 24765 w 34290"/>
              <a:gd name="connsiteY3" fmla="*/ 24638 h 33909"/>
              <a:gd name="connsiteX4" fmla="*/ 17017 w 34290"/>
              <a:gd name="connsiteY4" fmla="*/ 27558 h 33909"/>
              <a:gd name="connsiteX5" fmla="*/ 9398 w 34290"/>
              <a:gd name="connsiteY5" fmla="*/ 24638 h 33909"/>
              <a:gd name="connsiteX6" fmla="*/ 6350 w 34290"/>
              <a:gd name="connsiteY6" fmla="*/ 17017 h 33909"/>
              <a:gd name="connsiteX7" fmla="*/ 9398 w 34290"/>
              <a:gd name="connsiteY7" fmla="*/ 9397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5"/>
                  <a:pt x="24765" y="9397"/>
                </a:cubicBezTo>
                <a:cubicBezTo>
                  <a:pt x="26923" y="11429"/>
                  <a:pt x="27940" y="13969"/>
                  <a:pt x="27940" y="17017"/>
                </a:cubicBezTo>
                <a:cubicBezTo>
                  <a:pt x="27940" y="20065"/>
                  <a:pt x="26923" y="22605"/>
                  <a:pt x="24765" y="24638"/>
                </a:cubicBezTo>
                <a:cubicBezTo>
                  <a:pt x="22733" y="26542"/>
                  <a:pt x="20066" y="27558"/>
                  <a:pt x="17017" y="27558"/>
                </a:cubicBezTo>
                <a:cubicBezTo>
                  <a:pt x="13970" y="27558"/>
                  <a:pt x="11429" y="26542"/>
                  <a:pt x="9398" y="24638"/>
                </a:cubicBezTo>
                <a:cubicBezTo>
                  <a:pt x="7366" y="22605"/>
                  <a:pt x="6350" y="20065"/>
                  <a:pt x="6350" y="17017"/>
                </a:cubicBezTo>
                <a:cubicBezTo>
                  <a:pt x="6350" y="14096"/>
                  <a:pt x="7366" y="11557"/>
                  <a:pt x="9398"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7" name="Freeform 3"/>
          <p:cNvSpPr/>
          <p:nvPr/>
        </p:nvSpPr>
        <p:spPr>
          <a:xfrm>
            <a:off x="5257038" y="5771896"/>
            <a:ext cx="34290" cy="33909"/>
          </a:xfrm>
          <a:custGeom>
            <a:avLst/>
            <a:gdLst>
              <a:gd name="connsiteX0" fmla="*/ 17017 w 34290"/>
              <a:gd name="connsiteY0" fmla="*/ 6350 h 33909"/>
              <a:gd name="connsiteX1" fmla="*/ 24765 w 34290"/>
              <a:gd name="connsiteY1" fmla="*/ 9397 h 33909"/>
              <a:gd name="connsiteX2" fmla="*/ 27940 w 34290"/>
              <a:gd name="connsiteY2" fmla="*/ 17017 h 33909"/>
              <a:gd name="connsiteX3" fmla="*/ 24765 w 34290"/>
              <a:gd name="connsiteY3" fmla="*/ 24638 h 33909"/>
              <a:gd name="connsiteX4" fmla="*/ 17017 w 34290"/>
              <a:gd name="connsiteY4" fmla="*/ 27558 h 33909"/>
              <a:gd name="connsiteX5" fmla="*/ 9397 w 34290"/>
              <a:gd name="connsiteY5" fmla="*/ 24638 h 33909"/>
              <a:gd name="connsiteX6" fmla="*/ 6350 w 34290"/>
              <a:gd name="connsiteY6" fmla="*/ 17017 h 33909"/>
              <a:gd name="connsiteX7" fmla="*/ 9397 w 34290"/>
              <a:gd name="connsiteY7" fmla="*/ 9397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5" y="6350"/>
                  <a:pt x="22733" y="7365"/>
                  <a:pt x="24765" y="9397"/>
                </a:cubicBezTo>
                <a:cubicBezTo>
                  <a:pt x="26923" y="11429"/>
                  <a:pt x="27940" y="13969"/>
                  <a:pt x="27940" y="17017"/>
                </a:cubicBezTo>
                <a:cubicBezTo>
                  <a:pt x="27940" y="20065"/>
                  <a:pt x="26923" y="22605"/>
                  <a:pt x="24765" y="24638"/>
                </a:cubicBezTo>
                <a:cubicBezTo>
                  <a:pt x="22733" y="26542"/>
                  <a:pt x="20065" y="27558"/>
                  <a:pt x="17017" y="27558"/>
                </a:cubicBezTo>
                <a:cubicBezTo>
                  <a:pt x="13970" y="27558"/>
                  <a:pt x="11429" y="26542"/>
                  <a:pt x="9397" y="24638"/>
                </a:cubicBezTo>
                <a:cubicBezTo>
                  <a:pt x="7365" y="22605"/>
                  <a:pt x="6350" y="20065"/>
                  <a:pt x="6350" y="17017"/>
                </a:cubicBezTo>
                <a:cubicBezTo>
                  <a:pt x="6350" y="14096"/>
                  <a:pt x="7365" y="11557"/>
                  <a:pt x="9397"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8" name="Freeform 3"/>
          <p:cNvSpPr/>
          <p:nvPr/>
        </p:nvSpPr>
        <p:spPr>
          <a:xfrm>
            <a:off x="4967985" y="5770371"/>
            <a:ext cx="93979" cy="155194"/>
          </a:xfrm>
          <a:custGeom>
            <a:avLst/>
            <a:gdLst>
              <a:gd name="connsiteX0" fmla="*/ 6350 w 93979"/>
              <a:gd name="connsiteY0" fmla="*/ 6350 h 155194"/>
              <a:gd name="connsiteX1" fmla="*/ 23367 w 93979"/>
              <a:gd name="connsiteY1" fmla="*/ 6350 h 155194"/>
              <a:gd name="connsiteX2" fmla="*/ 23367 w 93979"/>
              <a:gd name="connsiteY2" fmla="*/ 68453 h 155194"/>
              <a:gd name="connsiteX3" fmla="*/ 23748 w 93979"/>
              <a:gd name="connsiteY3" fmla="*/ 68453 h 155194"/>
              <a:gd name="connsiteX4" fmla="*/ 55245 w 93979"/>
              <a:gd name="connsiteY4" fmla="*/ 50292 h 155194"/>
              <a:gd name="connsiteX5" fmla="*/ 87629 w 93979"/>
              <a:gd name="connsiteY5" fmla="*/ 89535 h 155194"/>
              <a:gd name="connsiteX6" fmla="*/ 87629 w 93979"/>
              <a:gd name="connsiteY6" fmla="*/ 148844 h 155194"/>
              <a:gd name="connsiteX7" fmla="*/ 70739 w 93979"/>
              <a:gd name="connsiteY7" fmla="*/ 148844 h 155194"/>
              <a:gd name="connsiteX8" fmla="*/ 70739 w 93979"/>
              <a:gd name="connsiteY8" fmla="*/ 93472 h 155194"/>
              <a:gd name="connsiteX9" fmla="*/ 49148 w 93979"/>
              <a:gd name="connsiteY9" fmla="*/ 64389 h 155194"/>
              <a:gd name="connsiteX10" fmla="*/ 30734 w 93979"/>
              <a:gd name="connsiteY10" fmla="*/ 72898 h 155194"/>
              <a:gd name="connsiteX11" fmla="*/ 23367 w 93979"/>
              <a:gd name="connsiteY11" fmla="*/ 94234 h 155194"/>
              <a:gd name="connsiteX12" fmla="*/ 23367 w 93979"/>
              <a:gd name="connsiteY12" fmla="*/ 148844 h 155194"/>
              <a:gd name="connsiteX13" fmla="*/ 6350 w 93979"/>
              <a:gd name="connsiteY13" fmla="*/ 148844 h 155194"/>
              <a:gd name="connsiteX14" fmla="*/ 6350 w 93979"/>
              <a:gd name="connsiteY14" fmla="*/ 6350 h 15519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3979" h="155194">
                <a:moveTo>
                  <a:pt x="6350" y="6350"/>
                </a:moveTo>
                <a:lnTo>
                  <a:pt x="23367" y="6350"/>
                </a:lnTo>
                <a:lnTo>
                  <a:pt x="23367" y="68453"/>
                </a:lnTo>
                <a:lnTo>
                  <a:pt x="23748" y="68453"/>
                </a:lnTo>
                <a:cubicBezTo>
                  <a:pt x="31115" y="56261"/>
                  <a:pt x="41655" y="50292"/>
                  <a:pt x="55245" y="50292"/>
                </a:cubicBezTo>
                <a:cubicBezTo>
                  <a:pt x="76835" y="50292"/>
                  <a:pt x="87629" y="63373"/>
                  <a:pt x="87629" y="89535"/>
                </a:cubicBezTo>
                <a:lnTo>
                  <a:pt x="87629" y="148844"/>
                </a:lnTo>
                <a:lnTo>
                  <a:pt x="70739" y="148844"/>
                </a:lnTo>
                <a:lnTo>
                  <a:pt x="70739" y="93472"/>
                </a:lnTo>
                <a:cubicBezTo>
                  <a:pt x="70739" y="74041"/>
                  <a:pt x="63500" y="64389"/>
                  <a:pt x="49148" y="64389"/>
                </a:cubicBezTo>
                <a:cubicBezTo>
                  <a:pt x="41783" y="64389"/>
                  <a:pt x="35560" y="67183"/>
                  <a:pt x="30734" y="72898"/>
                </a:cubicBezTo>
                <a:cubicBezTo>
                  <a:pt x="25908" y="78486"/>
                  <a:pt x="23367" y="85725"/>
                  <a:pt x="23367" y="94234"/>
                </a:cubicBezTo>
                <a:lnTo>
                  <a:pt x="23367" y="148844"/>
                </a:lnTo>
                <a:lnTo>
                  <a:pt x="6350" y="148844"/>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9" name="Freeform 3"/>
          <p:cNvSpPr/>
          <p:nvPr/>
        </p:nvSpPr>
        <p:spPr>
          <a:xfrm>
            <a:off x="3688079" y="6218682"/>
            <a:ext cx="3657600" cy="388632"/>
          </a:xfrm>
          <a:custGeom>
            <a:avLst/>
            <a:gdLst>
              <a:gd name="connsiteX0" fmla="*/ 0 w 3657600"/>
              <a:gd name="connsiteY0" fmla="*/ 64770 h 388632"/>
              <a:gd name="connsiteX1" fmla="*/ 64770 w 3657600"/>
              <a:gd name="connsiteY1" fmla="*/ 0 h 388632"/>
              <a:gd name="connsiteX2" fmla="*/ 3592829 w 3657600"/>
              <a:gd name="connsiteY2" fmla="*/ 0 h 388632"/>
              <a:gd name="connsiteX3" fmla="*/ 3657600 w 3657600"/>
              <a:gd name="connsiteY3" fmla="*/ 64770 h 388632"/>
              <a:gd name="connsiteX4" fmla="*/ 3657600 w 3657600"/>
              <a:gd name="connsiteY4" fmla="*/ 323862 h 388632"/>
              <a:gd name="connsiteX5" fmla="*/ 3592829 w 3657600"/>
              <a:gd name="connsiteY5" fmla="*/ 388632 h 388632"/>
              <a:gd name="connsiteX6" fmla="*/ 64770 w 3657600"/>
              <a:gd name="connsiteY6" fmla="*/ 388632 h 388632"/>
              <a:gd name="connsiteX7" fmla="*/ 0 w 3657600"/>
              <a:gd name="connsiteY7" fmla="*/ 323862 h 388632"/>
              <a:gd name="connsiteX8" fmla="*/ 0 w 3657600"/>
              <a:gd name="connsiteY8" fmla="*/ 64770 h 3886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57600" h="388632">
                <a:moveTo>
                  <a:pt x="0" y="64770"/>
                </a:moveTo>
                <a:cubicBezTo>
                  <a:pt x="0" y="28955"/>
                  <a:pt x="28955" y="0"/>
                  <a:pt x="64770" y="0"/>
                </a:cubicBezTo>
                <a:lnTo>
                  <a:pt x="3592829" y="0"/>
                </a:lnTo>
                <a:cubicBezTo>
                  <a:pt x="3628644" y="0"/>
                  <a:pt x="3657600" y="28955"/>
                  <a:pt x="3657600" y="64770"/>
                </a:cubicBezTo>
                <a:lnTo>
                  <a:pt x="3657600" y="323862"/>
                </a:lnTo>
                <a:cubicBezTo>
                  <a:pt x="3657600" y="359638"/>
                  <a:pt x="3628644" y="388632"/>
                  <a:pt x="3592829" y="388632"/>
                </a:cubicBezTo>
                <a:lnTo>
                  <a:pt x="64770" y="388632"/>
                </a:lnTo>
                <a:cubicBezTo>
                  <a:pt x="28955" y="388632"/>
                  <a:pt x="0" y="359638"/>
                  <a:pt x="0" y="323862"/>
                </a:cubicBezTo>
                <a:lnTo>
                  <a:pt x="0" y="6477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0" name="Freeform 3"/>
          <p:cNvSpPr/>
          <p:nvPr/>
        </p:nvSpPr>
        <p:spPr>
          <a:xfrm>
            <a:off x="3675379" y="6205982"/>
            <a:ext cx="3683000" cy="414032"/>
          </a:xfrm>
          <a:custGeom>
            <a:avLst/>
            <a:gdLst>
              <a:gd name="connsiteX0" fmla="*/ 12700 w 3683000"/>
              <a:gd name="connsiteY0" fmla="*/ 77470 h 414032"/>
              <a:gd name="connsiteX1" fmla="*/ 77470 w 3683000"/>
              <a:gd name="connsiteY1" fmla="*/ 12700 h 414032"/>
              <a:gd name="connsiteX2" fmla="*/ 3605529 w 3683000"/>
              <a:gd name="connsiteY2" fmla="*/ 12700 h 414032"/>
              <a:gd name="connsiteX3" fmla="*/ 3670300 w 3683000"/>
              <a:gd name="connsiteY3" fmla="*/ 77470 h 414032"/>
              <a:gd name="connsiteX4" fmla="*/ 3670300 w 3683000"/>
              <a:gd name="connsiteY4" fmla="*/ 336562 h 414032"/>
              <a:gd name="connsiteX5" fmla="*/ 3605529 w 3683000"/>
              <a:gd name="connsiteY5" fmla="*/ 401332 h 414032"/>
              <a:gd name="connsiteX6" fmla="*/ 77470 w 3683000"/>
              <a:gd name="connsiteY6" fmla="*/ 401332 h 414032"/>
              <a:gd name="connsiteX7" fmla="*/ 12700 w 3683000"/>
              <a:gd name="connsiteY7" fmla="*/ 336562 h 414032"/>
              <a:gd name="connsiteX8" fmla="*/ 12700 w 3683000"/>
              <a:gd name="connsiteY8" fmla="*/ 77470 h 4140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0" h="414032">
                <a:moveTo>
                  <a:pt x="12700" y="77470"/>
                </a:moveTo>
                <a:cubicBezTo>
                  <a:pt x="12700" y="41655"/>
                  <a:pt x="41655" y="12700"/>
                  <a:pt x="77470" y="12700"/>
                </a:cubicBezTo>
                <a:lnTo>
                  <a:pt x="3605529" y="12700"/>
                </a:lnTo>
                <a:cubicBezTo>
                  <a:pt x="3641344" y="12700"/>
                  <a:pt x="3670300" y="41655"/>
                  <a:pt x="3670300" y="77470"/>
                </a:cubicBezTo>
                <a:lnTo>
                  <a:pt x="3670300" y="336562"/>
                </a:lnTo>
                <a:cubicBezTo>
                  <a:pt x="3670300" y="372338"/>
                  <a:pt x="3641344" y="401332"/>
                  <a:pt x="3605529" y="401332"/>
                </a:cubicBezTo>
                <a:lnTo>
                  <a:pt x="77470" y="401332"/>
                </a:lnTo>
                <a:cubicBezTo>
                  <a:pt x="41655" y="401332"/>
                  <a:pt x="12700" y="372338"/>
                  <a:pt x="12700" y="336562"/>
                </a:cubicBezTo>
                <a:lnTo>
                  <a:pt x="12700" y="7747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1" name="Freeform 3"/>
          <p:cNvSpPr/>
          <p:nvPr/>
        </p:nvSpPr>
        <p:spPr>
          <a:xfrm>
            <a:off x="4122420" y="6427342"/>
            <a:ext cx="68326" cy="85318"/>
          </a:xfrm>
          <a:custGeom>
            <a:avLst/>
            <a:gdLst>
              <a:gd name="connsiteX0" fmla="*/ 35686 w 68326"/>
              <a:gd name="connsiteY0" fmla="*/ 6350 h 85318"/>
              <a:gd name="connsiteX1" fmla="*/ 14223 w 68326"/>
              <a:gd name="connsiteY1" fmla="*/ 16510 h 85318"/>
              <a:gd name="connsiteX2" fmla="*/ 6350 w 68326"/>
              <a:gd name="connsiteY2" fmla="*/ 44196 h 85318"/>
              <a:gd name="connsiteX3" fmla="*/ 13970 w 68326"/>
              <a:gd name="connsiteY3" fmla="*/ 69596 h 85318"/>
              <a:gd name="connsiteX4" fmla="*/ 34035 w 68326"/>
              <a:gd name="connsiteY4" fmla="*/ 78968 h 85318"/>
              <a:gd name="connsiteX5" fmla="*/ 54228 w 68326"/>
              <a:gd name="connsiteY5" fmla="*/ 69722 h 85318"/>
              <a:gd name="connsiteX6" fmla="*/ 61976 w 68326"/>
              <a:gd name="connsiteY6" fmla="*/ 46863 h 85318"/>
              <a:gd name="connsiteX7" fmla="*/ 61976 w 68326"/>
              <a:gd name="connsiteY7" fmla="*/ 33528 h 85318"/>
              <a:gd name="connsiteX8" fmla="*/ 54355 w 68326"/>
              <a:gd name="connsiteY8" fmla="*/ 14097 h 85318"/>
              <a:gd name="connsiteX9" fmla="*/ 35686 w 68326"/>
              <a:gd name="connsiteY9" fmla="*/ 6350 h 8531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18">
                <a:moveTo>
                  <a:pt x="35686" y="6350"/>
                </a:moveTo>
                <a:cubicBezTo>
                  <a:pt x="26542" y="6350"/>
                  <a:pt x="19430" y="9778"/>
                  <a:pt x="14223" y="16510"/>
                </a:cubicBezTo>
                <a:cubicBezTo>
                  <a:pt x="9016" y="23241"/>
                  <a:pt x="6350" y="32511"/>
                  <a:pt x="6350" y="44196"/>
                </a:cubicBezTo>
                <a:cubicBezTo>
                  <a:pt x="6350" y="54864"/>
                  <a:pt x="8889" y="63372"/>
                  <a:pt x="13970" y="69596"/>
                </a:cubicBezTo>
                <a:cubicBezTo>
                  <a:pt x="18922" y="75844"/>
                  <a:pt x="25653" y="78968"/>
                  <a:pt x="34035" y="78968"/>
                </a:cubicBezTo>
                <a:cubicBezTo>
                  <a:pt x="42290" y="78968"/>
                  <a:pt x="49021" y="75908"/>
                  <a:pt x="54228" y="69722"/>
                </a:cubicBezTo>
                <a:cubicBezTo>
                  <a:pt x="59435" y="63627"/>
                  <a:pt x="61976" y="56007"/>
                  <a:pt x="61976" y="46863"/>
                </a:cubicBezTo>
                <a:lnTo>
                  <a:pt x="61976" y="33528"/>
                </a:lnTo>
                <a:cubicBezTo>
                  <a:pt x="61976" y="25780"/>
                  <a:pt x="59435" y="19303"/>
                  <a:pt x="54355" y="14097"/>
                </a:cubicBezTo>
                <a:cubicBezTo>
                  <a:pt x="49276" y="8890"/>
                  <a:pt x="43052" y="6350"/>
                  <a:pt x="35686"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2" name="Freeform 3"/>
          <p:cNvSpPr/>
          <p:nvPr/>
        </p:nvSpPr>
        <p:spPr>
          <a:xfrm>
            <a:off x="4009644" y="6427342"/>
            <a:ext cx="73660" cy="85318"/>
          </a:xfrm>
          <a:custGeom>
            <a:avLst/>
            <a:gdLst>
              <a:gd name="connsiteX0" fmla="*/ 37338 w 73660"/>
              <a:gd name="connsiteY0" fmla="*/ 6350 h 85318"/>
              <a:gd name="connsiteX1" fmla="*/ 14732 w 73660"/>
              <a:gd name="connsiteY1" fmla="*/ 16128 h 85318"/>
              <a:gd name="connsiteX2" fmla="*/ 6350 w 73660"/>
              <a:gd name="connsiteY2" fmla="*/ 43179 h 85318"/>
              <a:gd name="connsiteX3" fmla="*/ 14859 w 73660"/>
              <a:gd name="connsiteY3" fmla="*/ 69341 h 85318"/>
              <a:gd name="connsiteX4" fmla="*/ 37338 w 73660"/>
              <a:gd name="connsiteY4" fmla="*/ 78968 h 85318"/>
              <a:gd name="connsiteX5" fmla="*/ 59690 w 73660"/>
              <a:gd name="connsiteY5" fmla="*/ 69596 h 85318"/>
              <a:gd name="connsiteX6" fmla="*/ 67309 w 73660"/>
              <a:gd name="connsiteY6" fmla="*/ 42798 h 85318"/>
              <a:gd name="connsiteX7" fmla="*/ 59690 w 73660"/>
              <a:gd name="connsiteY7" fmla="*/ 15747 h 85318"/>
              <a:gd name="connsiteX8" fmla="*/ 37338 w 73660"/>
              <a:gd name="connsiteY8" fmla="*/ 6350 h 8531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18">
                <a:moveTo>
                  <a:pt x="37338" y="6350"/>
                </a:moveTo>
                <a:cubicBezTo>
                  <a:pt x="27813" y="6350"/>
                  <a:pt x="20192" y="9652"/>
                  <a:pt x="14732" y="16128"/>
                </a:cubicBezTo>
                <a:cubicBezTo>
                  <a:pt x="9144" y="22733"/>
                  <a:pt x="6350" y="31750"/>
                  <a:pt x="6350" y="43179"/>
                </a:cubicBezTo>
                <a:cubicBezTo>
                  <a:pt x="6350" y="54228"/>
                  <a:pt x="9144" y="62991"/>
                  <a:pt x="14859" y="69341"/>
                </a:cubicBezTo>
                <a:cubicBezTo>
                  <a:pt x="20446" y="75768"/>
                  <a:pt x="27940" y="78968"/>
                  <a:pt x="37338" y="78968"/>
                </a:cubicBezTo>
                <a:cubicBezTo>
                  <a:pt x="47116" y="78968"/>
                  <a:pt x="54609" y="75844"/>
                  <a:pt x="59690" y="69596"/>
                </a:cubicBezTo>
                <a:cubicBezTo>
                  <a:pt x="64770" y="63372"/>
                  <a:pt x="67309" y="54355"/>
                  <a:pt x="67309" y="42798"/>
                </a:cubicBezTo>
                <a:cubicBezTo>
                  <a:pt x="67309" y="30988"/>
                  <a:pt x="64770" y="21971"/>
                  <a:pt x="59690" y="15747"/>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3" name="Freeform 3"/>
          <p:cNvSpPr/>
          <p:nvPr/>
        </p:nvSpPr>
        <p:spPr>
          <a:xfrm>
            <a:off x="4223892" y="6415532"/>
            <a:ext cx="94107" cy="111226"/>
          </a:xfrm>
          <a:custGeom>
            <a:avLst/>
            <a:gdLst>
              <a:gd name="connsiteX0" fmla="*/ 6350 w 94107"/>
              <a:gd name="connsiteY0" fmla="*/ 6350 h 111226"/>
              <a:gd name="connsiteX1" fmla="*/ 23241 w 94107"/>
              <a:gd name="connsiteY1" fmla="*/ 6350 h 111226"/>
              <a:gd name="connsiteX2" fmla="*/ 23241 w 94107"/>
              <a:gd name="connsiteY2" fmla="*/ 61467 h 111226"/>
              <a:gd name="connsiteX3" fmla="*/ 45720 w 94107"/>
              <a:gd name="connsiteY3" fmla="*/ 90779 h 111226"/>
              <a:gd name="connsiteX4" fmla="*/ 63753 w 94107"/>
              <a:gd name="connsiteY4" fmla="*/ 82550 h 111226"/>
              <a:gd name="connsiteX5" fmla="*/ 70611 w 94107"/>
              <a:gd name="connsiteY5" fmla="*/ 61721 h 111226"/>
              <a:gd name="connsiteX6" fmla="*/ 70611 w 94107"/>
              <a:gd name="connsiteY6" fmla="*/ 6350 h 111226"/>
              <a:gd name="connsiteX7" fmla="*/ 87757 w 94107"/>
              <a:gd name="connsiteY7" fmla="*/ 6350 h 111226"/>
              <a:gd name="connsiteX8" fmla="*/ 87757 w 94107"/>
              <a:gd name="connsiteY8" fmla="*/ 102615 h 111226"/>
              <a:gd name="connsiteX9" fmla="*/ 70611 w 94107"/>
              <a:gd name="connsiteY9" fmla="*/ 102615 h 111226"/>
              <a:gd name="connsiteX10" fmla="*/ 70611 w 94107"/>
              <a:gd name="connsiteY10" fmla="*/ 87464 h 111226"/>
              <a:gd name="connsiteX11" fmla="*/ 70230 w 94107"/>
              <a:gd name="connsiteY11" fmla="*/ 87464 h 111226"/>
              <a:gd name="connsiteX12" fmla="*/ 40513 w 94107"/>
              <a:gd name="connsiteY12" fmla="*/ 104876 h 111226"/>
              <a:gd name="connsiteX13" fmla="*/ 6350 w 94107"/>
              <a:gd name="connsiteY13" fmla="*/ 64008 h 111226"/>
              <a:gd name="connsiteX14" fmla="*/ 6350 w 94107"/>
              <a:gd name="connsiteY14" fmla="*/ 6350 h 1112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26">
                <a:moveTo>
                  <a:pt x="6350" y="6350"/>
                </a:moveTo>
                <a:lnTo>
                  <a:pt x="23241" y="6350"/>
                </a:lnTo>
                <a:lnTo>
                  <a:pt x="23241" y="61467"/>
                </a:lnTo>
                <a:cubicBezTo>
                  <a:pt x="23241" y="81026"/>
                  <a:pt x="30734" y="90779"/>
                  <a:pt x="45720" y="90779"/>
                </a:cubicBezTo>
                <a:cubicBezTo>
                  <a:pt x="53085" y="90779"/>
                  <a:pt x="59182" y="88036"/>
                  <a:pt x="63753" y="82550"/>
                </a:cubicBezTo>
                <a:cubicBezTo>
                  <a:pt x="68326" y="77089"/>
                  <a:pt x="70611" y="70103"/>
                  <a:pt x="70611" y="61721"/>
                </a:cubicBezTo>
                <a:lnTo>
                  <a:pt x="70611" y="6350"/>
                </a:lnTo>
                <a:lnTo>
                  <a:pt x="87757" y="6350"/>
                </a:lnTo>
                <a:lnTo>
                  <a:pt x="87757" y="102615"/>
                </a:lnTo>
                <a:lnTo>
                  <a:pt x="70611" y="102615"/>
                </a:lnTo>
                <a:lnTo>
                  <a:pt x="70611" y="87464"/>
                </a:lnTo>
                <a:lnTo>
                  <a:pt x="70230" y="87464"/>
                </a:lnTo>
                <a:cubicBezTo>
                  <a:pt x="63753" y="99072"/>
                  <a:pt x="53847" y="104876"/>
                  <a:pt x="40513" y="104876"/>
                </a:cubicBezTo>
                <a:cubicBezTo>
                  <a:pt x="17779" y="104876"/>
                  <a:pt x="6350" y="91236"/>
                  <a:pt x="6350" y="64008"/>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4" name="Freeform 3"/>
          <p:cNvSpPr/>
          <p:nvPr/>
        </p:nvSpPr>
        <p:spPr>
          <a:xfrm>
            <a:off x="3930141" y="6413880"/>
            <a:ext cx="64262" cy="110616"/>
          </a:xfrm>
          <a:custGeom>
            <a:avLst/>
            <a:gdLst>
              <a:gd name="connsiteX0" fmla="*/ 49022 w 64262"/>
              <a:gd name="connsiteY0" fmla="*/ 6350 h 110616"/>
              <a:gd name="connsiteX1" fmla="*/ 57911 w 64262"/>
              <a:gd name="connsiteY1" fmla="*/ 7620 h 110616"/>
              <a:gd name="connsiteX2" fmla="*/ 57911 w 64262"/>
              <a:gd name="connsiteY2" fmla="*/ 24891 h 110616"/>
              <a:gd name="connsiteX3" fmla="*/ 46228 w 64262"/>
              <a:gd name="connsiteY3" fmla="*/ 21844 h 110616"/>
              <a:gd name="connsiteX4" fmla="*/ 29845 w 64262"/>
              <a:gd name="connsiteY4" fmla="*/ 31115 h 110616"/>
              <a:gd name="connsiteX5" fmla="*/ 23367 w 64262"/>
              <a:gd name="connsiteY5" fmla="*/ 55498 h 110616"/>
              <a:gd name="connsiteX6" fmla="*/ 23367 w 64262"/>
              <a:gd name="connsiteY6" fmla="*/ 104266 h 110616"/>
              <a:gd name="connsiteX7" fmla="*/ 6350 w 64262"/>
              <a:gd name="connsiteY7" fmla="*/ 104266 h 110616"/>
              <a:gd name="connsiteX8" fmla="*/ 6350 w 64262"/>
              <a:gd name="connsiteY8" fmla="*/ 8001 h 110616"/>
              <a:gd name="connsiteX9" fmla="*/ 23367 w 64262"/>
              <a:gd name="connsiteY9" fmla="*/ 8001 h 110616"/>
              <a:gd name="connsiteX10" fmla="*/ 23367 w 64262"/>
              <a:gd name="connsiteY10" fmla="*/ 27559 h 110616"/>
              <a:gd name="connsiteX11" fmla="*/ 23748 w 64262"/>
              <a:gd name="connsiteY11" fmla="*/ 27559 h 110616"/>
              <a:gd name="connsiteX12" fmla="*/ 49022 w 64262"/>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16">
                <a:moveTo>
                  <a:pt x="49022" y="6350"/>
                </a:moveTo>
                <a:cubicBezTo>
                  <a:pt x="52959" y="6350"/>
                  <a:pt x="55879" y="6730"/>
                  <a:pt x="57911" y="7620"/>
                </a:cubicBezTo>
                <a:lnTo>
                  <a:pt x="57911" y="24891"/>
                </a:lnTo>
                <a:cubicBezTo>
                  <a:pt x="55117" y="22859"/>
                  <a:pt x="51180" y="21844"/>
                  <a:pt x="46228" y="21844"/>
                </a:cubicBezTo>
                <a:cubicBezTo>
                  <a:pt x="39623" y="21844"/>
                  <a:pt x="34163" y="24891"/>
                  <a:pt x="29845" y="31115"/>
                </a:cubicBezTo>
                <a:cubicBezTo>
                  <a:pt x="25527" y="37210"/>
                  <a:pt x="23367" y="45465"/>
                  <a:pt x="23367" y="55498"/>
                </a:cubicBezTo>
                <a:lnTo>
                  <a:pt x="23367" y="104266"/>
                </a:lnTo>
                <a:lnTo>
                  <a:pt x="6350" y="104266"/>
                </a:lnTo>
                <a:lnTo>
                  <a:pt x="6350" y="8001"/>
                </a:lnTo>
                <a:lnTo>
                  <a:pt x="23367" y="8001"/>
                </a:lnTo>
                <a:lnTo>
                  <a:pt x="23367" y="27559"/>
                </a:lnTo>
                <a:lnTo>
                  <a:pt x="23748" y="27559"/>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5" name="Freeform 3"/>
          <p:cNvSpPr/>
          <p:nvPr/>
        </p:nvSpPr>
        <p:spPr>
          <a:xfrm>
            <a:off x="4327525" y="6413246"/>
            <a:ext cx="85725" cy="113512"/>
          </a:xfrm>
          <a:custGeom>
            <a:avLst/>
            <a:gdLst>
              <a:gd name="connsiteX0" fmla="*/ 56769 w 85725"/>
              <a:gd name="connsiteY0" fmla="*/ 6350 h 113512"/>
              <a:gd name="connsiteX1" fmla="*/ 79375 w 85725"/>
              <a:gd name="connsiteY1" fmla="*/ 11048 h 113512"/>
              <a:gd name="connsiteX2" fmla="*/ 79375 w 85725"/>
              <a:gd name="connsiteY2" fmla="*/ 27939 h 113512"/>
              <a:gd name="connsiteX3" fmla="*/ 56769 w 85725"/>
              <a:gd name="connsiteY3" fmla="*/ 20446 h 113512"/>
              <a:gd name="connsiteX4" fmla="*/ 33020 w 85725"/>
              <a:gd name="connsiteY4" fmla="*/ 30607 h 113512"/>
              <a:gd name="connsiteX5" fmla="*/ 23748 w 85725"/>
              <a:gd name="connsiteY5" fmla="*/ 57657 h 113512"/>
              <a:gd name="connsiteX6" fmla="*/ 32511 w 85725"/>
              <a:gd name="connsiteY6" fmla="*/ 83692 h 113512"/>
              <a:gd name="connsiteX7" fmla="*/ 55879 w 85725"/>
              <a:gd name="connsiteY7" fmla="*/ 93065 h 113512"/>
              <a:gd name="connsiteX8" fmla="*/ 79375 w 85725"/>
              <a:gd name="connsiteY8" fmla="*/ 84835 h 113512"/>
              <a:gd name="connsiteX9" fmla="*/ 79375 w 85725"/>
              <a:gd name="connsiteY9" fmla="*/ 100545 h 113512"/>
              <a:gd name="connsiteX10" fmla="*/ 52704 w 85725"/>
              <a:gd name="connsiteY10" fmla="*/ 107162 h 113512"/>
              <a:gd name="connsiteX11" fmla="*/ 19050 w 85725"/>
              <a:gd name="connsiteY11" fmla="*/ 93751 h 113512"/>
              <a:gd name="connsiteX12" fmla="*/ 6350 w 85725"/>
              <a:gd name="connsiteY12" fmla="*/ 59054 h 113512"/>
              <a:gd name="connsiteX13" fmla="*/ 20065 w 85725"/>
              <a:gd name="connsiteY13" fmla="*/ 20827 h 113512"/>
              <a:gd name="connsiteX14" fmla="*/ 56769 w 85725"/>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12">
                <a:moveTo>
                  <a:pt x="56769" y="6350"/>
                </a:moveTo>
                <a:cubicBezTo>
                  <a:pt x="65659" y="6350"/>
                  <a:pt x="73152" y="7873"/>
                  <a:pt x="79375" y="11048"/>
                </a:cubicBezTo>
                <a:lnTo>
                  <a:pt x="79375" y="27939"/>
                </a:lnTo>
                <a:cubicBezTo>
                  <a:pt x="72644" y="22986"/>
                  <a:pt x="65151" y="20446"/>
                  <a:pt x="56769" y="20446"/>
                </a:cubicBezTo>
                <a:cubicBezTo>
                  <a:pt x="46990" y="20446"/>
                  <a:pt x="39115" y="23875"/>
                  <a:pt x="33020" y="30607"/>
                </a:cubicBezTo>
                <a:cubicBezTo>
                  <a:pt x="26796" y="37338"/>
                  <a:pt x="23748" y="46354"/>
                  <a:pt x="23748" y="57657"/>
                </a:cubicBezTo>
                <a:cubicBezTo>
                  <a:pt x="23748" y="68707"/>
                  <a:pt x="26670" y="77342"/>
                  <a:pt x="32511" y="83692"/>
                </a:cubicBezTo>
                <a:cubicBezTo>
                  <a:pt x="38227" y="89928"/>
                  <a:pt x="45973" y="93065"/>
                  <a:pt x="55879" y="93065"/>
                </a:cubicBezTo>
                <a:cubicBezTo>
                  <a:pt x="64134" y="93065"/>
                  <a:pt x="72009" y="90335"/>
                  <a:pt x="79375" y="84835"/>
                </a:cubicBezTo>
                <a:lnTo>
                  <a:pt x="79375" y="100545"/>
                </a:lnTo>
                <a:cubicBezTo>
                  <a:pt x="72009" y="104965"/>
                  <a:pt x="63119" y="107162"/>
                  <a:pt x="52704" y="107162"/>
                </a:cubicBezTo>
                <a:cubicBezTo>
                  <a:pt x="38734" y="107162"/>
                  <a:pt x="27559" y="102691"/>
                  <a:pt x="19050" y="93751"/>
                </a:cubicBezTo>
                <a:cubicBezTo>
                  <a:pt x="10667" y="84835"/>
                  <a:pt x="6350" y="73278"/>
                  <a:pt x="6350" y="59054"/>
                </a:cubicBezTo>
                <a:cubicBezTo>
                  <a:pt x="6350" y="43179"/>
                  <a:pt x="10921" y="30479"/>
                  <a:pt x="20065" y="20827"/>
                </a:cubicBezTo>
                <a:cubicBezTo>
                  <a:pt x="29209" y="11175"/>
                  <a:pt x="41528"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6" name="Freeform 3"/>
          <p:cNvSpPr/>
          <p:nvPr/>
        </p:nvSpPr>
        <p:spPr>
          <a:xfrm>
            <a:off x="3992245" y="6413246"/>
            <a:ext cx="108458" cy="113512"/>
          </a:xfrm>
          <a:custGeom>
            <a:avLst/>
            <a:gdLst>
              <a:gd name="connsiteX0" fmla="*/ 55879 w 108458"/>
              <a:gd name="connsiteY0" fmla="*/ 6350 h 113512"/>
              <a:gd name="connsiteX1" fmla="*/ 89789 w 108458"/>
              <a:gd name="connsiteY1" fmla="*/ 19557 h 113512"/>
              <a:gd name="connsiteX2" fmla="*/ 102108 w 108458"/>
              <a:gd name="connsiteY2" fmla="*/ 56260 h 113512"/>
              <a:gd name="connsiteX3" fmla="*/ 89026 w 108458"/>
              <a:gd name="connsiteY3" fmla="*/ 93141 h 113512"/>
              <a:gd name="connsiteX4" fmla="*/ 53720 w 108458"/>
              <a:gd name="connsiteY4" fmla="*/ 107162 h 113512"/>
              <a:gd name="connsiteX5" fmla="*/ 19303 w 108458"/>
              <a:gd name="connsiteY5" fmla="*/ 93586 h 113512"/>
              <a:gd name="connsiteX6" fmla="*/ 6350 w 108458"/>
              <a:gd name="connsiteY6" fmla="*/ 57784 h 113512"/>
              <a:gd name="connsiteX7" fmla="*/ 19684 w 108458"/>
              <a:gd name="connsiteY7" fmla="*/ 20192 h 113512"/>
              <a:gd name="connsiteX8" fmla="*/ 55879 w 108458"/>
              <a:gd name="connsiteY8"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12">
                <a:moveTo>
                  <a:pt x="55879" y="6350"/>
                </a:moveTo>
                <a:cubicBezTo>
                  <a:pt x="70230" y="6350"/>
                  <a:pt x="81660" y="10794"/>
                  <a:pt x="89789" y="19557"/>
                </a:cubicBezTo>
                <a:cubicBezTo>
                  <a:pt x="98044" y="28447"/>
                  <a:pt x="102108" y="40766"/>
                  <a:pt x="102108" y="56260"/>
                </a:cubicBezTo>
                <a:cubicBezTo>
                  <a:pt x="102108" y="71500"/>
                  <a:pt x="97789" y="83819"/>
                  <a:pt x="89026" y="93141"/>
                </a:cubicBezTo>
                <a:cubicBezTo>
                  <a:pt x="80264" y="102488"/>
                  <a:pt x="68452" y="107162"/>
                  <a:pt x="53720" y="107162"/>
                </a:cubicBezTo>
                <a:cubicBezTo>
                  <a:pt x="39370" y="107162"/>
                  <a:pt x="27813" y="102641"/>
                  <a:pt x="19303" y="93586"/>
                </a:cubicBezTo>
                <a:cubicBezTo>
                  <a:pt x="10667" y="84582"/>
                  <a:pt x="6350" y="72644"/>
                  <a:pt x="6350" y="57784"/>
                </a:cubicBezTo>
                <a:cubicBezTo>
                  <a:pt x="6350" y="41909"/>
                  <a:pt x="10795"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7" name="Freeform 3"/>
          <p:cNvSpPr/>
          <p:nvPr/>
        </p:nvSpPr>
        <p:spPr>
          <a:xfrm>
            <a:off x="3839971" y="6392290"/>
            <a:ext cx="61341" cy="66421"/>
          </a:xfrm>
          <a:custGeom>
            <a:avLst/>
            <a:gdLst>
              <a:gd name="connsiteX0" fmla="*/ 6350 w 61341"/>
              <a:gd name="connsiteY0" fmla="*/ 6350 h 66421"/>
              <a:gd name="connsiteX1" fmla="*/ 6350 w 61341"/>
              <a:gd name="connsiteY1" fmla="*/ 60071 h 66421"/>
              <a:gd name="connsiteX2" fmla="*/ 22479 w 61341"/>
              <a:gd name="connsiteY2" fmla="*/ 60071 h 66421"/>
              <a:gd name="connsiteX3" fmla="*/ 46736 w 61341"/>
              <a:gd name="connsiteY3" fmla="*/ 52959 h 66421"/>
              <a:gd name="connsiteX4" fmla="*/ 54991 w 61341"/>
              <a:gd name="connsiteY4" fmla="*/ 32385 h 66421"/>
              <a:gd name="connsiteX5" fmla="*/ 24130 w 61341"/>
              <a:gd name="connsiteY5" fmla="*/ 6350 h 66421"/>
              <a:gd name="connsiteX6" fmla="*/ 6350 w 61341"/>
              <a:gd name="connsiteY6" fmla="*/ 6350 h 6642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61341" h="66421">
                <a:moveTo>
                  <a:pt x="6350" y="6350"/>
                </a:moveTo>
                <a:lnTo>
                  <a:pt x="6350" y="60071"/>
                </a:lnTo>
                <a:lnTo>
                  <a:pt x="22479" y="60071"/>
                </a:lnTo>
                <a:cubicBezTo>
                  <a:pt x="33147" y="60071"/>
                  <a:pt x="41148" y="57785"/>
                  <a:pt x="46736" y="52959"/>
                </a:cubicBezTo>
                <a:cubicBezTo>
                  <a:pt x="52197" y="48133"/>
                  <a:pt x="54991" y="41275"/>
                  <a:pt x="54991" y="32385"/>
                </a:cubicBezTo>
                <a:cubicBezTo>
                  <a:pt x="54991" y="14986"/>
                  <a:pt x="44704" y="6350"/>
                  <a:pt x="24130" y="6350"/>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8" name="Freeform 3"/>
          <p:cNvSpPr/>
          <p:nvPr/>
        </p:nvSpPr>
        <p:spPr>
          <a:xfrm>
            <a:off x="4412741" y="6386957"/>
            <a:ext cx="70104" cy="139623"/>
          </a:xfrm>
          <a:custGeom>
            <a:avLst/>
            <a:gdLst>
              <a:gd name="connsiteX0" fmla="*/ 39751 w 70104"/>
              <a:gd name="connsiteY0" fmla="*/ 6350 h 139623"/>
              <a:gd name="connsiteX1" fmla="*/ 39751 w 70104"/>
              <a:gd name="connsiteY1" fmla="*/ 34925 h 139623"/>
              <a:gd name="connsiteX2" fmla="*/ 63754 w 70104"/>
              <a:gd name="connsiteY2" fmla="*/ 34925 h 139623"/>
              <a:gd name="connsiteX3" fmla="*/ 63754 w 70104"/>
              <a:gd name="connsiteY3" fmla="*/ 49021 h 139623"/>
              <a:gd name="connsiteX4" fmla="*/ 39751 w 70104"/>
              <a:gd name="connsiteY4" fmla="*/ 49021 h 139623"/>
              <a:gd name="connsiteX5" fmla="*/ 39751 w 70104"/>
              <a:gd name="connsiteY5" fmla="*/ 101600 h 139623"/>
              <a:gd name="connsiteX6" fmla="*/ 43053 w 70104"/>
              <a:gd name="connsiteY6" fmla="*/ 115189 h 139623"/>
              <a:gd name="connsiteX7" fmla="*/ 53721 w 70104"/>
              <a:gd name="connsiteY7" fmla="*/ 119265 h 139623"/>
              <a:gd name="connsiteX8" fmla="*/ 63754 w 70104"/>
              <a:gd name="connsiteY8" fmla="*/ 116039 h 139623"/>
              <a:gd name="connsiteX9" fmla="*/ 63754 w 70104"/>
              <a:gd name="connsiteY9" fmla="*/ 130225 h 139623"/>
              <a:gd name="connsiteX10" fmla="*/ 48641 w 70104"/>
              <a:gd name="connsiteY10" fmla="*/ 133273 h 139623"/>
              <a:gd name="connsiteX11" fmla="*/ 22860 w 70104"/>
              <a:gd name="connsiteY11" fmla="*/ 104647 h 139623"/>
              <a:gd name="connsiteX12" fmla="*/ 22860 w 70104"/>
              <a:gd name="connsiteY12" fmla="*/ 49021 h 139623"/>
              <a:gd name="connsiteX13" fmla="*/ 6350 w 70104"/>
              <a:gd name="connsiteY13" fmla="*/ 49021 h 139623"/>
              <a:gd name="connsiteX14" fmla="*/ 6350 w 70104"/>
              <a:gd name="connsiteY14" fmla="*/ 34925 h 139623"/>
              <a:gd name="connsiteX15" fmla="*/ 22860 w 70104"/>
              <a:gd name="connsiteY15" fmla="*/ 34925 h 139623"/>
              <a:gd name="connsiteX16" fmla="*/ 22860 w 70104"/>
              <a:gd name="connsiteY16" fmla="*/ 11683 h 139623"/>
              <a:gd name="connsiteX17" fmla="*/ 39751 w 70104"/>
              <a:gd name="connsiteY17" fmla="*/ 6350 h 13962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23">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93"/>
                  <a:pt x="48767" y="119265"/>
                  <a:pt x="53721" y="119265"/>
                </a:cubicBezTo>
                <a:cubicBezTo>
                  <a:pt x="57530" y="119265"/>
                  <a:pt x="60960" y="118186"/>
                  <a:pt x="63754" y="116039"/>
                </a:cubicBezTo>
                <a:lnTo>
                  <a:pt x="63754" y="130225"/>
                </a:lnTo>
                <a:cubicBezTo>
                  <a:pt x="60071" y="132257"/>
                  <a:pt x="54991" y="133273"/>
                  <a:pt x="48641" y="133273"/>
                </a:cubicBezTo>
                <a:cubicBezTo>
                  <a:pt x="31496" y="133273"/>
                  <a:pt x="22860" y="123736"/>
                  <a:pt x="22860" y="104647"/>
                </a:cubicBezTo>
                <a:lnTo>
                  <a:pt x="22860" y="49021"/>
                </a:lnTo>
                <a:lnTo>
                  <a:pt x="6350" y="49021"/>
                </a:lnTo>
                <a:lnTo>
                  <a:pt x="6350" y="34925"/>
                </a:lnTo>
                <a:lnTo>
                  <a:pt x="22860" y="34925"/>
                </a:lnTo>
                <a:lnTo>
                  <a:pt x="22860"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9" name="Freeform 3"/>
          <p:cNvSpPr/>
          <p:nvPr/>
        </p:nvSpPr>
        <p:spPr>
          <a:xfrm>
            <a:off x="3822572" y="6376923"/>
            <a:ext cx="97028" cy="147573"/>
          </a:xfrm>
          <a:custGeom>
            <a:avLst/>
            <a:gdLst>
              <a:gd name="connsiteX0" fmla="*/ 6350 w 97028"/>
              <a:gd name="connsiteY0" fmla="*/ 6350 h 147573"/>
              <a:gd name="connsiteX1" fmla="*/ 44704 w 97028"/>
              <a:gd name="connsiteY1" fmla="*/ 6350 h 147573"/>
              <a:gd name="connsiteX2" fmla="*/ 78613 w 97028"/>
              <a:gd name="connsiteY2" fmla="*/ 16891 h 147573"/>
              <a:gd name="connsiteX3" fmla="*/ 90678 w 97028"/>
              <a:gd name="connsiteY3" fmla="*/ 46990 h 147573"/>
              <a:gd name="connsiteX4" fmla="*/ 76580 w 97028"/>
              <a:gd name="connsiteY4" fmla="*/ 79247 h 147573"/>
              <a:gd name="connsiteX5" fmla="*/ 41275 w 97028"/>
              <a:gd name="connsiteY5" fmla="*/ 90804 h 147573"/>
              <a:gd name="connsiteX6" fmla="*/ 23748 w 97028"/>
              <a:gd name="connsiteY6" fmla="*/ 90804 h 147573"/>
              <a:gd name="connsiteX7" fmla="*/ 23748 w 97028"/>
              <a:gd name="connsiteY7" fmla="*/ 141223 h 147573"/>
              <a:gd name="connsiteX8" fmla="*/ 6350 w 97028"/>
              <a:gd name="connsiteY8" fmla="*/ 141223 h 147573"/>
              <a:gd name="connsiteX9" fmla="*/ 6350 w 97028"/>
              <a:gd name="connsiteY9" fmla="*/ 6350 h 14757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7028" h="147573">
                <a:moveTo>
                  <a:pt x="6350" y="6350"/>
                </a:moveTo>
                <a:lnTo>
                  <a:pt x="44704" y="6350"/>
                </a:lnTo>
                <a:cubicBezTo>
                  <a:pt x="59182" y="6350"/>
                  <a:pt x="70485" y="9905"/>
                  <a:pt x="78613" y="16891"/>
                </a:cubicBezTo>
                <a:cubicBezTo>
                  <a:pt x="86614" y="23876"/>
                  <a:pt x="90678" y="33909"/>
                  <a:pt x="90678" y="46990"/>
                </a:cubicBezTo>
                <a:cubicBezTo>
                  <a:pt x="90678" y="60197"/>
                  <a:pt x="85979" y="70992"/>
                  <a:pt x="76580" y="79247"/>
                </a:cubicBezTo>
                <a:cubicBezTo>
                  <a:pt x="67183" y="87376"/>
                  <a:pt x="55372" y="91313"/>
                  <a:pt x="41275" y="90804"/>
                </a:cubicBezTo>
                <a:lnTo>
                  <a:pt x="23748" y="90804"/>
                </a:lnTo>
                <a:lnTo>
                  <a:pt x="23748" y="141223"/>
                </a:lnTo>
                <a:lnTo>
                  <a:pt x="6350"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0" name="Freeform 3"/>
          <p:cNvSpPr/>
          <p:nvPr/>
        </p:nvSpPr>
        <p:spPr>
          <a:xfrm>
            <a:off x="4105021" y="6369303"/>
            <a:ext cx="102742" cy="157455"/>
          </a:xfrm>
          <a:custGeom>
            <a:avLst/>
            <a:gdLst>
              <a:gd name="connsiteX0" fmla="*/ 79375 w 102742"/>
              <a:gd name="connsiteY0" fmla="*/ 6350 h 157455"/>
              <a:gd name="connsiteX1" fmla="*/ 96392 w 102742"/>
              <a:gd name="connsiteY1" fmla="*/ 6350 h 157455"/>
              <a:gd name="connsiteX2" fmla="*/ 96392 w 102742"/>
              <a:gd name="connsiteY2" fmla="*/ 148844 h 157455"/>
              <a:gd name="connsiteX3" fmla="*/ 79375 w 102742"/>
              <a:gd name="connsiteY3" fmla="*/ 148844 h 157455"/>
              <a:gd name="connsiteX4" fmla="*/ 79375 w 102742"/>
              <a:gd name="connsiteY4" fmla="*/ 132842 h 157455"/>
              <a:gd name="connsiteX5" fmla="*/ 78994 w 102742"/>
              <a:gd name="connsiteY5" fmla="*/ 132842 h 157455"/>
              <a:gd name="connsiteX6" fmla="*/ 46227 w 102742"/>
              <a:gd name="connsiteY6" fmla="*/ 151105 h 157455"/>
              <a:gd name="connsiteX7" fmla="*/ 17144 w 102742"/>
              <a:gd name="connsiteY7" fmla="*/ 138087 h 157455"/>
              <a:gd name="connsiteX8" fmla="*/ 6350 w 102742"/>
              <a:gd name="connsiteY8" fmla="*/ 102997 h 157455"/>
              <a:gd name="connsiteX9" fmla="*/ 18541 w 102742"/>
              <a:gd name="connsiteY9" fmla="*/ 64642 h 157455"/>
              <a:gd name="connsiteX10" fmla="*/ 50419 w 102742"/>
              <a:gd name="connsiteY10" fmla="*/ 50292 h 157455"/>
              <a:gd name="connsiteX11" fmla="*/ 78994 w 102742"/>
              <a:gd name="connsiteY11" fmla="*/ 65659 h 157455"/>
              <a:gd name="connsiteX12" fmla="*/ 79375 w 102742"/>
              <a:gd name="connsiteY12" fmla="*/ 65659 h 157455"/>
              <a:gd name="connsiteX13" fmla="*/ 79375 w 102742"/>
              <a:gd name="connsiteY13" fmla="*/ 6350 h 15745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102742" h="157455">
                <a:moveTo>
                  <a:pt x="79375" y="6350"/>
                </a:moveTo>
                <a:lnTo>
                  <a:pt x="96392" y="6350"/>
                </a:lnTo>
                <a:lnTo>
                  <a:pt x="96392" y="148844"/>
                </a:lnTo>
                <a:lnTo>
                  <a:pt x="79375" y="148844"/>
                </a:lnTo>
                <a:lnTo>
                  <a:pt x="79375" y="132842"/>
                </a:lnTo>
                <a:lnTo>
                  <a:pt x="78994" y="132842"/>
                </a:lnTo>
                <a:cubicBezTo>
                  <a:pt x="72008" y="145008"/>
                  <a:pt x="61086" y="151105"/>
                  <a:pt x="46227" y="151105"/>
                </a:cubicBezTo>
                <a:cubicBezTo>
                  <a:pt x="34035" y="151105"/>
                  <a:pt x="24383" y="146774"/>
                  <a:pt x="17144" y="138087"/>
                </a:cubicBezTo>
                <a:cubicBezTo>
                  <a:pt x="10032" y="129413"/>
                  <a:pt x="6350" y="117729"/>
                  <a:pt x="6350" y="102997"/>
                </a:cubicBezTo>
                <a:cubicBezTo>
                  <a:pt x="6350" y="86995"/>
                  <a:pt x="10413" y="74295"/>
                  <a:pt x="18541" y="64642"/>
                </a:cubicBezTo>
                <a:cubicBezTo>
                  <a:pt x="26669" y="55117"/>
                  <a:pt x="37338" y="50292"/>
                  <a:pt x="50419" y="50292"/>
                </a:cubicBezTo>
                <a:cubicBezTo>
                  <a:pt x="63500" y="50292"/>
                  <a:pt x="73025" y="55372"/>
                  <a:pt x="78994" y="65659"/>
                </a:cubicBezTo>
                <a:lnTo>
                  <a:pt x="79375" y="65659"/>
                </a:lnTo>
                <a:lnTo>
                  <a:pt x="79375"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1" name="Freeform 3"/>
          <p:cNvSpPr/>
          <p:nvPr/>
        </p:nvSpPr>
        <p:spPr>
          <a:xfrm>
            <a:off x="5141086" y="6463538"/>
            <a:ext cx="56007" cy="49377"/>
          </a:xfrm>
          <a:custGeom>
            <a:avLst/>
            <a:gdLst>
              <a:gd name="connsiteX0" fmla="*/ 49657 w 56007"/>
              <a:gd name="connsiteY0" fmla="*/ 6350 h 49377"/>
              <a:gd name="connsiteX1" fmla="*/ 27178 w 56007"/>
              <a:gd name="connsiteY1" fmla="*/ 9397 h 49377"/>
              <a:gd name="connsiteX2" fmla="*/ 10795 w 56007"/>
              <a:gd name="connsiteY2" fmla="*/ 15240 h 49377"/>
              <a:gd name="connsiteX3" fmla="*/ 6350 w 56007"/>
              <a:gd name="connsiteY3" fmla="*/ 27432 h 49377"/>
              <a:gd name="connsiteX4" fmla="*/ 11176 w 56007"/>
              <a:gd name="connsiteY4" fmla="*/ 38734 h 49377"/>
              <a:gd name="connsiteX5" fmla="*/ 24129 w 56007"/>
              <a:gd name="connsiteY5" fmla="*/ 43027 h 49377"/>
              <a:gd name="connsiteX6" fmla="*/ 42417 w 56007"/>
              <a:gd name="connsiteY6" fmla="*/ 35178 h 49377"/>
              <a:gd name="connsiteX7" fmla="*/ 49657 w 56007"/>
              <a:gd name="connsiteY7" fmla="*/ 15494 h 49377"/>
              <a:gd name="connsiteX8" fmla="*/ 49657 w 56007"/>
              <a:gd name="connsiteY8" fmla="*/ 6350 h 4937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377">
                <a:moveTo>
                  <a:pt x="49657" y="6350"/>
                </a:moveTo>
                <a:lnTo>
                  <a:pt x="27178" y="9397"/>
                </a:lnTo>
                <a:cubicBezTo>
                  <a:pt x="19177" y="10414"/>
                  <a:pt x="13842" y="12319"/>
                  <a:pt x="10795" y="15240"/>
                </a:cubicBezTo>
                <a:cubicBezTo>
                  <a:pt x="7873" y="18160"/>
                  <a:pt x="6350" y="22225"/>
                  <a:pt x="6350" y="27432"/>
                </a:cubicBezTo>
                <a:cubicBezTo>
                  <a:pt x="6350" y="32003"/>
                  <a:pt x="8001" y="35814"/>
                  <a:pt x="11176" y="38734"/>
                </a:cubicBezTo>
                <a:cubicBezTo>
                  <a:pt x="14478" y="41579"/>
                  <a:pt x="18796" y="43027"/>
                  <a:pt x="24129" y="43027"/>
                </a:cubicBezTo>
                <a:cubicBezTo>
                  <a:pt x="31496" y="43027"/>
                  <a:pt x="37591" y="40423"/>
                  <a:pt x="42417"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2" name="Freeform 3"/>
          <p:cNvSpPr/>
          <p:nvPr/>
        </p:nvSpPr>
        <p:spPr>
          <a:xfrm>
            <a:off x="5305171" y="6426961"/>
            <a:ext cx="62991" cy="40132"/>
          </a:xfrm>
          <a:custGeom>
            <a:avLst/>
            <a:gdLst>
              <a:gd name="connsiteX0" fmla="*/ 33400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0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0" y="6350"/>
                </a:moveTo>
                <a:cubicBezTo>
                  <a:pt x="26542" y="6350"/>
                  <a:pt x="20700" y="8890"/>
                  <a:pt x="15747" y="13970"/>
                </a:cubicBezTo>
                <a:cubicBezTo>
                  <a:pt x="10794" y="19050"/>
                  <a:pt x="7619" y="25653"/>
                  <a:pt x="6350" y="33782"/>
                </a:cubicBezTo>
                <a:lnTo>
                  <a:pt x="56641" y="33782"/>
                </a:lnTo>
                <a:cubicBezTo>
                  <a:pt x="56641" y="25019"/>
                  <a:pt x="54609" y="18288"/>
                  <a:pt x="50545" y="13461"/>
                </a:cubicBezTo>
                <a:cubicBezTo>
                  <a:pt x="46482" y="8763"/>
                  <a:pt x="40766" y="6350"/>
                  <a:pt x="3340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3" name="Freeform 3"/>
          <p:cNvSpPr/>
          <p:nvPr/>
        </p:nvSpPr>
        <p:spPr>
          <a:xfrm>
            <a:off x="4662042" y="6426961"/>
            <a:ext cx="62992" cy="40132"/>
          </a:xfrm>
          <a:custGeom>
            <a:avLst/>
            <a:gdLst>
              <a:gd name="connsiteX0" fmla="*/ 33401 w 62992"/>
              <a:gd name="connsiteY0" fmla="*/ 6350 h 40132"/>
              <a:gd name="connsiteX1" fmla="*/ 15747 w 62992"/>
              <a:gd name="connsiteY1" fmla="*/ 13970 h 40132"/>
              <a:gd name="connsiteX2" fmla="*/ 6350 w 62992"/>
              <a:gd name="connsiteY2" fmla="*/ 33782 h 40132"/>
              <a:gd name="connsiteX3" fmla="*/ 56641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90"/>
                  <a:pt x="15747" y="13970"/>
                </a:cubicBezTo>
                <a:cubicBezTo>
                  <a:pt x="10795" y="19050"/>
                  <a:pt x="7620" y="25653"/>
                  <a:pt x="6350" y="33782"/>
                </a:cubicBezTo>
                <a:lnTo>
                  <a:pt x="56641" y="33782"/>
                </a:lnTo>
                <a:cubicBezTo>
                  <a:pt x="56641" y="25019"/>
                  <a:pt x="54610" y="18288"/>
                  <a:pt x="50546"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4" name="Freeform 3"/>
          <p:cNvSpPr/>
          <p:nvPr/>
        </p:nvSpPr>
        <p:spPr>
          <a:xfrm>
            <a:off x="4995290" y="6415532"/>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5" name="Freeform 3"/>
          <p:cNvSpPr/>
          <p:nvPr/>
        </p:nvSpPr>
        <p:spPr>
          <a:xfrm>
            <a:off x="4885563" y="6415532"/>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6" name="Freeform 3"/>
          <p:cNvSpPr/>
          <p:nvPr/>
        </p:nvSpPr>
        <p:spPr>
          <a:xfrm>
            <a:off x="4751578" y="6413880"/>
            <a:ext cx="64261" cy="110616"/>
          </a:xfrm>
          <a:custGeom>
            <a:avLst/>
            <a:gdLst>
              <a:gd name="connsiteX0" fmla="*/ 49021 w 64261"/>
              <a:gd name="connsiteY0" fmla="*/ 6350 h 110616"/>
              <a:gd name="connsiteX1" fmla="*/ 57911 w 64261"/>
              <a:gd name="connsiteY1" fmla="*/ 7620 h 110616"/>
              <a:gd name="connsiteX2" fmla="*/ 57911 w 64261"/>
              <a:gd name="connsiteY2" fmla="*/ 24891 h 110616"/>
              <a:gd name="connsiteX3" fmla="*/ 46227 w 64261"/>
              <a:gd name="connsiteY3" fmla="*/ 21844 h 110616"/>
              <a:gd name="connsiteX4" fmla="*/ 29844 w 64261"/>
              <a:gd name="connsiteY4" fmla="*/ 31115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1 h 110616"/>
              <a:gd name="connsiteX9" fmla="*/ 23367 w 64261"/>
              <a:gd name="connsiteY9" fmla="*/ 8001 h 110616"/>
              <a:gd name="connsiteX10" fmla="*/ 23367 w 64261"/>
              <a:gd name="connsiteY10" fmla="*/ 27559 h 110616"/>
              <a:gd name="connsiteX11" fmla="*/ 23748 w 64261"/>
              <a:gd name="connsiteY11" fmla="*/ 27559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20"/>
                </a:cubicBezTo>
                <a:lnTo>
                  <a:pt x="57911" y="24891"/>
                </a:lnTo>
                <a:cubicBezTo>
                  <a:pt x="55117" y="22859"/>
                  <a:pt x="51180" y="21844"/>
                  <a:pt x="46227" y="21844"/>
                </a:cubicBezTo>
                <a:cubicBezTo>
                  <a:pt x="39623" y="21844"/>
                  <a:pt x="34162" y="24891"/>
                  <a:pt x="29844" y="31115"/>
                </a:cubicBezTo>
                <a:cubicBezTo>
                  <a:pt x="25526" y="37210"/>
                  <a:pt x="23367" y="45465"/>
                  <a:pt x="23367" y="55498"/>
                </a:cubicBezTo>
                <a:lnTo>
                  <a:pt x="23367" y="104266"/>
                </a:lnTo>
                <a:lnTo>
                  <a:pt x="6350" y="104266"/>
                </a:lnTo>
                <a:lnTo>
                  <a:pt x="6350" y="8001"/>
                </a:lnTo>
                <a:lnTo>
                  <a:pt x="23367" y="8001"/>
                </a:lnTo>
                <a:lnTo>
                  <a:pt x="23367" y="27559"/>
                </a:lnTo>
                <a:lnTo>
                  <a:pt x="23748" y="27559"/>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7" name="Freeform 3"/>
          <p:cNvSpPr/>
          <p:nvPr/>
        </p:nvSpPr>
        <p:spPr>
          <a:xfrm>
            <a:off x="5287645" y="6413246"/>
            <a:ext cx="97663" cy="113512"/>
          </a:xfrm>
          <a:custGeom>
            <a:avLst/>
            <a:gdLst>
              <a:gd name="connsiteX0" fmla="*/ 51180 w 97663"/>
              <a:gd name="connsiteY0" fmla="*/ 6350 h 113512"/>
              <a:gd name="connsiteX1" fmla="*/ 80645 w 97663"/>
              <a:gd name="connsiteY1" fmla="*/ 18541 h 113512"/>
              <a:gd name="connsiteX2" fmla="*/ 91313 w 97663"/>
              <a:gd name="connsiteY2" fmla="*/ 52450 h 113512"/>
              <a:gd name="connsiteX3" fmla="*/ 91313 w 97663"/>
              <a:gd name="connsiteY3" fmla="*/ 61086 h 113512"/>
              <a:gd name="connsiteX4" fmla="*/ 23876 w 97663"/>
              <a:gd name="connsiteY4" fmla="*/ 61086 h 113512"/>
              <a:gd name="connsiteX5" fmla="*/ 32384 w 97663"/>
              <a:gd name="connsiteY5" fmla="*/ 84963 h 113512"/>
              <a:gd name="connsiteX6" fmla="*/ 54736 w 97663"/>
              <a:gd name="connsiteY6" fmla="*/ 93319 h 113512"/>
              <a:gd name="connsiteX7" fmla="*/ 84327 w 97663"/>
              <a:gd name="connsiteY7" fmla="*/ 82930 h 113512"/>
              <a:gd name="connsiteX8" fmla="*/ 84327 w 97663"/>
              <a:gd name="connsiteY8" fmla="*/ 98195 h 113512"/>
              <a:gd name="connsiteX9" fmla="*/ 50672 w 97663"/>
              <a:gd name="connsiteY9" fmla="*/ 107162 h 113512"/>
              <a:gd name="connsiteX10" fmla="*/ 18033 w 97663"/>
              <a:gd name="connsiteY10" fmla="*/ 93928 h 113512"/>
              <a:gd name="connsiteX11" fmla="*/ 6350 w 97663"/>
              <a:gd name="connsiteY11" fmla="*/ 57150 h 113512"/>
              <a:gd name="connsiteX12" fmla="*/ 19176 w 97663"/>
              <a:gd name="connsiteY12" fmla="*/ 20700 h 113512"/>
              <a:gd name="connsiteX13" fmla="*/ 51180 w 97663"/>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12">
                <a:moveTo>
                  <a:pt x="51180" y="6350"/>
                </a:moveTo>
                <a:cubicBezTo>
                  <a:pt x="63753" y="6350"/>
                  <a:pt x="73533" y="10413"/>
                  <a:pt x="80645" y="18541"/>
                </a:cubicBezTo>
                <a:cubicBezTo>
                  <a:pt x="87757" y="26542"/>
                  <a:pt x="91313" y="37972"/>
                  <a:pt x="91313" y="52450"/>
                </a:cubicBezTo>
                <a:lnTo>
                  <a:pt x="91313" y="61086"/>
                </a:lnTo>
                <a:lnTo>
                  <a:pt x="23876" y="61086"/>
                </a:lnTo>
                <a:cubicBezTo>
                  <a:pt x="24129" y="71373"/>
                  <a:pt x="26923" y="79375"/>
                  <a:pt x="32384" y="84963"/>
                </a:cubicBezTo>
                <a:cubicBezTo>
                  <a:pt x="37719" y="90525"/>
                  <a:pt x="45084" y="93319"/>
                  <a:pt x="54736" y="93319"/>
                </a:cubicBezTo>
                <a:cubicBezTo>
                  <a:pt x="65532" y="93319"/>
                  <a:pt x="75438" y="89865"/>
                  <a:pt x="84327" y="82930"/>
                </a:cubicBezTo>
                <a:lnTo>
                  <a:pt x="84327" y="98195"/>
                </a:lnTo>
                <a:cubicBezTo>
                  <a:pt x="75945" y="104177"/>
                  <a:pt x="64642" y="107162"/>
                  <a:pt x="50672" y="107162"/>
                </a:cubicBezTo>
                <a:cubicBezTo>
                  <a:pt x="36702" y="107162"/>
                  <a:pt x="25908" y="102755"/>
                  <a:pt x="18033" y="93928"/>
                </a:cubicBezTo>
                <a:cubicBezTo>
                  <a:pt x="10286" y="85089"/>
                  <a:pt x="6350" y="72897"/>
                  <a:pt x="6350" y="57150"/>
                </a:cubicBezTo>
                <a:cubicBezTo>
                  <a:pt x="6350" y="42417"/>
                  <a:pt x="10667" y="30225"/>
                  <a:pt x="19176"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8" name="Freeform 3"/>
          <p:cNvSpPr/>
          <p:nvPr/>
        </p:nvSpPr>
        <p:spPr>
          <a:xfrm>
            <a:off x="5123941" y="6413246"/>
            <a:ext cx="90042" cy="113512"/>
          </a:xfrm>
          <a:custGeom>
            <a:avLst/>
            <a:gdLst>
              <a:gd name="connsiteX0" fmla="*/ 48895 w 90042"/>
              <a:gd name="connsiteY0" fmla="*/ 6350 h 113512"/>
              <a:gd name="connsiteX1" fmla="*/ 83692 w 90042"/>
              <a:gd name="connsiteY1" fmla="*/ 42925 h 113512"/>
              <a:gd name="connsiteX2" fmla="*/ 83692 w 90042"/>
              <a:gd name="connsiteY2" fmla="*/ 104901 h 113512"/>
              <a:gd name="connsiteX3" fmla="*/ 66802 w 90042"/>
              <a:gd name="connsiteY3" fmla="*/ 104901 h 113512"/>
              <a:gd name="connsiteX4" fmla="*/ 66802 w 90042"/>
              <a:gd name="connsiteY4" fmla="*/ 90017 h 113512"/>
              <a:gd name="connsiteX5" fmla="*/ 66421 w 90042"/>
              <a:gd name="connsiteY5" fmla="*/ 90017 h 113512"/>
              <a:gd name="connsiteX6" fmla="*/ 36829 w 90042"/>
              <a:gd name="connsiteY6" fmla="*/ 107162 h 113512"/>
              <a:gd name="connsiteX7" fmla="*/ 14604 w 90042"/>
              <a:gd name="connsiteY7" fmla="*/ 99593 h 113512"/>
              <a:gd name="connsiteX8" fmla="*/ 6350 w 90042"/>
              <a:gd name="connsiteY8" fmla="*/ 79120 h 113512"/>
              <a:gd name="connsiteX9" fmla="*/ 38227 w 90042"/>
              <a:gd name="connsiteY9" fmla="*/ 47751 h 113512"/>
              <a:gd name="connsiteX10" fmla="*/ 66802 w 90042"/>
              <a:gd name="connsiteY10" fmla="*/ 43688 h 113512"/>
              <a:gd name="connsiteX11" fmla="*/ 47371 w 90042"/>
              <a:gd name="connsiteY11" fmla="*/ 20065 h 113512"/>
              <a:gd name="connsiteX12" fmla="*/ 15748 w 90042"/>
              <a:gd name="connsiteY12" fmla="*/ 31750 h 113512"/>
              <a:gd name="connsiteX13" fmla="*/ 15748 w 90042"/>
              <a:gd name="connsiteY13" fmla="*/ 15366 h 113512"/>
              <a:gd name="connsiteX14" fmla="*/ 48895 w 90042"/>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12">
                <a:moveTo>
                  <a:pt x="48895" y="6350"/>
                </a:moveTo>
                <a:cubicBezTo>
                  <a:pt x="72136" y="6350"/>
                  <a:pt x="83692" y="18541"/>
                  <a:pt x="83692" y="42925"/>
                </a:cubicBezTo>
                <a:lnTo>
                  <a:pt x="83692" y="104901"/>
                </a:lnTo>
                <a:lnTo>
                  <a:pt x="66802" y="104901"/>
                </a:lnTo>
                <a:lnTo>
                  <a:pt x="66802" y="90017"/>
                </a:lnTo>
                <a:lnTo>
                  <a:pt x="66421" y="90017"/>
                </a:lnTo>
                <a:cubicBezTo>
                  <a:pt x="59690" y="101447"/>
                  <a:pt x="49911" y="107162"/>
                  <a:pt x="36829" y="107162"/>
                </a:cubicBezTo>
                <a:cubicBezTo>
                  <a:pt x="27559" y="107162"/>
                  <a:pt x="20066" y="104635"/>
                  <a:pt x="14604" y="99593"/>
                </a:cubicBezTo>
                <a:cubicBezTo>
                  <a:pt x="9017" y="94538"/>
                  <a:pt x="6350" y="87757"/>
                  <a:pt x="6350" y="79120"/>
                </a:cubicBezTo>
                <a:cubicBezTo>
                  <a:pt x="6350" y="61086"/>
                  <a:pt x="17017" y="50672"/>
                  <a:pt x="38227" y="47751"/>
                </a:cubicBezTo>
                <a:lnTo>
                  <a:pt x="66802" y="43688"/>
                </a:lnTo>
                <a:cubicBezTo>
                  <a:pt x="66802" y="27939"/>
                  <a:pt x="60325" y="20065"/>
                  <a:pt x="47371" y="20065"/>
                </a:cubicBezTo>
                <a:cubicBezTo>
                  <a:pt x="35814" y="20065"/>
                  <a:pt x="25273" y="24002"/>
                  <a:pt x="15748" y="31750"/>
                </a:cubicBezTo>
                <a:lnTo>
                  <a:pt x="15748" y="15366"/>
                </a:lnTo>
                <a:cubicBezTo>
                  <a:pt x="25273" y="9270"/>
                  <a:pt x="36322"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9" name="Freeform 3"/>
          <p:cNvSpPr/>
          <p:nvPr/>
        </p:nvSpPr>
        <p:spPr>
          <a:xfrm>
            <a:off x="5034660" y="6413246"/>
            <a:ext cx="85725" cy="113512"/>
          </a:xfrm>
          <a:custGeom>
            <a:avLst/>
            <a:gdLst>
              <a:gd name="connsiteX0" fmla="*/ 56769 w 85725"/>
              <a:gd name="connsiteY0" fmla="*/ 6350 h 113512"/>
              <a:gd name="connsiteX1" fmla="*/ 79375 w 85725"/>
              <a:gd name="connsiteY1" fmla="*/ 11048 h 113512"/>
              <a:gd name="connsiteX2" fmla="*/ 79375 w 85725"/>
              <a:gd name="connsiteY2" fmla="*/ 27939 h 113512"/>
              <a:gd name="connsiteX3" fmla="*/ 56769 w 85725"/>
              <a:gd name="connsiteY3" fmla="*/ 20446 h 113512"/>
              <a:gd name="connsiteX4" fmla="*/ 33020 w 85725"/>
              <a:gd name="connsiteY4" fmla="*/ 30607 h 113512"/>
              <a:gd name="connsiteX5" fmla="*/ 23748 w 85725"/>
              <a:gd name="connsiteY5" fmla="*/ 57657 h 113512"/>
              <a:gd name="connsiteX6" fmla="*/ 32511 w 85725"/>
              <a:gd name="connsiteY6" fmla="*/ 83692 h 113512"/>
              <a:gd name="connsiteX7" fmla="*/ 55879 w 85725"/>
              <a:gd name="connsiteY7" fmla="*/ 93065 h 113512"/>
              <a:gd name="connsiteX8" fmla="*/ 79375 w 85725"/>
              <a:gd name="connsiteY8" fmla="*/ 84835 h 113512"/>
              <a:gd name="connsiteX9" fmla="*/ 79375 w 85725"/>
              <a:gd name="connsiteY9" fmla="*/ 100545 h 113512"/>
              <a:gd name="connsiteX10" fmla="*/ 52704 w 85725"/>
              <a:gd name="connsiteY10" fmla="*/ 107162 h 113512"/>
              <a:gd name="connsiteX11" fmla="*/ 19050 w 85725"/>
              <a:gd name="connsiteY11" fmla="*/ 93751 h 113512"/>
              <a:gd name="connsiteX12" fmla="*/ 6350 w 85725"/>
              <a:gd name="connsiteY12" fmla="*/ 59054 h 113512"/>
              <a:gd name="connsiteX13" fmla="*/ 20066 w 85725"/>
              <a:gd name="connsiteY13" fmla="*/ 20827 h 113512"/>
              <a:gd name="connsiteX14" fmla="*/ 56769 w 85725"/>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12">
                <a:moveTo>
                  <a:pt x="56769" y="6350"/>
                </a:moveTo>
                <a:cubicBezTo>
                  <a:pt x="65659" y="6350"/>
                  <a:pt x="73152" y="7873"/>
                  <a:pt x="79375" y="11048"/>
                </a:cubicBezTo>
                <a:lnTo>
                  <a:pt x="79375" y="27939"/>
                </a:lnTo>
                <a:cubicBezTo>
                  <a:pt x="72644" y="22986"/>
                  <a:pt x="65151" y="20446"/>
                  <a:pt x="56769" y="20446"/>
                </a:cubicBezTo>
                <a:cubicBezTo>
                  <a:pt x="46990" y="20446"/>
                  <a:pt x="39116" y="23875"/>
                  <a:pt x="33020" y="30607"/>
                </a:cubicBezTo>
                <a:cubicBezTo>
                  <a:pt x="26797" y="37338"/>
                  <a:pt x="23748" y="46354"/>
                  <a:pt x="23748" y="57657"/>
                </a:cubicBezTo>
                <a:cubicBezTo>
                  <a:pt x="23748" y="68707"/>
                  <a:pt x="26670" y="77342"/>
                  <a:pt x="32511" y="83692"/>
                </a:cubicBezTo>
                <a:cubicBezTo>
                  <a:pt x="38227" y="89928"/>
                  <a:pt x="45973" y="93065"/>
                  <a:pt x="55879" y="93065"/>
                </a:cubicBezTo>
                <a:cubicBezTo>
                  <a:pt x="64135" y="93065"/>
                  <a:pt x="72009" y="90335"/>
                  <a:pt x="79375" y="84835"/>
                </a:cubicBezTo>
                <a:lnTo>
                  <a:pt x="79375" y="100545"/>
                </a:lnTo>
                <a:cubicBezTo>
                  <a:pt x="72009" y="104965"/>
                  <a:pt x="63119" y="107162"/>
                  <a:pt x="52704" y="107162"/>
                </a:cubicBezTo>
                <a:cubicBezTo>
                  <a:pt x="38735" y="107162"/>
                  <a:pt x="27559" y="102691"/>
                  <a:pt x="19050" y="93751"/>
                </a:cubicBezTo>
                <a:cubicBezTo>
                  <a:pt x="10667" y="84835"/>
                  <a:pt x="6350" y="73278"/>
                  <a:pt x="6350" y="59054"/>
                </a:cubicBezTo>
                <a:cubicBezTo>
                  <a:pt x="6350" y="43179"/>
                  <a:pt x="10922" y="30479"/>
                  <a:pt x="20066" y="20827"/>
                </a:cubicBezTo>
                <a:cubicBezTo>
                  <a:pt x="29210" y="11175"/>
                  <a:pt x="41529"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0" name="Freeform 3"/>
          <p:cNvSpPr/>
          <p:nvPr/>
        </p:nvSpPr>
        <p:spPr>
          <a:xfrm>
            <a:off x="4644516" y="6413246"/>
            <a:ext cx="97663" cy="113512"/>
          </a:xfrm>
          <a:custGeom>
            <a:avLst/>
            <a:gdLst>
              <a:gd name="connsiteX0" fmla="*/ 51180 w 97663"/>
              <a:gd name="connsiteY0" fmla="*/ 6350 h 113512"/>
              <a:gd name="connsiteX1" fmla="*/ 80645 w 97663"/>
              <a:gd name="connsiteY1" fmla="*/ 18541 h 113512"/>
              <a:gd name="connsiteX2" fmla="*/ 91313 w 97663"/>
              <a:gd name="connsiteY2" fmla="*/ 52450 h 113512"/>
              <a:gd name="connsiteX3" fmla="*/ 91313 w 97663"/>
              <a:gd name="connsiteY3" fmla="*/ 61086 h 113512"/>
              <a:gd name="connsiteX4" fmla="*/ 23876 w 97663"/>
              <a:gd name="connsiteY4" fmla="*/ 61086 h 113512"/>
              <a:gd name="connsiteX5" fmla="*/ 32385 w 97663"/>
              <a:gd name="connsiteY5" fmla="*/ 84963 h 113512"/>
              <a:gd name="connsiteX6" fmla="*/ 54736 w 97663"/>
              <a:gd name="connsiteY6" fmla="*/ 93319 h 113512"/>
              <a:gd name="connsiteX7" fmla="*/ 84328 w 97663"/>
              <a:gd name="connsiteY7" fmla="*/ 82930 h 113512"/>
              <a:gd name="connsiteX8" fmla="*/ 84328 w 97663"/>
              <a:gd name="connsiteY8" fmla="*/ 98195 h 113512"/>
              <a:gd name="connsiteX9" fmla="*/ 50673 w 97663"/>
              <a:gd name="connsiteY9" fmla="*/ 107162 h 113512"/>
              <a:gd name="connsiteX10" fmla="*/ 18034 w 97663"/>
              <a:gd name="connsiteY10" fmla="*/ 93928 h 113512"/>
              <a:gd name="connsiteX11" fmla="*/ 6350 w 97663"/>
              <a:gd name="connsiteY11" fmla="*/ 57150 h 113512"/>
              <a:gd name="connsiteX12" fmla="*/ 19177 w 97663"/>
              <a:gd name="connsiteY12" fmla="*/ 20700 h 113512"/>
              <a:gd name="connsiteX13" fmla="*/ 51180 w 97663"/>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12">
                <a:moveTo>
                  <a:pt x="51180" y="6350"/>
                </a:moveTo>
                <a:cubicBezTo>
                  <a:pt x="63754" y="6350"/>
                  <a:pt x="73533" y="10413"/>
                  <a:pt x="80645" y="18541"/>
                </a:cubicBezTo>
                <a:cubicBezTo>
                  <a:pt x="87757" y="26542"/>
                  <a:pt x="91313" y="37972"/>
                  <a:pt x="91313" y="52450"/>
                </a:cubicBezTo>
                <a:lnTo>
                  <a:pt x="91313" y="61086"/>
                </a:lnTo>
                <a:lnTo>
                  <a:pt x="23876" y="61086"/>
                </a:lnTo>
                <a:cubicBezTo>
                  <a:pt x="24129" y="71373"/>
                  <a:pt x="26923" y="79375"/>
                  <a:pt x="32385" y="84963"/>
                </a:cubicBezTo>
                <a:cubicBezTo>
                  <a:pt x="37719" y="90525"/>
                  <a:pt x="45085" y="93319"/>
                  <a:pt x="54736" y="93319"/>
                </a:cubicBezTo>
                <a:cubicBezTo>
                  <a:pt x="65532" y="93319"/>
                  <a:pt x="75438" y="89865"/>
                  <a:pt x="84328" y="82930"/>
                </a:cubicBezTo>
                <a:lnTo>
                  <a:pt x="84328" y="98195"/>
                </a:lnTo>
                <a:cubicBezTo>
                  <a:pt x="75946" y="104177"/>
                  <a:pt x="64642" y="107162"/>
                  <a:pt x="50673" y="107162"/>
                </a:cubicBezTo>
                <a:cubicBezTo>
                  <a:pt x="36703" y="107162"/>
                  <a:pt x="25908" y="102755"/>
                  <a:pt x="18034" y="93928"/>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1" name="Freeform 3"/>
          <p:cNvSpPr/>
          <p:nvPr/>
        </p:nvSpPr>
        <p:spPr>
          <a:xfrm>
            <a:off x="5217414" y="6386957"/>
            <a:ext cx="70104" cy="139636"/>
          </a:xfrm>
          <a:custGeom>
            <a:avLst/>
            <a:gdLst>
              <a:gd name="connsiteX0" fmla="*/ 39751 w 70104"/>
              <a:gd name="connsiteY0" fmla="*/ 6350 h 139636"/>
              <a:gd name="connsiteX1" fmla="*/ 39751 w 70104"/>
              <a:gd name="connsiteY1" fmla="*/ 34925 h 139636"/>
              <a:gd name="connsiteX2" fmla="*/ 63753 w 70104"/>
              <a:gd name="connsiteY2" fmla="*/ 34925 h 139636"/>
              <a:gd name="connsiteX3" fmla="*/ 63753 w 70104"/>
              <a:gd name="connsiteY3" fmla="*/ 49021 h 139636"/>
              <a:gd name="connsiteX4" fmla="*/ 39751 w 70104"/>
              <a:gd name="connsiteY4" fmla="*/ 49021 h 139636"/>
              <a:gd name="connsiteX5" fmla="*/ 39751 w 70104"/>
              <a:gd name="connsiteY5" fmla="*/ 101600 h 139636"/>
              <a:gd name="connsiteX6" fmla="*/ 43052 w 70104"/>
              <a:gd name="connsiteY6" fmla="*/ 115189 h 139636"/>
              <a:gd name="connsiteX7" fmla="*/ 53720 w 70104"/>
              <a:gd name="connsiteY7" fmla="*/ 119265 h 139636"/>
              <a:gd name="connsiteX8" fmla="*/ 63753 w 70104"/>
              <a:gd name="connsiteY8" fmla="*/ 116039 h 139636"/>
              <a:gd name="connsiteX9" fmla="*/ 63753 w 70104"/>
              <a:gd name="connsiteY9" fmla="*/ 130238 h 139636"/>
              <a:gd name="connsiteX10" fmla="*/ 48640 w 70104"/>
              <a:gd name="connsiteY10" fmla="*/ 133286 h 139636"/>
              <a:gd name="connsiteX11" fmla="*/ 22859 w 70104"/>
              <a:gd name="connsiteY11" fmla="*/ 104647 h 139636"/>
              <a:gd name="connsiteX12" fmla="*/ 22859 w 70104"/>
              <a:gd name="connsiteY12" fmla="*/ 49021 h 139636"/>
              <a:gd name="connsiteX13" fmla="*/ 6350 w 70104"/>
              <a:gd name="connsiteY13" fmla="*/ 49021 h 139636"/>
              <a:gd name="connsiteX14" fmla="*/ 6350 w 70104"/>
              <a:gd name="connsiteY14" fmla="*/ 34925 h 139636"/>
              <a:gd name="connsiteX15" fmla="*/ 22859 w 70104"/>
              <a:gd name="connsiteY15" fmla="*/ 34925 h 139636"/>
              <a:gd name="connsiteX16" fmla="*/ 22859 w 70104"/>
              <a:gd name="connsiteY16" fmla="*/ 11683 h 139636"/>
              <a:gd name="connsiteX17" fmla="*/ 39751 w 70104"/>
              <a:gd name="connsiteY17" fmla="*/ 6350 h 13963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36">
                <a:moveTo>
                  <a:pt x="39751" y="6350"/>
                </a:moveTo>
                <a:lnTo>
                  <a:pt x="39751" y="34925"/>
                </a:lnTo>
                <a:lnTo>
                  <a:pt x="63753" y="34925"/>
                </a:lnTo>
                <a:lnTo>
                  <a:pt x="63753" y="49021"/>
                </a:lnTo>
                <a:lnTo>
                  <a:pt x="39751" y="49021"/>
                </a:lnTo>
                <a:lnTo>
                  <a:pt x="39751" y="101600"/>
                </a:lnTo>
                <a:cubicBezTo>
                  <a:pt x="39751" y="107950"/>
                  <a:pt x="40894" y="112395"/>
                  <a:pt x="43052" y="115189"/>
                </a:cubicBezTo>
                <a:cubicBezTo>
                  <a:pt x="45211" y="117893"/>
                  <a:pt x="48767" y="119265"/>
                  <a:pt x="53720" y="119265"/>
                </a:cubicBezTo>
                <a:cubicBezTo>
                  <a:pt x="57530" y="119265"/>
                  <a:pt x="60959" y="118186"/>
                  <a:pt x="63753" y="116039"/>
                </a:cubicBezTo>
                <a:lnTo>
                  <a:pt x="63753" y="130238"/>
                </a:lnTo>
                <a:cubicBezTo>
                  <a:pt x="60070" y="132270"/>
                  <a:pt x="54990" y="133286"/>
                  <a:pt x="48640" y="133286"/>
                </a:cubicBezTo>
                <a:cubicBezTo>
                  <a:pt x="31495" y="133286"/>
                  <a:pt x="22859" y="123736"/>
                  <a:pt x="22859" y="104647"/>
                </a:cubicBezTo>
                <a:lnTo>
                  <a:pt x="22859" y="49021"/>
                </a:lnTo>
                <a:lnTo>
                  <a:pt x="6350" y="49021"/>
                </a:lnTo>
                <a:lnTo>
                  <a:pt x="6350" y="34925"/>
                </a:lnTo>
                <a:lnTo>
                  <a:pt x="22859" y="34925"/>
                </a:lnTo>
                <a:lnTo>
                  <a:pt x="22859"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2" name="Freeform 3"/>
          <p:cNvSpPr/>
          <p:nvPr/>
        </p:nvSpPr>
        <p:spPr>
          <a:xfrm>
            <a:off x="4807458" y="6386957"/>
            <a:ext cx="70104" cy="139636"/>
          </a:xfrm>
          <a:custGeom>
            <a:avLst/>
            <a:gdLst>
              <a:gd name="connsiteX0" fmla="*/ 39751 w 70104"/>
              <a:gd name="connsiteY0" fmla="*/ 6350 h 139636"/>
              <a:gd name="connsiteX1" fmla="*/ 39751 w 70104"/>
              <a:gd name="connsiteY1" fmla="*/ 34925 h 139636"/>
              <a:gd name="connsiteX2" fmla="*/ 63753 w 70104"/>
              <a:gd name="connsiteY2" fmla="*/ 34925 h 139636"/>
              <a:gd name="connsiteX3" fmla="*/ 63753 w 70104"/>
              <a:gd name="connsiteY3" fmla="*/ 49021 h 139636"/>
              <a:gd name="connsiteX4" fmla="*/ 39751 w 70104"/>
              <a:gd name="connsiteY4" fmla="*/ 49021 h 139636"/>
              <a:gd name="connsiteX5" fmla="*/ 39751 w 70104"/>
              <a:gd name="connsiteY5" fmla="*/ 101600 h 139636"/>
              <a:gd name="connsiteX6" fmla="*/ 43052 w 70104"/>
              <a:gd name="connsiteY6" fmla="*/ 115189 h 139636"/>
              <a:gd name="connsiteX7" fmla="*/ 53720 w 70104"/>
              <a:gd name="connsiteY7" fmla="*/ 119265 h 139636"/>
              <a:gd name="connsiteX8" fmla="*/ 63753 w 70104"/>
              <a:gd name="connsiteY8" fmla="*/ 116039 h 139636"/>
              <a:gd name="connsiteX9" fmla="*/ 63753 w 70104"/>
              <a:gd name="connsiteY9" fmla="*/ 130238 h 139636"/>
              <a:gd name="connsiteX10" fmla="*/ 48640 w 70104"/>
              <a:gd name="connsiteY10" fmla="*/ 133286 h 139636"/>
              <a:gd name="connsiteX11" fmla="*/ 22859 w 70104"/>
              <a:gd name="connsiteY11" fmla="*/ 104647 h 139636"/>
              <a:gd name="connsiteX12" fmla="*/ 22859 w 70104"/>
              <a:gd name="connsiteY12" fmla="*/ 49021 h 139636"/>
              <a:gd name="connsiteX13" fmla="*/ 6350 w 70104"/>
              <a:gd name="connsiteY13" fmla="*/ 49021 h 139636"/>
              <a:gd name="connsiteX14" fmla="*/ 6350 w 70104"/>
              <a:gd name="connsiteY14" fmla="*/ 34925 h 139636"/>
              <a:gd name="connsiteX15" fmla="*/ 22859 w 70104"/>
              <a:gd name="connsiteY15" fmla="*/ 34925 h 139636"/>
              <a:gd name="connsiteX16" fmla="*/ 22859 w 70104"/>
              <a:gd name="connsiteY16" fmla="*/ 11683 h 139636"/>
              <a:gd name="connsiteX17" fmla="*/ 39751 w 70104"/>
              <a:gd name="connsiteY17" fmla="*/ 6350 h 13963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36">
                <a:moveTo>
                  <a:pt x="39751" y="6350"/>
                </a:moveTo>
                <a:lnTo>
                  <a:pt x="39751" y="34925"/>
                </a:lnTo>
                <a:lnTo>
                  <a:pt x="63753" y="34925"/>
                </a:lnTo>
                <a:lnTo>
                  <a:pt x="63753" y="49021"/>
                </a:lnTo>
                <a:lnTo>
                  <a:pt x="39751" y="49021"/>
                </a:lnTo>
                <a:lnTo>
                  <a:pt x="39751" y="101600"/>
                </a:lnTo>
                <a:cubicBezTo>
                  <a:pt x="39751" y="107950"/>
                  <a:pt x="40894" y="112395"/>
                  <a:pt x="43052" y="115189"/>
                </a:cubicBezTo>
                <a:cubicBezTo>
                  <a:pt x="45211" y="117893"/>
                  <a:pt x="48767" y="119265"/>
                  <a:pt x="53720" y="119265"/>
                </a:cubicBezTo>
                <a:cubicBezTo>
                  <a:pt x="57530" y="119265"/>
                  <a:pt x="60959" y="118186"/>
                  <a:pt x="63753" y="116039"/>
                </a:cubicBezTo>
                <a:lnTo>
                  <a:pt x="63753" y="130238"/>
                </a:lnTo>
                <a:cubicBezTo>
                  <a:pt x="60070" y="132270"/>
                  <a:pt x="54990" y="133286"/>
                  <a:pt x="48640" y="133286"/>
                </a:cubicBezTo>
                <a:cubicBezTo>
                  <a:pt x="31495" y="133286"/>
                  <a:pt x="22859" y="123736"/>
                  <a:pt x="22859" y="104647"/>
                </a:cubicBezTo>
                <a:lnTo>
                  <a:pt x="22859" y="49021"/>
                </a:lnTo>
                <a:lnTo>
                  <a:pt x="6350" y="49021"/>
                </a:lnTo>
                <a:lnTo>
                  <a:pt x="6350" y="34925"/>
                </a:lnTo>
                <a:lnTo>
                  <a:pt x="22859" y="34925"/>
                </a:lnTo>
                <a:lnTo>
                  <a:pt x="22859"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3" name="Freeform 3"/>
          <p:cNvSpPr/>
          <p:nvPr/>
        </p:nvSpPr>
        <p:spPr>
          <a:xfrm>
            <a:off x="4525645" y="6374638"/>
            <a:ext cx="113664" cy="152120"/>
          </a:xfrm>
          <a:custGeom>
            <a:avLst/>
            <a:gdLst>
              <a:gd name="connsiteX0" fmla="*/ 75310 w 113664"/>
              <a:gd name="connsiteY0" fmla="*/ 6350 h 152120"/>
              <a:gd name="connsiteX1" fmla="*/ 107314 w 113664"/>
              <a:gd name="connsiteY1" fmla="*/ 11810 h 152120"/>
              <a:gd name="connsiteX2" fmla="*/ 107314 w 113664"/>
              <a:gd name="connsiteY2" fmla="*/ 30098 h 152120"/>
              <a:gd name="connsiteX3" fmla="*/ 75564 w 113664"/>
              <a:gd name="connsiteY3" fmla="*/ 22097 h 152120"/>
              <a:gd name="connsiteX4" fmla="*/ 38734 w 113664"/>
              <a:gd name="connsiteY4" fmla="*/ 37083 h 152120"/>
              <a:gd name="connsiteX5" fmla="*/ 24638 w 113664"/>
              <a:gd name="connsiteY5" fmla="*/ 77596 h 152120"/>
              <a:gd name="connsiteX6" fmla="*/ 37845 w 113664"/>
              <a:gd name="connsiteY6" fmla="*/ 116077 h 152120"/>
              <a:gd name="connsiteX7" fmla="*/ 72516 w 113664"/>
              <a:gd name="connsiteY7" fmla="*/ 130276 h 152120"/>
              <a:gd name="connsiteX8" fmla="*/ 107314 w 113664"/>
              <a:gd name="connsiteY8" fmla="*/ 121158 h 152120"/>
              <a:gd name="connsiteX9" fmla="*/ 107314 w 113664"/>
              <a:gd name="connsiteY9" fmla="*/ 137934 h 152120"/>
              <a:gd name="connsiteX10" fmla="*/ 69976 w 113664"/>
              <a:gd name="connsiteY10" fmla="*/ 145770 h 152120"/>
              <a:gd name="connsiteX11" fmla="*/ 23621 w 113664"/>
              <a:gd name="connsiteY11" fmla="*/ 127380 h 152120"/>
              <a:gd name="connsiteX12" fmla="*/ 6350 w 113664"/>
              <a:gd name="connsiteY12" fmla="*/ 78613 h 152120"/>
              <a:gd name="connsiteX13" fmla="*/ 25780 w 113664"/>
              <a:gd name="connsiteY13" fmla="*/ 26289 h 152120"/>
              <a:gd name="connsiteX14" fmla="*/ 75310 w 113664"/>
              <a:gd name="connsiteY14" fmla="*/ 6350 h 1521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4" h="152120">
                <a:moveTo>
                  <a:pt x="75310" y="6350"/>
                </a:moveTo>
                <a:cubicBezTo>
                  <a:pt x="88264" y="6350"/>
                  <a:pt x="98933" y="8254"/>
                  <a:pt x="107314" y="11810"/>
                </a:cubicBezTo>
                <a:lnTo>
                  <a:pt x="107314" y="30098"/>
                </a:lnTo>
                <a:cubicBezTo>
                  <a:pt x="97663" y="24765"/>
                  <a:pt x="87121" y="22097"/>
                  <a:pt x="75564" y="22097"/>
                </a:cubicBezTo>
                <a:cubicBezTo>
                  <a:pt x="60451" y="22097"/>
                  <a:pt x="48259" y="27051"/>
                  <a:pt x="38734" y="37083"/>
                </a:cubicBezTo>
                <a:cubicBezTo>
                  <a:pt x="29336" y="47116"/>
                  <a:pt x="24638" y="60578"/>
                  <a:pt x="24638" y="77596"/>
                </a:cubicBezTo>
                <a:cubicBezTo>
                  <a:pt x="24638" y="93726"/>
                  <a:pt x="28955" y="106552"/>
                  <a:pt x="37845" y="116077"/>
                </a:cubicBezTo>
                <a:cubicBezTo>
                  <a:pt x="46608" y="125476"/>
                  <a:pt x="58165" y="130276"/>
                  <a:pt x="72516" y="130276"/>
                </a:cubicBezTo>
                <a:cubicBezTo>
                  <a:pt x="85851" y="130276"/>
                  <a:pt x="97408" y="127253"/>
                  <a:pt x="107314" y="121158"/>
                </a:cubicBezTo>
                <a:lnTo>
                  <a:pt x="107314" y="137934"/>
                </a:lnTo>
                <a:cubicBezTo>
                  <a:pt x="97408" y="143167"/>
                  <a:pt x="84963" y="145770"/>
                  <a:pt x="69976" y="145770"/>
                </a:cubicBezTo>
                <a:cubicBezTo>
                  <a:pt x="50545" y="145770"/>
                  <a:pt x="35178" y="139636"/>
                  <a:pt x="23621" y="127380"/>
                </a:cubicBezTo>
                <a:cubicBezTo>
                  <a:pt x="12064" y="115061"/>
                  <a:pt x="6350" y="98805"/>
                  <a:pt x="6350" y="78613"/>
                </a:cubicBezTo>
                <a:cubicBezTo>
                  <a:pt x="6350" y="56896"/>
                  <a:pt x="12826" y="39496"/>
                  <a:pt x="25780" y="26289"/>
                </a:cubicBezTo>
                <a:cubicBezTo>
                  <a:pt x="38734" y="12953"/>
                  <a:pt x="55371" y="6350"/>
                  <a:pt x="7531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4" name="Freeform 3"/>
          <p:cNvSpPr/>
          <p:nvPr/>
        </p:nvSpPr>
        <p:spPr>
          <a:xfrm>
            <a:off x="4993385" y="6370828"/>
            <a:ext cx="34290" cy="33908"/>
          </a:xfrm>
          <a:custGeom>
            <a:avLst/>
            <a:gdLst>
              <a:gd name="connsiteX0" fmla="*/ 17017 w 34290"/>
              <a:gd name="connsiteY0" fmla="*/ 6350 h 33908"/>
              <a:gd name="connsiteX1" fmla="*/ 24765 w 34290"/>
              <a:gd name="connsiteY1" fmla="*/ 9397 h 33908"/>
              <a:gd name="connsiteX2" fmla="*/ 27940 w 34290"/>
              <a:gd name="connsiteY2" fmla="*/ 17017 h 33908"/>
              <a:gd name="connsiteX3" fmla="*/ 24765 w 34290"/>
              <a:gd name="connsiteY3" fmla="*/ 24637 h 33908"/>
              <a:gd name="connsiteX4" fmla="*/ 17017 w 34290"/>
              <a:gd name="connsiteY4" fmla="*/ 27558 h 33908"/>
              <a:gd name="connsiteX5" fmla="*/ 9398 w 34290"/>
              <a:gd name="connsiteY5" fmla="*/ 24637 h 33908"/>
              <a:gd name="connsiteX6" fmla="*/ 6350 w 34290"/>
              <a:gd name="connsiteY6" fmla="*/ 17017 h 33908"/>
              <a:gd name="connsiteX7" fmla="*/ 9398 w 34290"/>
              <a:gd name="connsiteY7" fmla="*/ 9397 h 33908"/>
              <a:gd name="connsiteX8" fmla="*/ 17017 w 34290"/>
              <a:gd name="connsiteY8" fmla="*/ 6350 h 3390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8">
                <a:moveTo>
                  <a:pt x="17017" y="6350"/>
                </a:moveTo>
                <a:cubicBezTo>
                  <a:pt x="20066" y="6350"/>
                  <a:pt x="22733" y="7365"/>
                  <a:pt x="24765" y="9397"/>
                </a:cubicBezTo>
                <a:cubicBezTo>
                  <a:pt x="26923" y="11429"/>
                  <a:pt x="27940" y="13969"/>
                  <a:pt x="27940" y="17017"/>
                </a:cubicBezTo>
                <a:cubicBezTo>
                  <a:pt x="27940" y="20065"/>
                  <a:pt x="26923" y="22605"/>
                  <a:pt x="24765" y="24637"/>
                </a:cubicBezTo>
                <a:cubicBezTo>
                  <a:pt x="22733" y="26542"/>
                  <a:pt x="20066" y="27558"/>
                  <a:pt x="17017" y="27558"/>
                </a:cubicBezTo>
                <a:cubicBezTo>
                  <a:pt x="13970" y="27558"/>
                  <a:pt x="11429" y="26542"/>
                  <a:pt x="9398" y="24637"/>
                </a:cubicBezTo>
                <a:cubicBezTo>
                  <a:pt x="7366" y="22605"/>
                  <a:pt x="6350" y="20065"/>
                  <a:pt x="6350" y="17017"/>
                </a:cubicBezTo>
                <a:cubicBezTo>
                  <a:pt x="6350" y="14096"/>
                  <a:pt x="7366" y="11556"/>
                  <a:pt x="9398"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5" name="Freeform 3"/>
          <p:cNvSpPr/>
          <p:nvPr/>
        </p:nvSpPr>
        <p:spPr>
          <a:xfrm>
            <a:off x="4883658" y="6370828"/>
            <a:ext cx="34289" cy="33908"/>
          </a:xfrm>
          <a:custGeom>
            <a:avLst/>
            <a:gdLst>
              <a:gd name="connsiteX0" fmla="*/ 17017 w 34289"/>
              <a:gd name="connsiteY0" fmla="*/ 6350 h 33908"/>
              <a:gd name="connsiteX1" fmla="*/ 24764 w 34289"/>
              <a:gd name="connsiteY1" fmla="*/ 9397 h 33908"/>
              <a:gd name="connsiteX2" fmla="*/ 27939 w 34289"/>
              <a:gd name="connsiteY2" fmla="*/ 17017 h 33908"/>
              <a:gd name="connsiteX3" fmla="*/ 24764 w 34289"/>
              <a:gd name="connsiteY3" fmla="*/ 24637 h 33908"/>
              <a:gd name="connsiteX4" fmla="*/ 17017 w 34289"/>
              <a:gd name="connsiteY4" fmla="*/ 27558 h 33908"/>
              <a:gd name="connsiteX5" fmla="*/ 9397 w 34289"/>
              <a:gd name="connsiteY5" fmla="*/ 24637 h 33908"/>
              <a:gd name="connsiteX6" fmla="*/ 6350 w 34289"/>
              <a:gd name="connsiteY6" fmla="*/ 17017 h 33908"/>
              <a:gd name="connsiteX7" fmla="*/ 9397 w 34289"/>
              <a:gd name="connsiteY7" fmla="*/ 9397 h 33908"/>
              <a:gd name="connsiteX8" fmla="*/ 17017 w 34289"/>
              <a:gd name="connsiteY8" fmla="*/ 6350 h 3390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 h="33908">
                <a:moveTo>
                  <a:pt x="17017" y="6350"/>
                </a:moveTo>
                <a:cubicBezTo>
                  <a:pt x="20065" y="6350"/>
                  <a:pt x="22732" y="7365"/>
                  <a:pt x="24764" y="9397"/>
                </a:cubicBezTo>
                <a:cubicBezTo>
                  <a:pt x="26923" y="11429"/>
                  <a:pt x="27939" y="13969"/>
                  <a:pt x="27939" y="17017"/>
                </a:cubicBezTo>
                <a:cubicBezTo>
                  <a:pt x="27939" y="20065"/>
                  <a:pt x="26923" y="22605"/>
                  <a:pt x="24764" y="24637"/>
                </a:cubicBezTo>
                <a:cubicBezTo>
                  <a:pt x="22732" y="26542"/>
                  <a:pt x="20065" y="27558"/>
                  <a:pt x="17017" y="27558"/>
                </a:cubicBezTo>
                <a:cubicBezTo>
                  <a:pt x="13970" y="27558"/>
                  <a:pt x="11429" y="26542"/>
                  <a:pt x="9397" y="24637"/>
                </a:cubicBezTo>
                <a:cubicBezTo>
                  <a:pt x="7365" y="22605"/>
                  <a:pt x="6350" y="20065"/>
                  <a:pt x="6350" y="17017"/>
                </a:cubicBezTo>
                <a:cubicBezTo>
                  <a:pt x="6350" y="14096"/>
                  <a:pt x="7365" y="11556"/>
                  <a:pt x="9397"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6" name="Freeform 3"/>
          <p:cNvSpPr/>
          <p:nvPr/>
        </p:nvSpPr>
        <p:spPr>
          <a:xfrm>
            <a:off x="4922520" y="6367145"/>
            <a:ext cx="72517" cy="157352"/>
          </a:xfrm>
          <a:custGeom>
            <a:avLst/>
            <a:gdLst>
              <a:gd name="connsiteX0" fmla="*/ 54483 w 72517"/>
              <a:gd name="connsiteY0" fmla="*/ 6350 h 157352"/>
              <a:gd name="connsiteX1" fmla="*/ 66166 w 72517"/>
              <a:gd name="connsiteY1" fmla="*/ 8001 h 157352"/>
              <a:gd name="connsiteX2" fmla="*/ 66166 w 72517"/>
              <a:gd name="connsiteY2" fmla="*/ 22986 h 157352"/>
              <a:gd name="connsiteX3" fmla="*/ 55752 w 72517"/>
              <a:gd name="connsiteY3" fmla="*/ 20446 h 157352"/>
              <a:gd name="connsiteX4" fmla="*/ 39751 w 72517"/>
              <a:gd name="connsiteY4" fmla="*/ 40385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59 w 72517"/>
              <a:gd name="connsiteY10" fmla="*/ 151002 h 157352"/>
              <a:gd name="connsiteX11" fmla="*/ 22859 w 72517"/>
              <a:gd name="connsiteY11" fmla="*/ 68833 h 157352"/>
              <a:gd name="connsiteX12" fmla="*/ 6350 w 72517"/>
              <a:gd name="connsiteY12" fmla="*/ 68833 h 157352"/>
              <a:gd name="connsiteX13" fmla="*/ 6350 w 72517"/>
              <a:gd name="connsiteY13" fmla="*/ 54736 h 157352"/>
              <a:gd name="connsiteX14" fmla="*/ 22859 w 72517"/>
              <a:gd name="connsiteY14" fmla="*/ 54736 h 157352"/>
              <a:gd name="connsiteX15" fmla="*/ 22859 w 72517"/>
              <a:gd name="connsiteY15" fmla="*/ 39496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8" y="6350"/>
                  <a:pt x="63245" y="6984"/>
                  <a:pt x="66166" y="8001"/>
                </a:cubicBezTo>
                <a:lnTo>
                  <a:pt x="66166" y="22986"/>
                </a:lnTo>
                <a:cubicBezTo>
                  <a:pt x="62991" y="21335"/>
                  <a:pt x="59435" y="20446"/>
                  <a:pt x="55752" y="20446"/>
                </a:cubicBezTo>
                <a:cubicBezTo>
                  <a:pt x="45084" y="20446"/>
                  <a:pt x="39751" y="27051"/>
                  <a:pt x="39751" y="40385"/>
                </a:cubicBezTo>
                <a:lnTo>
                  <a:pt x="39751" y="54736"/>
                </a:lnTo>
                <a:lnTo>
                  <a:pt x="62357" y="54736"/>
                </a:lnTo>
                <a:lnTo>
                  <a:pt x="62357" y="68833"/>
                </a:lnTo>
                <a:lnTo>
                  <a:pt x="39751" y="68833"/>
                </a:lnTo>
                <a:lnTo>
                  <a:pt x="39751" y="151002"/>
                </a:lnTo>
                <a:lnTo>
                  <a:pt x="22859" y="151002"/>
                </a:lnTo>
                <a:lnTo>
                  <a:pt x="22859" y="68833"/>
                </a:lnTo>
                <a:lnTo>
                  <a:pt x="6350" y="68833"/>
                </a:lnTo>
                <a:lnTo>
                  <a:pt x="6350" y="54736"/>
                </a:lnTo>
                <a:lnTo>
                  <a:pt x="22859" y="54736"/>
                </a:lnTo>
                <a:lnTo>
                  <a:pt x="22859" y="39496"/>
                </a:lnTo>
                <a:cubicBezTo>
                  <a:pt x="22859" y="29209"/>
                  <a:pt x="25780" y="21082"/>
                  <a:pt x="31750" y="15239"/>
                </a:cubicBezTo>
                <a:cubicBezTo>
                  <a:pt x="37719" y="9397"/>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7" name="Freeform 3"/>
          <p:cNvSpPr/>
          <p:nvPr/>
        </p:nvSpPr>
        <p:spPr>
          <a:xfrm>
            <a:off x="3093720" y="6805434"/>
            <a:ext cx="342900" cy="373379"/>
          </a:xfrm>
          <a:custGeom>
            <a:avLst/>
            <a:gdLst>
              <a:gd name="connsiteX0" fmla="*/ 0 w 342900"/>
              <a:gd name="connsiteY0" fmla="*/ 57150 h 373379"/>
              <a:gd name="connsiteX1" fmla="*/ 57150 w 342900"/>
              <a:gd name="connsiteY1" fmla="*/ 0 h 373379"/>
              <a:gd name="connsiteX2" fmla="*/ 285750 w 342900"/>
              <a:gd name="connsiteY2" fmla="*/ 0 h 373379"/>
              <a:gd name="connsiteX3" fmla="*/ 342900 w 342900"/>
              <a:gd name="connsiteY3" fmla="*/ 57150 h 373379"/>
              <a:gd name="connsiteX4" fmla="*/ 342900 w 342900"/>
              <a:gd name="connsiteY4" fmla="*/ 316229 h 373379"/>
              <a:gd name="connsiteX5" fmla="*/ 285750 w 342900"/>
              <a:gd name="connsiteY5" fmla="*/ 373379 h 373379"/>
              <a:gd name="connsiteX6" fmla="*/ 57150 w 342900"/>
              <a:gd name="connsiteY6" fmla="*/ 373379 h 373379"/>
              <a:gd name="connsiteX7" fmla="*/ 0 w 342900"/>
              <a:gd name="connsiteY7" fmla="*/ 316229 h 373379"/>
              <a:gd name="connsiteX8" fmla="*/ 0 w 342900"/>
              <a:gd name="connsiteY8" fmla="*/ 57150 h 3733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0" h="373379">
                <a:moveTo>
                  <a:pt x="0" y="57150"/>
                </a:moveTo>
                <a:cubicBezTo>
                  <a:pt x="0" y="25589"/>
                  <a:pt x="25526" y="0"/>
                  <a:pt x="57150" y="0"/>
                </a:cubicBezTo>
                <a:lnTo>
                  <a:pt x="285750" y="0"/>
                </a:lnTo>
                <a:cubicBezTo>
                  <a:pt x="317372" y="0"/>
                  <a:pt x="342900" y="25589"/>
                  <a:pt x="342900" y="57150"/>
                </a:cubicBezTo>
                <a:lnTo>
                  <a:pt x="342900" y="316229"/>
                </a:lnTo>
                <a:cubicBezTo>
                  <a:pt x="342900" y="347788"/>
                  <a:pt x="317372" y="373379"/>
                  <a:pt x="285750" y="373379"/>
                </a:cubicBezTo>
                <a:lnTo>
                  <a:pt x="57150" y="373379"/>
                </a:lnTo>
                <a:cubicBezTo>
                  <a:pt x="25526" y="373379"/>
                  <a:pt x="0" y="347788"/>
                  <a:pt x="0" y="316229"/>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8" name="Freeform 3"/>
          <p:cNvSpPr/>
          <p:nvPr/>
        </p:nvSpPr>
        <p:spPr>
          <a:xfrm>
            <a:off x="3081020" y="6792734"/>
            <a:ext cx="368300" cy="398779"/>
          </a:xfrm>
          <a:custGeom>
            <a:avLst/>
            <a:gdLst>
              <a:gd name="connsiteX0" fmla="*/ 12700 w 368300"/>
              <a:gd name="connsiteY0" fmla="*/ 69850 h 398779"/>
              <a:gd name="connsiteX1" fmla="*/ 69850 w 368300"/>
              <a:gd name="connsiteY1" fmla="*/ 12700 h 398779"/>
              <a:gd name="connsiteX2" fmla="*/ 298450 w 368300"/>
              <a:gd name="connsiteY2" fmla="*/ 12700 h 398779"/>
              <a:gd name="connsiteX3" fmla="*/ 355600 w 368300"/>
              <a:gd name="connsiteY3" fmla="*/ 69850 h 398779"/>
              <a:gd name="connsiteX4" fmla="*/ 355600 w 368300"/>
              <a:gd name="connsiteY4" fmla="*/ 328929 h 398779"/>
              <a:gd name="connsiteX5" fmla="*/ 298450 w 368300"/>
              <a:gd name="connsiteY5" fmla="*/ 386079 h 398779"/>
              <a:gd name="connsiteX6" fmla="*/ 69850 w 368300"/>
              <a:gd name="connsiteY6" fmla="*/ 386079 h 398779"/>
              <a:gd name="connsiteX7" fmla="*/ 12700 w 368300"/>
              <a:gd name="connsiteY7" fmla="*/ 328929 h 398779"/>
              <a:gd name="connsiteX8" fmla="*/ 12700 w 368300"/>
              <a:gd name="connsiteY8" fmla="*/ 69850 h 3987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 h="398779">
                <a:moveTo>
                  <a:pt x="12700" y="69850"/>
                </a:moveTo>
                <a:cubicBezTo>
                  <a:pt x="12700" y="38289"/>
                  <a:pt x="38226" y="12700"/>
                  <a:pt x="69850" y="12700"/>
                </a:cubicBezTo>
                <a:lnTo>
                  <a:pt x="298450" y="12700"/>
                </a:lnTo>
                <a:cubicBezTo>
                  <a:pt x="330072" y="12700"/>
                  <a:pt x="355600" y="38289"/>
                  <a:pt x="355600" y="69850"/>
                </a:cubicBezTo>
                <a:lnTo>
                  <a:pt x="355600" y="328929"/>
                </a:lnTo>
                <a:cubicBezTo>
                  <a:pt x="355600" y="360488"/>
                  <a:pt x="330072" y="386079"/>
                  <a:pt x="298450" y="386079"/>
                </a:cubicBezTo>
                <a:lnTo>
                  <a:pt x="69850" y="386079"/>
                </a:lnTo>
                <a:cubicBezTo>
                  <a:pt x="38226" y="386079"/>
                  <a:pt x="12700" y="360488"/>
                  <a:pt x="12700" y="328929"/>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9" name="Freeform 3"/>
          <p:cNvSpPr/>
          <p:nvPr/>
        </p:nvSpPr>
        <p:spPr>
          <a:xfrm>
            <a:off x="3101339" y="7346454"/>
            <a:ext cx="335280" cy="396238"/>
          </a:xfrm>
          <a:custGeom>
            <a:avLst/>
            <a:gdLst>
              <a:gd name="connsiteX0" fmla="*/ 0 w 335280"/>
              <a:gd name="connsiteY0" fmla="*/ 55880 h 396238"/>
              <a:gd name="connsiteX1" fmla="*/ 55880 w 335280"/>
              <a:gd name="connsiteY1" fmla="*/ 0 h 396238"/>
              <a:gd name="connsiteX2" fmla="*/ 279400 w 335280"/>
              <a:gd name="connsiteY2" fmla="*/ 0 h 396238"/>
              <a:gd name="connsiteX3" fmla="*/ 335280 w 335280"/>
              <a:gd name="connsiteY3" fmla="*/ 55880 h 396238"/>
              <a:gd name="connsiteX4" fmla="*/ 335280 w 335280"/>
              <a:gd name="connsiteY4" fmla="*/ 340357 h 396238"/>
              <a:gd name="connsiteX5" fmla="*/ 279400 w 335280"/>
              <a:gd name="connsiteY5" fmla="*/ 396238 h 396238"/>
              <a:gd name="connsiteX6" fmla="*/ 55880 w 335280"/>
              <a:gd name="connsiteY6" fmla="*/ 396238 h 396238"/>
              <a:gd name="connsiteX7" fmla="*/ 0 w 335280"/>
              <a:gd name="connsiteY7" fmla="*/ 340357 h 396238"/>
              <a:gd name="connsiteX8" fmla="*/ 0 w 335280"/>
              <a:gd name="connsiteY8" fmla="*/ 55880 h 3962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35280" h="396238">
                <a:moveTo>
                  <a:pt x="0" y="55880"/>
                </a:moveTo>
                <a:cubicBezTo>
                  <a:pt x="0" y="25019"/>
                  <a:pt x="25019" y="0"/>
                  <a:pt x="55880" y="0"/>
                </a:cubicBezTo>
                <a:lnTo>
                  <a:pt x="279400" y="0"/>
                </a:lnTo>
                <a:cubicBezTo>
                  <a:pt x="310261" y="0"/>
                  <a:pt x="335280" y="25019"/>
                  <a:pt x="335280" y="55880"/>
                </a:cubicBezTo>
                <a:lnTo>
                  <a:pt x="335280" y="340357"/>
                </a:lnTo>
                <a:cubicBezTo>
                  <a:pt x="335280" y="371219"/>
                  <a:pt x="310261" y="396238"/>
                  <a:pt x="279400" y="396238"/>
                </a:cubicBezTo>
                <a:lnTo>
                  <a:pt x="55880" y="396238"/>
                </a:lnTo>
                <a:cubicBezTo>
                  <a:pt x="25019" y="396238"/>
                  <a:pt x="0" y="371219"/>
                  <a:pt x="0" y="340357"/>
                </a:cubicBezTo>
                <a:lnTo>
                  <a:pt x="0" y="5588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0" name="Freeform 3"/>
          <p:cNvSpPr/>
          <p:nvPr/>
        </p:nvSpPr>
        <p:spPr>
          <a:xfrm>
            <a:off x="3088639" y="7333754"/>
            <a:ext cx="360680" cy="421638"/>
          </a:xfrm>
          <a:custGeom>
            <a:avLst/>
            <a:gdLst>
              <a:gd name="connsiteX0" fmla="*/ 12700 w 360680"/>
              <a:gd name="connsiteY0" fmla="*/ 68580 h 421638"/>
              <a:gd name="connsiteX1" fmla="*/ 68580 w 360680"/>
              <a:gd name="connsiteY1" fmla="*/ 12700 h 421638"/>
              <a:gd name="connsiteX2" fmla="*/ 292100 w 360680"/>
              <a:gd name="connsiteY2" fmla="*/ 12700 h 421638"/>
              <a:gd name="connsiteX3" fmla="*/ 347980 w 360680"/>
              <a:gd name="connsiteY3" fmla="*/ 68580 h 421638"/>
              <a:gd name="connsiteX4" fmla="*/ 347980 w 360680"/>
              <a:gd name="connsiteY4" fmla="*/ 353057 h 421638"/>
              <a:gd name="connsiteX5" fmla="*/ 292100 w 360680"/>
              <a:gd name="connsiteY5" fmla="*/ 408938 h 421638"/>
              <a:gd name="connsiteX6" fmla="*/ 68580 w 360680"/>
              <a:gd name="connsiteY6" fmla="*/ 408938 h 421638"/>
              <a:gd name="connsiteX7" fmla="*/ 12700 w 360680"/>
              <a:gd name="connsiteY7" fmla="*/ 353057 h 421638"/>
              <a:gd name="connsiteX8" fmla="*/ 12700 w 360680"/>
              <a:gd name="connsiteY8" fmla="*/ 68580 h 4216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0680" h="421638">
                <a:moveTo>
                  <a:pt x="12700" y="68580"/>
                </a:moveTo>
                <a:cubicBezTo>
                  <a:pt x="12700" y="37719"/>
                  <a:pt x="37719" y="12700"/>
                  <a:pt x="68580" y="12700"/>
                </a:cubicBezTo>
                <a:lnTo>
                  <a:pt x="292100" y="12700"/>
                </a:lnTo>
                <a:cubicBezTo>
                  <a:pt x="322961" y="12700"/>
                  <a:pt x="347980" y="37719"/>
                  <a:pt x="347980" y="68580"/>
                </a:cubicBezTo>
                <a:lnTo>
                  <a:pt x="347980" y="353057"/>
                </a:lnTo>
                <a:cubicBezTo>
                  <a:pt x="347980" y="383919"/>
                  <a:pt x="322961" y="408938"/>
                  <a:pt x="292100" y="408938"/>
                </a:cubicBezTo>
                <a:lnTo>
                  <a:pt x="68580" y="408938"/>
                </a:lnTo>
                <a:cubicBezTo>
                  <a:pt x="37719" y="408938"/>
                  <a:pt x="12700" y="383919"/>
                  <a:pt x="12700" y="353057"/>
                </a:cubicBezTo>
                <a:lnTo>
                  <a:pt x="12700" y="6858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1" name="Freeform 3"/>
          <p:cNvSpPr/>
          <p:nvPr/>
        </p:nvSpPr>
        <p:spPr>
          <a:xfrm>
            <a:off x="3665220" y="6797814"/>
            <a:ext cx="3688079" cy="373380"/>
          </a:xfrm>
          <a:custGeom>
            <a:avLst/>
            <a:gdLst>
              <a:gd name="connsiteX0" fmla="*/ 0 w 3688079"/>
              <a:gd name="connsiteY0" fmla="*/ 373380 h 373380"/>
              <a:gd name="connsiteX1" fmla="*/ 3688079 w 3688079"/>
              <a:gd name="connsiteY1" fmla="*/ 373380 h 373380"/>
              <a:gd name="connsiteX2" fmla="*/ 3688079 w 3688079"/>
              <a:gd name="connsiteY2" fmla="*/ 0 h 373380"/>
              <a:gd name="connsiteX3" fmla="*/ 0 w 3688079"/>
              <a:gd name="connsiteY3" fmla="*/ 0 h 373380"/>
              <a:gd name="connsiteX4" fmla="*/ 0 w 3688079"/>
              <a:gd name="connsiteY4" fmla="*/ 373380 h 37338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88079" h="373380">
                <a:moveTo>
                  <a:pt x="0" y="373380"/>
                </a:moveTo>
                <a:lnTo>
                  <a:pt x="3688079" y="373380"/>
                </a:lnTo>
                <a:lnTo>
                  <a:pt x="3688079" y="0"/>
                </a:lnTo>
                <a:lnTo>
                  <a:pt x="0" y="0"/>
                </a:lnTo>
                <a:lnTo>
                  <a:pt x="0" y="37338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2" name="Freeform 3"/>
          <p:cNvSpPr/>
          <p:nvPr/>
        </p:nvSpPr>
        <p:spPr>
          <a:xfrm>
            <a:off x="3652520" y="6785114"/>
            <a:ext cx="3713479" cy="398780"/>
          </a:xfrm>
          <a:custGeom>
            <a:avLst/>
            <a:gdLst>
              <a:gd name="connsiteX0" fmla="*/ 12700 w 3713479"/>
              <a:gd name="connsiteY0" fmla="*/ 386080 h 398780"/>
              <a:gd name="connsiteX1" fmla="*/ 3700779 w 3713479"/>
              <a:gd name="connsiteY1" fmla="*/ 386080 h 398780"/>
              <a:gd name="connsiteX2" fmla="*/ 3700779 w 3713479"/>
              <a:gd name="connsiteY2" fmla="*/ 12700 h 398780"/>
              <a:gd name="connsiteX3" fmla="*/ 12700 w 3713479"/>
              <a:gd name="connsiteY3" fmla="*/ 12700 h 398780"/>
              <a:gd name="connsiteX4" fmla="*/ 12700 w 3713479"/>
              <a:gd name="connsiteY4" fmla="*/ 386080 h 39878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713479" h="398780">
                <a:moveTo>
                  <a:pt x="12700" y="386080"/>
                </a:moveTo>
                <a:lnTo>
                  <a:pt x="3700779" y="386080"/>
                </a:lnTo>
                <a:lnTo>
                  <a:pt x="3700779" y="12700"/>
                </a:lnTo>
                <a:lnTo>
                  <a:pt x="12700" y="12700"/>
                </a:lnTo>
                <a:lnTo>
                  <a:pt x="12700" y="38608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3" name="Freeform 3"/>
          <p:cNvSpPr/>
          <p:nvPr/>
        </p:nvSpPr>
        <p:spPr>
          <a:xfrm>
            <a:off x="3672840" y="7331213"/>
            <a:ext cx="3672840" cy="388619"/>
          </a:xfrm>
          <a:custGeom>
            <a:avLst/>
            <a:gdLst>
              <a:gd name="connsiteX0" fmla="*/ 0 w 3672840"/>
              <a:gd name="connsiteY0" fmla="*/ 388619 h 388619"/>
              <a:gd name="connsiteX1" fmla="*/ 3672840 w 3672840"/>
              <a:gd name="connsiteY1" fmla="*/ 388619 h 388619"/>
              <a:gd name="connsiteX2" fmla="*/ 3672840 w 3672840"/>
              <a:gd name="connsiteY2" fmla="*/ 0 h 388619"/>
              <a:gd name="connsiteX3" fmla="*/ 0 w 3672840"/>
              <a:gd name="connsiteY3" fmla="*/ 0 h 388619"/>
              <a:gd name="connsiteX4" fmla="*/ 0 w 3672840"/>
              <a:gd name="connsiteY4" fmla="*/ 388619 h 3886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72840" h="388619">
                <a:moveTo>
                  <a:pt x="0" y="388619"/>
                </a:moveTo>
                <a:lnTo>
                  <a:pt x="3672840" y="388619"/>
                </a:lnTo>
                <a:lnTo>
                  <a:pt x="3672840" y="0"/>
                </a:lnTo>
                <a:lnTo>
                  <a:pt x="0" y="0"/>
                </a:lnTo>
                <a:lnTo>
                  <a:pt x="0" y="38861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4" name="Freeform 3"/>
          <p:cNvSpPr/>
          <p:nvPr/>
        </p:nvSpPr>
        <p:spPr>
          <a:xfrm>
            <a:off x="3660140" y="7318513"/>
            <a:ext cx="3698240" cy="414019"/>
          </a:xfrm>
          <a:custGeom>
            <a:avLst/>
            <a:gdLst>
              <a:gd name="connsiteX0" fmla="*/ 12700 w 3698240"/>
              <a:gd name="connsiteY0" fmla="*/ 401319 h 414019"/>
              <a:gd name="connsiteX1" fmla="*/ 3685540 w 3698240"/>
              <a:gd name="connsiteY1" fmla="*/ 401319 h 414019"/>
              <a:gd name="connsiteX2" fmla="*/ 3685540 w 3698240"/>
              <a:gd name="connsiteY2" fmla="*/ 12700 h 414019"/>
              <a:gd name="connsiteX3" fmla="*/ 12700 w 3698240"/>
              <a:gd name="connsiteY3" fmla="*/ 12700 h 414019"/>
              <a:gd name="connsiteX4" fmla="*/ 12700 w 3698240"/>
              <a:gd name="connsiteY4" fmla="*/ 401319 h 4140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98240" h="414019">
                <a:moveTo>
                  <a:pt x="12700" y="401319"/>
                </a:moveTo>
                <a:lnTo>
                  <a:pt x="3685540" y="401319"/>
                </a:lnTo>
                <a:lnTo>
                  <a:pt x="3685540" y="12700"/>
                </a:lnTo>
                <a:lnTo>
                  <a:pt x="12700" y="12700"/>
                </a:lnTo>
                <a:lnTo>
                  <a:pt x="12700" y="40131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5" name="Freeform 3"/>
          <p:cNvSpPr/>
          <p:nvPr/>
        </p:nvSpPr>
        <p:spPr>
          <a:xfrm>
            <a:off x="4938395" y="7557706"/>
            <a:ext cx="56007" cy="49441"/>
          </a:xfrm>
          <a:custGeom>
            <a:avLst/>
            <a:gdLst>
              <a:gd name="connsiteX0" fmla="*/ 49657 w 56007"/>
              <a:gd name="connsiteY0" fmla="*/ 6350 h 49441"/>
              <a:gd name="connsiteX1" fmla="*/ 27177 w 56007"/>
              <a:gd name="connsiteY1" fmla="*/ 9398 h 49441"/>
              <a:gd name="connsiteX2" fmla="*/ 10795 w 56007"/>
              <a:gd name="connsiteY2" fmla="*/ 15316 h 49441"/>
              <a:gd name="connsiteX3" fmla="*/ 6350 w 56007"/>
              <a:gd name="connsiteY3" fmla="*/ 27508 h 49441"/>
              <a:gd name="connsiteX4" fmla="*/ 11176 w 56007"/>
              <a:gd name="connsiteY4" fmla="*/ 38735 h 49441"/>
              <a:gd name="connsiteX5" fmla="*/ 24129 w 56007"/>
              <a:gd name="connsiteY5" fmla="*/ 43091 h 49441"/>
              <a:gd name="connsiteX6" fmla="*/ 42417 w 56007"/>
              <a:gd name="connsiteY6" fmla="*/ 35255 h 49441"/>
              <a:gd name="connsiteX7" fmla="*/ 49657 w 56007"/>
              <a:gd name="connsiteY7" fmla="*/ 15583 h 49441"/>
              <a:gd name="connsiteX8" fmla="*/ 49657 w 56007"/>
              <a:gd name="connsiteY8" fmla="*/ 6350 h 4944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41">
                <a:moveTo>
                  <a:pt x="49657" y="6350"/>
                </a:moveTo>
                <a:lnTo>
                  <a:pt x="27177" y="9398"/>
                </a:lnTo>
                <a:cubicBezTo>
                  <a:pt x="19176" y="10439"/>
                  <a:pt x="13842" y="12420"/>
                  <a:pt x="10795" y="15316"/>
                </a:cubicBezTo>
                <a:cubicBezTo>
                  <a:pt x="7873" y="18225"/>
                  <a:pt x="6350" y="22288"/>
                  <a:pt x="6350" y="27508"/>
                </a:cubicBezTo>
                <a:cubicBezTo>
                  <a:pt x="6350" y="32093"/>
                  <a:pt x="8001" y="35839"/>
                  <a:pt x="11176" y="38735"/>
                </a:cubicBezTo>
                <a:cubicBezTo>
                  <a:pt x="14477" y="41643"/>
                  <a:pt x="18795" y="43091"/>
                  <a:pt x="24129" y="43091"/>
                </a:cubicBezTo>
                <a:cubicBezTo>
                  <a:pt x="31495" y="43091"/>
                  <a:pt x="37591" y="40488"/>
                  <a:pt x="42417" y="35255"/>
                </a:cubicBezTo>
                <a:cubicBezTo>
                  <a:pt x="47244" y="30036"/>
                  <a:pt x="49657" y="23469"/>
                  <a:pt x="49657" y="15583"/>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6" name="Freeform 3"/>
          <p:cNvSpPr/>
          <p:nvPr/>
        </p:nvSpPr>
        <p:spPr>
          <a:xfrm>
            <a:off x="4624196" y="7536205"/>
            <a:ext cx="82169" cy="70243"/>
          </a:xfrm>
          <a:custGeom>
            <a:avLst/>
            <a:gdLst>
              <a:gd name="connsiteX0" fmla="*/ 32639 w 82169"/>
              <a:gd name="connsiteY0" fmla="*/ 6350 h 70243"/>
              <a:gd name="connsiteX1" fmla="*/ 12446 w 82169"/>
              <a:gd name="connsiteY1" fmla="*/ 19710 h 70243"/>
              <a:gd name="connsiteX2" fmla="*/ 6350 w 82169"/>
              <a:gd name="connsiteY2" fmla="*/ 38646 h 70243"/>
              <a:gd name="connsiteX3" fmla="*/ 14478 w 82169"/>
              <a:gd name="connsiteY3" fmla="*/ 57150 h 70243"/>
              <a:gd name="connsiteX4" fmla="*/ 35433 w 82169"/>
              <a:gd name="connsiteY4" fmla="*/ 63893 h 70243"/>
              <a:gd name="connsiteX5" fmla="*/ 75819 w 82169"/>
              <a:gd name="connsiteY5" fmla="*/ 45707 h 70243"/>
              <a:gd name="connsiteX6" fmla="*/ 55880 w 82169"/>
              <a:gd name="connsiteY6" fmla="*/ 20231 h 70243"/>
              <a:gd name="connsiteX7" fmla="*/ 32639 w 82169"/>
              <a:gd name="connsiteY7" fmla="*/ 6350 h 7024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82169" h="70243">
                <a:moveTo>
                  <a:pt x="32639" y="6350"/>
                </a:moveTo>
                <a:cubicBezTo>
                  <a:pt x="23241" y="10185"/>
                  <a:pt x="16510" y="14630"/>
                  <a:pt x="12446" y="19710"/>
                </a:cubicBezTo>
                <a:cubicBezTo>
                  <a:pt x="8382" y="24790"/>
                  <a:pt x="6350" y="31102"/>
                  <a:pt x="6350" y="38646"/>
                </a:cubicBezTo>
                <a:cubicBezTo>
                  <a:pt x="6350" y="46482"/>
                  <a:pt x="9017" y="52654"/>
                  <a:pt x="14478" y="57150"/>
                </a:cubicBezTo>
                <a:cubicBezTo>
                  <a:pt x="19812" y="61645"/>
                  <a:pt x="26797" y="63893"/>
                  <a:pt x="35433" y="63893"/>
                </a:cubicBezTo>
                <a:cubicBezTo>
                  <a:pt x="51435" y="63893"/>
                  <a:pt x="64770" y="57836"/>
                  <a:pt x="75819" y="45707"/>
                </a:cubicBezTo>
                <a:cubicBezTo>
                  <a:pt x="68580" y="34442"/>
                  <a:pt x="61976" y="25946"/>
                  <a:pt x="55880" y="20231"/>
                </a:cubicBezTo>
                <a:cubicBezTo>
                  <a:pt x="49784" y="14516"/>
                  <a:pt x="42037" y="9893"/>
                  <a:pt x="3263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7" name="Freeform 3"/>
          <p:cNvSpPr/>
          <p:nvPr/>
        </p:nvSpPr>
        <p:spPr>
          <a:xfrm>
            <a:off x="4174235" y="7521575"/>
            <a:ext cx="73660" cy="85318"/>
          </a:xfrm>
          <a:custGeom>
            <a:avLst/>
            <a:gdLst>
              <a:gd name="connsiteX0" fmla="*/ 37338 w 73660"/>
              <a:gd name="connsiteY0" fmla="*/ 6350 h 85318"/>
              <a:gd name="connsiteX1" fmla="*/ 14732 w 73660"/>
              <a:gd name="connsiteY1" fmla="*/ 16192 h 85318"/>
              <a:gd name="connsiteX2" fmla="*/ 6350 w 73660"/>
              <a:gd name="connsiteY2" fmla="*/ 43180 h 85318"/>
              <a:gd name="connsiteX3" fmla="*/ 14859 w 73660"/>
              <a:gd name="connsiteY3" fmla="*/ 69392 h 85318"/>
              <a:gd name="connsiteX4" fmla="*/ 37338 w 73660"/>
              <a:gd name="connsiteY4" fmla="*/ 78968 h 85318"/>
              <a:gd name="connsiteX5" fmla="*/ 59690 w 73660"/>
              <a:gd name="connsiteY5" fmla="*/ 69608 h 85318"/>
              <a:gd name="connsiteX6" fmla="*/ 67310 w 73660"/>
              <a:gd name="connsiteY6" fmla="*/ 42748 h 85318"/>
              <a:gd name="connsiteX7" fmla="*/ 59690 w 73660"/>
              <a:gd name="connsiteY7" fmla="*/ 15761 h 85318"/>
              <a:gd name="connsiteX8" fmla="*/ 37338 w 73660"/>
              <a:gd name="connsiteY8" fmla="*/ 6350 h 8531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18">
                <a:moveTo>
                  <a:pt x="37338" y="6350"/>
                </a:moveTo>
                <a:cubicBezTo>
                  <a:pt x="27813" y="6350"/>
                  <a:pt x="20192" y="9626"/>
                  <a:pt x="14732" y="16192"/>
                </a:cubicBezTo>
                <a:cubicBezTo>
                  <a:pt x="9144" y="22745"/>
                  <a:pt x="6350" y="31750"/>
                  <a:pt x="6350" y="43180"/>
                </a:cubicBezTo>
                <a:cubicBezTo>
                  <a:pt x="6350" y="54267"/>
                  <a:pt x="9144" y="63004"/>
                  <a:pt x="14859" y="69392"/>
                </a:cubicBezTo>
                <a:cubicBezTo>
                  <a:pt x="20447" y="75768"/>
                  <a:pt x="27940" y="78968"/>
                  <a:pt x="37338" y="78968"/>
                </a:cubicBezTo>
                <a:cubicBezTo>
                  <a:pt x="47117" y="78968"/>
                  <a:pt x="54610" y="75844"/>
                  <a:pt x="59690" y="69608"/>
                </a:cubicBezTo>
                <a:cubicBezTo>
                  <a:pt x="64770" y="63360"/>
                  <a:pt x="67310" y="54406"/>
                  <a:pt x="67310" y="42748"/>
                </a:cubicBezTo>
                <a:cubicBezTo>
                  <a:pt x="67310" y="31026"/>
                  <a:pt x="64770" y="22021"/>
                  <a:pt x="59690" y="15761"/>
                </a:cubicBezTo>
                <a:cubicBezTo>
                  <a:pt x="54610" y="9487"/>
                  <a:pt x="47117"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8" name="Freeform 3"/>
          <p:cNvSpPr/>
          <p:nvPr/>
        </p:nvSpPr>
        <p:spPr>
          <a:xfrm>
            <a:off x="5280786" y="7521232"/>
            <a:ext cx="62992" cy="40030"/>
          </a:xfrm>
          <a:custGeom>
            <a:avLst/>
            <a:gdLst>
              <a:gd name="connsiteX0" fmla="*/ 33401 w 62992"/>
              <a:gd name="connsiteY0" fmla="*/ 6350 h 40030"/>
              <a:gd name="connsiteX1" fmla="*/ 15747 w 62992"/>
              <a:gd name="connsiteY1" fmla="*/ 13918 h 40030"/>
              <a:gd name="connsiteX2" fmla="*/ 6350 w 62992"/>
              <a:gd name="connsiteY2" fmla="*/ 33680 h 40030"/>
              <a:gd name="connsiteX3" fmla="*/ 56641 w 62992"/>
              <a:gd name="connsiteY3" fmla="*/ 33680 h 40030"/>
              <a:gd name="connsiteX4" fmla="*/ 50546 w 62992"/>
              <a:gd name="connsiteY4" fmla="*/ 13486 h 40030"/>
              <a:gd name="connsiteX5" fmla="*/ 33401 w 62992"/>
              <a:gd name="connsiteY5" fmla="*/ 6350 h 400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030">
                <a:moveTo>
                  <a:pt x="33401" y="6350"/>
                </a:moveTo>
                <a:cubicBezTo>
                  <a:pt x="26542" y="6350"/>
                  <a:pt x="20701" y="8876"/>
                  <a:pt x="15747" y="13918"/>
                </a:cubicBezTo>
                <a:cubicBezTo>
                  <a:pt x="10795" y="18973"/>
                  <a:pt x="7620" y="25565"/>
                  <a:pt x="6350" y="33680"/>
                </a:cubicBezTo>
                <a:lnTo>
                  <a:pt x="56641" y="33680"/>
                </a:lnTo>
                <a:cubicBezTo>
                  <a:pt x="56641" y="24980"/>
                  <a:pt x="54609" y="18249"/>
                  <a:pt x="50546" y="13486"/>
                </a:cubicBezTo>
                <a:cubicBezTo>
                  <a:pt x="46482" y="8724"/>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9" name="Freeform 3"/>
          <p:cNvSpPr/>
          <p:nvPr/>
        </p:nvSpPr>
        <p:spPr>
          <a:xfrm>
            <a:off x="4454778" y="7521232"/>
            <a:ext cx="62992" cy="40030"/>
          </a:xfrm>
          <a:custGeom>
            <a:avLst/>
            <a:gdLst>
              <a:gd name="connsiteX0" fmla="*/ 33401 w 62992"/>
              <a:gd name="connsiteY0" fmla="*/ 6350 h 40030"/>
              <a:gd name="connsiteX1" fmla="*/ 15748 w 62992"/>
              <a:gd name="connsiteY1" fmla="*/ 13918 h 40030"/>
              <a:gd name="connsiteX2" fmla="*/ 6350 w 62992"/>
              <a:gd name="connsiteY2" fmla="*/ 33680 h 40030"/>
              <a:gd name="connsiteX3" fmla="*/ 56642 w 62992"/>
              <a:gd name="connsiteY3" fmla="*/ 33680 h 40030"/>
              <a:gd name="connsiteX4" fmla="*/ 50546 w 62992"/>
              <a:gd name="connsiteY4" fmla="*/ 13486 h 40030"/>
              <a:gd name="connsiteX5" fmla="*/ 33401 w 62992"/>
              <a:gd name="connsiteY5" fmla="*/ 6350 h 400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030">
                <a:moveTo>
                  <a:pt x="33401" y="6350"/>
                </a:moveTo>
                <a:cubicBezTo>
                  <a:pt x="26542" y="6350"/>
                  <a:pt x="20701" y="8876"/>
                  <a:pt x="15748" y="13918"/>
                </a:cubicBezTo>
                <a:cubicBezTo>
                  <a:pt x="10795" y="18973"/>
                  <a:pt x="7620" y="25565"/>
                  <a:pt x="6350" y="33680"/>
                </a:cubicBezTo>
                <a:lnTo>
                  <a:pt x="56642" y="33680"/>
                </a:lnTo>
                <a:cubicBezTo>
                  <a:pt x="56642" y="24980"/>
                  <a:pt x="54610" y="18249"/>
                  <a:pt x="50546" y="13486"/>
                </a:cubicBezTo>
                <a:cubicBezTo>
                  <a:pt x="46482" y="8724"/>
                  <a:pt x="40767"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0" name="Freeform 3"/>
          <p:cNvSpPr/>
          <p:nvPr/>
        </p:nvSpPr>
        <p:spPr>
          <a:xfrm>
            <a:off x="3902328" y="7509738"/>
            <a:ext cx="94107" cy="111252"/>
          </a:xfrm>
          <a:custGeom>
            <a:avLst/>
            <a:gdLst>
              <a:gd name="connsiteX0" fmla="*/ 6350 w 94107"/>
              <a:gd name="connsiteY0" fmla="*/ 6350 h 111252"/>
              <a:gd name="connsiteX1" fmla="*/ 23241 w 94107"/>
              <a:gd name="connsiteY1" fmla="*/ 6350 h 111252"/>
              <a:gd name="connsiteX2" fmla="*/ 23241 w 94107"/>
              <a:gd name="connsiteY2" fmla="*/ 61455 h 111252"/>
              <a:gd name="connsiteX3" fmla="*/ 45720 w 94107"/>
              <a:gd name="connsiteY3" fmla="*/ 90805 h 111252"/>
              <a:gd name="connsiteX4" fmla="*/ 63754 w 94107"/>
              <a:gd name="connsiteY4" fmla="*/ 82575 h 111252"/>
              <a:gd name="connsiteX5" fmla="*/ 70611 w 94107"/>
              <a:gd name="connsiteY5" fmla="*/ 61810 h 111252"/>
              <a:gd name="connsiteX6" fmla="*/ 70611 w 94107"/>
              <a:gd name="connsiteY6" fmla="*/ 6350 h 111252"/>
              <a:gd name="connsiteX7" fmla="*/ 87757 w 94107"/>
              <a:gd name="connsiteY7" fmla="*/ 6350 h 111252"/>
              <a:gd name="connsiteX8" fmla="*/ 87757 w 94107"/>
              <a:gd name="connsiteY8" fmla="*/ 102641 h 111252"/>
              <a:gd name="connsiteX9" fmla="*/ 70611 w 94107"/>
              <a:gd name="connsiteY9" fmla="*/ 102641 h 111252"/>
              <a:gd name="connsiteX10" fmla="*/ 70611 w 94107"/>
              <a:gd name="connsiteY10" fmla="*/ 87490 h 111252"/>
              <a:gd name="connsiteX11" fmla="*/ 70230 w 94107"/>
              <a:gd name="connsiteY11" fmla="*/ 87490 h 111252"/>
              <a:gd name="connsiteX12" fmla="*/ 40513 w 94107"/>
              <a:gd name="connsiteY12" fmla="*/ 104902 h 111252"/>
              <a:gd name="connsiteX13" fmla="*/ 6350 w 94107"/>
              <a:gd name="connsiteY13" fmla="*/ 63982 h 111252"/>
              <a:gd name="connsiteX14" fmla="*/ 6350 w 94107"/>
              <a:gd name="connsiteY1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52">
                <a:moveTo>
                  <a:pt x="6350" y="6350"/>
                </a:moveTo>
                <a:lnTo>
                  <a:pt x="23241" y="6350"/>
                </a:lnTo>
                <a:lnTo>
                  <a:pt x="23241" y="61455"/>
                </a:lnTo>
                <a:cubicBezTo>
                  <a:pt x="23241" y="81026"/>
                  <a:pt x="30734" y="90805"/>
                  <a:pt x="45720" y="90805"/>
                </a:cubicBezTo>
                <a:cubicBezTo>
                  <a:pt x="53086" y="90805"/>
                  <a:pt x="59182" y="88062"/>
                  <a:pt x="63754" y="82575"/>
                </a:cubicBezTo>
                <a:cubicBezTo>
                  <a:pt x="68326" y="77089"/>
                  <a:pt x="70611" y="70167"/>
                  <a:pt x="70611" y="61810"/>
                </a:cubicBezTo>
                <a:lnTo>
                  <a:pt x="70611" y="6350"/>
                </a:lnTo>
                <a:lnTo>
                  <a:pt x="87757" y="6350"/>
                </a:lnTo>
                <a:lnTo>
                  <a:pt x="87757" y="102641"/>
                </a:lnTo>
                <a:lnTo>
                  <a:pt x="70611" y="102641"/>
                </a:lnTo>
                <a:lnTo>
                  <a:pt x="70611" y="87490"/>
                </a:lnTo>
                <a:lnTo>
                  <a:pt x="70230" y="87490"/>
                </a:lnTo>
                <a:cubicBezTo>
                  <a:pt x="63754" y="99097"/>
                  <a:pt x="53848" y="104902"/>
                  <a:pt x="40513" y="104902"/>
                </a:cubicBezTo>
                <a:cubicBezTo>
                  <a:pt x="17780" y="104902"/>
                  <a:pt x="6350" y="91262"/>
                  <a:pt x="6350" y="63982"/>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1" name="Freeform 3"/>
          <p:cNvSpPr/>
          <p:nvPr/>
        </p:nvSpPr>
        <p:spPr>
          <a:xfrm>
            <a:off x="5370321" y="7508087"/>
            <a:ext cx="64262" cy="110642"/>
          </a:xfrm>
          <a:custGeom>
            <a:avLst/>
            <a:gdLst>
              <a:gd name="connsiteX0" fmla="*/ 49022 w 64262"/>
              <a:gd name="connsiteY0" fmla="*/ 6350 h 110642"/>
              <a:gd name="connsiteX1" fmla="*/ 57912 w 64262"/>
              <a:gd name="connsiteY1" fmla="*/ 7645 h 110642"/>
              <a:gd name="connsiteX2" fmla="*/ 57912 w 64262"/>
              <a:gd name="connsiteY2" fmla="*/ 24892 h 110642"/>
              <a:gd name="connsiteX3" fmla="*/ 46228 w 64262"/>
              <a:gd name="connsiteY3" fmla="*/ 21844 h 110642"/>
              <a:gd name="connsiteX4" fmla="*/ 29845 w 64262"/>
              <a:gd name="connsiteY4" fmla="*/ 31115 h 110642"/>
              <a:gd name="connsiteX5" fmla="*/ 23368 w 64262"/>
              <a:gd name="connsiteY5" fmla="*/ 55536 h 110642"/>
              <a:gd name="connsiteX6" fmla="*/ 23368 w 64262"/>
              <a:gd name="connsiteY6" fmla="*/ 104292 h 110642"/>
              <a:gd name="connsiteX7" fmla="*/ 6350 w 64262"/>
              <a:gd name="connsiteY7" fmla="*/ 104292 h 110642"/>
              <a:gd name="connsiteX8" fmla="*/ 6350 w 64262"/>
              <a:gd name="connsiteY8" fmla="*/ 8001 h 110642"/>
              <a:gd name="connsiteX9" fmla="*/ 23368 w 64262"/>
              <a:gd name="connsiteY9" fmla="*/ 8001 h 110642"/>
              <a:gd name="connsiteX10" fmla="*/ 23368 w 64262"/>
              <a:gd name="connsiteY10" fmla="*/ 27584 h 110642"/>
              <a:gd name="connsiteX11" fmla="*/ 23749 w 64262"/>
              <a:gd name="connsiteY11" fmla="*/ 27584 h 110642"/>
              <a:gd name="connsiteX12" fmla="*/ 49022 w 64262"/>
              <a:gd name="connsiteY12" fmla="*/ 6350 h 11064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42">
                <a:moveTo>
                  <a:pt x="49022" y="6350"/>
                </a:moveTo>
                <a:cubicBezTo>
                  <a:pt x="52959" y="6350"/>
                  <a:pt x="55880" y="6781"/>
                  <a:pt x="57912" y="7645"/>
                </a:cubicBezTo>
                <a:lnTo>
                  <a:pt x="57912" y="24892"/>
                </a:lnTo>
                <a:cubicBezTo>
                  <a:pt x="55118" y="22859"/>
                  <a:pt x="51181" y="21844"/>
                  <a:pt x="46228" y="21844"/>
                </a:cubicBezTo>
                <a:cubicBezTo>
                  <a:pt x="39624" y="21844"/>
                  <a:pt x="34163" y="24930"/>
                  <a:pt x="29845" y="31115"/>
                </a:cubicBezTo>
                <a:cubicBezTo>
                  <a:pt x="25527" y="37300"/>
                  <a:pt x="23368" y="45440"/>
                  <a:pt x="23368" y="55536"/>
                </a:cubicBezTo>
                <a:lnTo>
                  <a:pt x="23368" y="104292"/>
                </a:lnTo>
                <a:lnTo>
                  <a:pt x="6350" y="104292"/>
                </a:lnTo>
                <a:lnTo>
                  <a:pt x="6350" y="8001"/>
                </a:lnTo>
                <a:lnTo>
                  <a:pt x="23368" y="8001"/>
                </a:lnTo>
                <a:lnTo>
                  <a:pt x="23368" y="27584"/>
                </a:lnTo>
                <a:lnTo>
                  <a:pt x="23749" y="27584"/>
                </a:lnTo>
                <a:cubicBezTo>
                  <a:pt x="28575" y="13423"/>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2" name="Freeform 3"/>
          <p:cNvSpPr/>
          <p:nvPr/>
        </p:nvSpPr>
        <p:spPr>
          <a:xfrm>
            <a:off x="5025897" y="7508087"/>
            <a:ext cx="64262" cy="110642"/>
          </a:xfrm>
          <a:custGeom>
            <a:avLst/>
            <a:gdLst>
              <a:gd name="connsiteX0" fmla="*/ 49022 w 64262"/>
              <a:gd name="connsiteY0" fmla="*/ 6350 h 110642"/>
              <a:gd name="connsiteX1" fmla="*/ 57911 w 64262"/>
              <a:gd name="connsiteY1" fmla="*/ 7645 h 110642"/>
              <a:gd name="connsiteX2" fmla="*/ 57911 w 64262"/>
              <a:gd name="connsiteY2" fmla="*/ 24892 h 110642"/>
              <a:gd name="connsiteX3" fmla="*/ 46228 w 64262"/>
              <a:gd name="connsiteY3" fmla="*/ 21844 h 110642"/>
              <a:gd name="connsiteX4" fmla="*/ 29845 w 64262"/>
              <a:gd name="connsiteY4" fmla="*/ 31115 h 110642"/>
              <a:gd name="connsiteX5" fmla="*/ 23367 w 64262"/>
              <a:gd name="connsiteY5" fmla="*/ 55536 h 110642"/>
              <a:gd name="connsiteX6" fmla="*/ 23367 w 64262"/>
              <a:gd name="connsiteY6" fmla="*/ 104292 h 110642"/>
              <a:gd name="connsiteX7" fmla="*/ 6350 w 64262"/>
              <a:gd name="connsiteY7" fmla="*/ 104292 h 110642"/>
              <a:gd name="connsiteX8" fmla="*/ 6350 w 64262"/>
              <a:gd name="connsiteY8" fmla="*/ 8001 h 110642"/>
              <a:gd name="connsiteX9" fmla="*/ 23367 w 64262"/>
              <a:gd name="connsiteY9" fmla="*/ 8001 h 110642"/>
              <a:gd name="connsiteX10" fmla="*/ 23367 w 64262"/>
              <a:gd name="connsiteY10" fmla="*/ 27584 h 110642"/>
              <a:gd name="connsiteX11" fmla="*/ 23748 w 64262"/>
              <a:gd name="connsiteY11" fmla="*/ 27584 h 110642"/>
              <a:gd name="connsiteX12" fmla="*/ 49022 w 64262"/>
              <a:gd name="connsiteY12" fmla="*/ 6350 h 11064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42">
                <a:moveTo>
                  <a:pt x="49022" y="6350"/>
                </a:moveTo>
                <a:cubicBezTo>
                  <a:pt x="52959" y="6350"/>
                  <a:pt x="55880" y="6781"/>
                  <a:pt x="57911" y="7645"/>
                </a:cubicBezTo>
                <a:lnTo>
                  <a:pt x="57911" y="24892"/>
                </a:lnTo>
                <a:cubicBezTo>
                  <a:pt x="55117" y="22859"/>
                  <a:pt x="51180" y="21844"/>
                  <a:pt x="46228" y="21844"/>
                </a:cubicBezTo>
                <a:cubicBezTo>
                  <a:pt x="39623" y="21844"/>
                  <a:pt x="34163" y="24930"/>
                  <a:pt x="29845" y="31115"/>
                </a:cubicBezTo>
                <a:cubicBezTo>
                  <a:pt x="25527" y="37300"/>
                  <a:pt x="23367" y="45440"/>
                  <a:pt x="23367" y="55536"/>
                </a:cubicBezTo>
                <a:lnTo>
                  <a:pt x="23367" y="104292"/>
                </a:lnTo>
                <a:lnTo>
                  <a:pt x="6350" y="104292"/>
                </a:lnTo>
                <a:lnTo>
                  <a:pt x="6350" y="8001"/>
                </a:lnTo>
                <a:lnTo>
                  <a:pt x="23367" y="8001"/>
                </a:lnTo>
                <a:lnTo>
                  <a:pt x="23367" y="27584"/>
                </a:lnTo>
                <a:lnTo>
                  <a:pt x="23748" y="27584"/>
                </a:lnTo>
                <a:cubicBezTo>
                  <a:pt x="28575" y="13423"/>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3" name="Freeform 3"/>
          <p:cNvSpPr/>
          <p:nvPr/>
        </p:nvSpPr>
        <p:spPr>
          <a:xfrm>
            <a:off x="4544314" y="7508087"/>
            <a:ext cx="64261" cy="110642"/>
          </a:xfrm>
          <a:custGeom>
            <a:avLst/>
            <a:gdLst>
              <a:gd name="connsiteX0" fmla="*/ 49021 w 64261"/>
              <a:gd name="connsiteY0" fmla="*/ 6350 h 110642"/>
              <a:gd name="connsiteX1" fmla="*/ 57911 w 64261"/>
              <a:gd name="connsiteY1" fmla="*/ 7645 h 110642"/>
              <a:gd name="connsiteX2" fmla="*/ 57911 w 64261"/>
              <a:gd name="connsiteY2" fmla="*/ 24892 h 110642"/>
              <a:gd name="connsiteX3" fmla="*/ 46227 w 64261"/>
              <a:gd name="connsiteY3" fmla="*/ 21844 h 110642"/>
              <a:gd name="connsiteX4" fmla="*/ 29845 w 64261"/>
              <a:gd name="connsiteY4" fmla="*/ 31115 h 110642"/>
              <a:gd name="connsiteX5" fmla="*/ 23367 w 64261"/>
              <a:gd name="connsiteY5" fmla="*/ 55536 h 110642"/>
              <a:gd name="connsiteX6" fmla="*/ 23367 w 64261"/>
              <a:gd name="connsiteY6" fmla="*/ 104292 h 110642"/>
              <a:gd name="connsiteX7" fmla="*/ 6350 w 64261"/>
              <a:gd name="connsiteY7" fmla="*/ 104292 h 110642"/>
              <a:gd name="connsiteX8" fmla="*/ 6350 w 64261"/>
              <a:gd name="connsiteY8" fmla="*/ 8001 h 110642"/>
              <a:gd name="connsiteX9" fmla="*/ 23367 w 64261"/>
              <a:gd name="connsiteY9" fmla="*/ 8001 h 110642"/>
              <a:gd name="connsiteX10" fmla="*/ 23367 w 64261"/>
              <a:gd name="connsiteY10" fmla="*/ 27584 h 110642"/>
              <a:gd name="connsiteX11" fmla="*/ 23748 w 64261"/>
              <a:gd name="connsiteY11" fmla="*/ 27584 h 110642"/>
              <a:gd name="connsiteX12" fmla="*/ 49021 w 64261"/>
              <a:gd name="connsiteY12" fmla="*/ 6350 h 11064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42">
                <a:moveTo>
                  <a:pt x="49021" y="6350"/>
                </a:moveTo>
                <a:cubicBezTo>
                  <a:pt x="52958" y="6350"/>
                  <a:pt x="55879" y="6781"/>
                  <a:pt x="57911" y="7645"/>
                </a:cubicBezTo>
                <a:lnTo>
                  <a:pt x="57911" y="24892"/>
                </a:lnTo>
                <a:cubicBezTo>
                  <a:pt x="55117" y="22859"/>
                  <a:pt x="51180" y="21844"/>
                  <a:pt x="46227" y="21844"/>
                </a:cubicBezTo>
                <a:cubicBezTo>
                  <a:pt x="39623" y="21844"/>
                  <a:pt x="34163" y="24930"/>
                  <a:pt x="29845" y="31115"/>
                </a:cubicBezTo>
                <a:cubicBezTo>
                  <a:pt x="25526" y="37300"/>
                  <a:pt x="23367" y="45440"/>
                  <a:pt x="23367" y="55536"/>
                </a:cubicBezTo>
                <a:lnTo>
                  <a:pt x="23367" y="104292"/>
                </a:lnTo>
                <a:lnTo>
                  <a:pt x="6350" y="104292"/>
                </a:lnTo>
                <a:lnTo>
                  <a:pt x="6350" y="8001"/>
                </a:lnTo>
                <a:lnTo>
                  <a:pt x="23367" y="8001"/>
                </a:lnTo>
                <a:lnTo>
                  <a:pt x="23367" y="27584"/>
                </a:lnTo>
                <a:lnTo>
                  <a:pt x="23748" y="27584"/>
                </a:lnTo>
                <a:cubicBezTo>
                  <a:pt x="28575" y="13423"/>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4" name="Freeform 3"/>
          <p:cNvSpPr/>
          <p:nvPr/>
        </p:nvSpPr>
        <p:spPr>
          <a:xfrm>
            <a:off x="5263260" y="7507478"/>
            <a:ext cx="97663" cy="113512"/>
          </a:xfrm>
          <a:custGeom>
            <a:avLst/>
            <a:gdLst>
              <a:gd name="connsiteX0" fmla="*/ 51180 w 97663"/>
              <a:gd name="connsiteY0" fmla="*/ 6350 h 113512"/>
              <a:gd name="connsiteX1" fmla="*/ 80645 w 97663"/>
              <a:gd name="connsiteY1" fmla="*/ 18491 h 113512"/>
              <a:gd name="connsiteX2" fmla="*/ 91313 w 97663"/>
              <a:gd name="connsiteY2" fmla="*/ 52489 h 113512"/>
              <a:gd name="connsiteX3" fmla="*/ 91313 w 97663"/>
              <a:gd name="connsiteY3" fmla="*/ 61112 h 113512"/>
              <a:gd name="connsiteX4" fmla="*/ 23876 w 97663"/>
              <a:gd name="connsiteY4" fmla="*/ 61112 h 113512"/>
              <a:gd name="connsiteX5" fmla="*/ 32385 w 97663"/>
              <a:gd name="connsiteY5" fmla="*/ 84925 h 113512"/>
              <a:gd name="connsiteX6" fmla="*/ 54736 w 97663"/>
              <a:gd name="connsiteY6" fmla="*/ 93319 h 113512"/>
              <a:gd name="connsiteX7" fmla="*/ 84328 w 97663"/>
              <a:gd name="connsiteY7" fmla="*/ 82956 h 113512"/>
              <a:gd name="connsiteX8" fmla="*/ 84328 w 97663"/>
              <a:gd name="connsiteY8" fmla="*/ 98196 h 113512"/>
              <a:gd name="connsiteX9" fmla="*/ 50673 w 97663"/>
              <a:gd name="connsiteY9" fmla="*/ 107162 h 113512"/>
              <a:gd name="connsiteX10" fmla="*/ 18034 w 97663"/>
              <a:gd name="connsiteY10" fmla="*/ 93929 h 113512"/>
              <a:gd name="connsiteX11" fmla="*/ 6350 w 97663"/>
              <a:gd name="connsiteY11" fmla="*/ 57187 h 113512"/>
              <a:gd name="connsiteX12" fmla="*/ 19177 w 97663"/>
              <a:gd name="connsiteY12" fmla="*/ 20713 h 113512"/>
              <a:gd name="connsiteX13" fmla="*/ 51180 w 97663"/>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12">
                <a:moveTo>
                  <a:pt x="51180" y="6350"/>
                </a:moveTo>
                <a:cubicBezTo>
                  <a:pt x="63754" y="6350"/>
                  <a:pt x="73533" y="10388"/>
                  <a:pt x="80645" y="18491"/>
                </a:cubicBezTo>
                <a:cubicBezTo>
                  <a:pt x="87757" y="26580"/>
                  <a:pt x="91313" y="37921"/>
                  <a:pt x="91313" y="52489"/>
                </a:cubicBezTo>
                <a:lnTo>
                  <a:pt x="91313" y="61112"/>
                </a:lnTo>
                <a:lnTo>
                  <a:pt x="23876" y="61112"/>
                </a:lnTo>
                <a:cubicBezTo>
                  <a:pt x="24129" y="71386"/>
                  <a:pt x="26923" y="79323"/>
                  <a:pt x="32385" y="84925"/>
                </a:cubicBezTo>
                <a:cubicBezTo>
                  <a:pt x="37719" y="90525"/>
                  <a:pt x="45085" y="93319"/>
                  <a:pt x="54736" y="93319"/>
                </a:cubicBezTo>
                <a:cubicBezTo>
                  <a:pt x="65532" y="93319"/>
                  <a:pt x="75438" y="89865"/>
                  <a:pt x="84328" y="82956"/>
                </a:cubicBezTo>
                <a:lnTo>
                  <a:pt x="84328" y="98196"/>
                </a:lnTo>
                <a:cubicBezTo>
                  <a:pt x="75946" y="104178"/>
                  <a:pt x="64642" y="107162"/>
                  <a:pt x="50673" y="107162"/>
                </a:cubicBezTo>
                <a:cubicBezTo>
                  <a:pt x="36703" y="107162"/>
                  <a:pt x="25908" y="102755"/>
                  <a:pt x="18034" y="93929"/>
                </a:cubicBezTo>
                <a:cubicBezTo>
                  <a:pt x="10286" y="85102"/>
                  <a:pt x="6350" y="72859"/>
                  <a:pt x="6350" y="57187"/>
                </a:cubicBezTo>
                <a:cubicBezTo>
                  <a:pt x="6350" y="42443"/>
                  <a:pt x="10667" y="30289"/>
                  <a:pt x="19177" y="20713"/>
                </a:cubicBezTo>
                <a:cubicBezTo>
                  <a:pt x="27813" y="11138"/>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5" name="Freeform 3"/>
          <p:cNvSpPr/>
          <p:nvPr/>
        </p:nvSpPr>
        <p:spPr>
          <a:xfrm>
            <a:off x="5161534" y="7507478"/>
            <a:ext cx="94106" cy="111252"/>
          </a:xfrm>
          <a:custGeom>
            <a:avLst/>
            <a:gdLst>
              <a:gd name="connsiteX0" fmla="*/ 55371 w 94106"/>
              <a:gd name="connsiteY0" fmla="*/ 6350 h 111252"/>
              <a:gd name="connsiteX1" fmla="*/ 79501 w 94106"/>
              <a:gd name="connsiteY1" fmla="*/ 16484 h 111252"/>
              <a:gd name="connsiteX2" fmla="*/ 87756 w 94106"/>
              <a:gd name="connsiteY2" fmla="*/ 46049 h 111252"/>
              <a:gd name="connsiteX3" fmla="*/ 87756 w 94106"/>
              <a:gd name="connsiteY3" fmla="*/ 104902 h 111252"/>
              <a:gd name="connsiteX4" fmla="*/ 70738 w 94106"/>
              <a:gd name="connsiteY4" fmla="*/ 104902 h 111252"/>
              <a:gd name="connsiteX5" fmla="*/ 70738 w 94106"/>
              <a:gd name="connsiteY5" fmla="*/ 50139 h 111252"/>
              <a:gd name="connsiteX6" fmla="*/ 49148 w 94106"/>
              <a:gd name="connsiteY6" fmla="*/ 20446 h 111252"/>
              <a:gd name="connsiteX7" fmla="*/ 30606 w 94106"/>
              <a:gd name="connsiteY7" fmla="*/ 28803 h 111252"/>
              <a:gd name="connsiteX8" fmla="*/ 23367 w 94106"/>
              <a:gd name="connsiteY8" fmla="*/ 49961 h 111252"/>
              <a:gd name="connsiteX9" fmla="*/ 23367 w 94106"/>
              <a:gd name="connsiteY9" fmla="*/ 104902 h 111252"/>
              <a:gd name="connsiteX10" fmla="*/ 6350 w 94106"/>
              <a:gd name="connsiteY10" fmla="*/ 104902 h 111252"/>
              <a:gd name="connsiteX11" fmla="*/ 6350 w 94106"/>
              <a:gd name="connsiteY11" fmla="*/ 8610 h 111252"/>
              <a:gd name="connsiteX12" fmla="*/ 23367 w 94106"/>
              <a:gd name="connsiteY12" fmla="*/ 8610 h 111252"/>
              <a:gd name="connsiteX13" fmla="*/ 23367 w 94106"/>
              <a:gd name="connsiteY13" fmla="*/ 24536 h 111252"/>
              <a:gd name="connsiteX14" fmla="*/ 23748 w 94106"/>
              <a:gd name="connsiteY14" fmla="*/ 24536 h 111252"/>
              <a:gd name="connsiteX15" fmla="*/ 55371 w 94106"/>
              <a:gd name="connsiteY15"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6" h="111252">
                <a:moveTo>
                  <a:pt x="55371" y="6350"/>
                </a:moveTo>
                <a:cubicBezTo>
                  <a:pt x="65912" y="6350"/>
                  <a:pt x="73913" y="9728"/>
                  <a:pt x="79501" y="16484"/>
                </a:cubicBezTo>
                <a:cubicBezTo>
                  <a:pt x="84962" y="23253"/>
                  <a:pt x="87756" y="33108"/>
                  <a:pt x="87756" y="46049"/>
                </a:cubicBezTo>
                <a:lnTo>
                  <a:pt x="87756" y="104902"/>
                </a:lnTo>
                <a:lnTo>
                  <a:pt x="70738" y="104902"/>
                </a:lnTo>
                <a:lnTo>
                  <a:pt x="70738" y="50139"/>
                </a:lnTo>
                <a:cubicBezTo>
                  <a:pt x="70738" y="30340"/>
                  <a:pt x="63500" y="20446"/>
                  <a:pt x="49148" y="20446"/>
                </a:cubicBezTo>
                <a:cubicBezTo>
                  <a:pt x="41655" y="20446"/>
                  <a:pt x="35432" y="23240"/>
                  <a:pt x="30606" y="28803"/>
                </a:cubicBezTo>
                <a:cubicBezTo>
                  <a:pt x="25780" y="34378"/>
                  <a:pt x="23367" y="41426"/>
                  <a:pt x="23367" y="49961"/>
                </a:cubicBezTo>
                <a:lnTo>
                  <a:pt x="23367" y="104902"/>
                </a:lnTo>
                <a:lnTo>
                  <a:pt x="6350" y="104902"/>
                </a:lnTo>
                <a:lnTo>
                  <a:pt x="6350" y="8610"/>
                </a:lnTo>
                <a:lnTo>
                  <a:pt x="23367" y="8610"/>
                </a:lnTo>
                <a:lnTo>
                  <a:pt x="23367" y="24536"/>
                </a:lnTo>
                <a:lnTo>
                  <a:pt x="23748" y="24536"/>
                </a:lnTo>
                <a:cubicBezTo>
                  <a:pt x="30987" y="12407"/>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6" name="Freeform 3"/>
          <p:cNvSpPr/>
          <p:nvPr/>
        </p:nvSpPr>
        <p:spPr>
          <a:xfrm>
            <a:off x="4921250" y="7507478"/>
            <a:ext cx="90042" cy="113512"/>
          </a:xfrm>
          <a:custGeom>
            <a:avLst/>
            <a:gdLst>
              <a:gd name="connsiteX0" fmla="*/ 48895 w 90042"/>
              <a:gd name="connsiteY0" fmla="*/ 6350 h 113512"/>
              <a:gd name="connsiteX1" fmla="*/ 83692 w 90042"/>
              <a:gd name="connsiteY1" fmla="*/ 42912 h 113512"/>
              <a:gd name="connsiteX2" fmla="*/ 83692 w 90042"/>
              <a:gd name="connsiteY2" fmla="*/ 104902 h 113512"/>
              <a:gd name="connsiteX3" fmla="*/ 66802 w 90042"/>
              <a:gd name="connsiteY3" fmla="*/ 104902 h 113512"/>
              <a:gd name="connsiteX4" fmla="*/ 66802 w 90042"/>
              <a:gd name="connsiteY4" fmla="*/ 90017 h 113512"/>
              <a:gd name="connsiteX5" fmla="*/ 66421 w 90042"/>
              <a:gd name="connsiteY5" fmla="*/ 90017 h 113512"/>
              <a:gd name="connsiteX6" fmla="*/ 36829 w 90042"/>
              <a:gd name="connsiteY6" fmla="*/ 107162 h 113512"/>
              <a:gd name="connsiteX7" fmla="*/ 14604 w 90042"/>
              <a:gd name="connsiteY7" fmla="*/ 99593 h 113512"/>
              <a:gd name="connsiteX8" fmla="*/ 6350 w 90042"/>
              <a:gd name="connsiteY8" fmla="*/ 79133 h 113512"/>
              <a:gd name="connsiteX9" fmla="*/ 38227 w 90042"/>
              <a:gd name="connsiteY9" fmla="*/ 47700 h 113512"/>
              <a:gd name="connsiteX10" fmla="*/ 66802 w 90042"/>
              <a:gd name="connsiteY10" fmla="*/ 43700 h 113512"/>
              <a:gd name="connsiteX11" fmla="*/ 47371 w 90042"/>
              <a:gd name="connsiteY11" fmla="*/ 20104 h 113512"/>
              <a:gd name="connsiteX12" fmla="*/ 15747 w 90042"/>
              <a:gd name="connsiteY12" fmla="*/ 31762 h 113512"/>
              <a:gd name="connsiteX13" fmla="*/ 15747 w 90042"/>
              <a:gd name="connsiteY13" fmla="*/ 15316 h 113512"/>
              <a:gd name="connsiteX14" fmla="*/ 48895 w 90042"/>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12">
                <a:moveTo>
                  <a:pt x="48895" y="6350"/>
                </a:moveTo>
                <a:cubicBezTo>
                  <a:pt x="72135" y="6350"/>
                  <a:pt x="83692" y="18529"/>
                  <a:pt x="83692" y="42912"/>
                </a:cubicBezTo>
                <a:lnTo>
                  <a:pt x="83692" y="104902"/>
                </a:lnTo>
                <a:lnTo>
                  <a:pt x="66802" y="104902"/>
                </a:lnTo>
                <a:lnTo>
                  <a:pt x="66802" y="90017"/>
                </a:lnTo>
                <a:lnTo>
                  <a:pt x="66421" y="90017"/>
                </a:lnTo>
                <a:cubicBezTo>
                  <a:pt x="59690" y="101447"/>
                  <a:pt x="49910" y="107162"/>
                  <a:pt x="36829" y="107162"/>
                </a:cubicBezTo>
                <a:cubicBezTo>
                  <a:pt x="27559" y="107162"/>
                  <a:pt x="20065" y="104635"/>
                  <a:pt x="14604" y="99593"/>
                </a:cubicBezTo>
                <a:cubicBezTo>
                  <a:pt x="9016" y="94538"/>
                  <a:pt x="6350" y="87718"/>
                  <a:pt x="6350" y="79133"/>
                </a:cubicBezTo>
                <a:cubicBezTo>
                  <a:pt x="6350" y="61137"/>
                  <a:pt x="17017" y="50660"/>
                  <a:pt x="38227" y="47700"/>
                </a:cubicBezTo>
                <a:lnTo>
                  <a:pt x="66802" y="43700"/>
                </a:lnTo>
                <a:cubicBezTo>
                  <a:pt x="66802" y="27964"/>
                  <a:pt x="60325" y="20104"/>
                  <a:pt x="47371" y="20104"/>
                </a:cubicBezTo>
                <a:cubicBezTo>
                  <a:pt x="35814" y="20104"/>
                  <a:pt x="25272" y="23990"/>
                  <a:pt x="15747" y="31762"/>
                </a:cubicBezTo>
                <a:lnTo>
                  <a:pt x="15747" y="15316"/>
                </a:lnTo>
                <a:cubicBezTo>
                  <a:pt x="25272" y="9334"/>
                  <a:pt x="36321"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7" name="Freeform 3"/>
          <p:cNvSpPr/>
          <p:nvPr/>
        </p:nvSpPr>
        <p:spPr>
          <a:xfrm>
            <a:off x="4437253" y="7507478"/>
            <a:ext cx="97662" cy="113512"/>
          </a:xfrm>
          <a:custGeom>
            <a:avLst/>
            <a:gdLst>
              <a:gd name="connsiteX0" fmla="*/ 51180 w 97662"/>
              <a:gd name="connsiteY0" fmla="*/ 6350 h 113512"/>
              <a:gd name="connsiteX1" fmla="*/ 80644 w 97662"/>
              <a:gd name="connsiteY1" fmla="*/ 18491 h 113512"/>
              <a:gd name="connsiteX2" fmla="*/ 91312 w 97662"/>
              <a:gd name="connsiteY2" fmla="*/ 52489 h 113512"/>
              <a:gd name="connsiteX3" fmla="*/ 91312 w 97662"/>
              <a:gd name="connsiteY3" fmla="*/ 61112 h 113512"/>
              <a:gd name="connsiteX4" fmla="*/ 23875 w 97662"/>
              <a:gd name="connsiteY4" fmla="*/ 61112 h 113512"/>
              <a:gd name="connsiteX5" fmla="*/ 32384 w 97662"/>
              <a:gd name="connsiteY5" fmla="*/ 84925 h 113512"/>
              <a:gd name="connsiteX6" fmla="*/ 54736 w 97662"/>
              <a:gd name="connsiteY6" fmla="*/ 93319 h 113512"/>
              <a:gd name="connsiteX7" fmla="*/ 84327 w 97662"/>
              <a:gd name="connsiteY7" fmla="*/ 82956 h 113512"/>
              <a:gd name="connsiteX8" fmla="*/ 84327 w 97662"/>
              <a:gd name="connsiteY8" fmla="*/ 98196 h 113512"/>
              <a:gd name="connsiteX9" fmla="*/ 50672 w 97662"/>
              <a:gd name="connsiteY9" fmla="*/ 107162 h 113512"/>
              <a:gd name="connsiteX10" fmla="*/ 18033 w 97662"/>
              <a:gd name="connsiteY10" fmla="*/ 93929 h 113512"/>
              <a:gd name="connsiteX11" fmla="*/ 6350 w 97662"/>
              <a:gd name="connsiteY11" fmla="*/ 57187 h 113512"/>
              <a:gd name="connsiteX12" fmla="*/ 19176 w 97662"/>
              <a:gd name="connsiteY12" fmla="*/ 20713 h 113512"/>
              <a:gd name="connsiteX13" fmla="*/ 51180 w 97662"/>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2" h="113512">
                <a:moveTo>
                  <a:pt x="51180" y="6350"/>
                </a:moveTo>
                <a:cubicBezTo>
                  <a:pt x="63753" y="6350"/>
                  <a:pt x="73532" y="10388"/>
                  <a:pt x="80644" y="18491"/>
                </a:cubicBezTo>
                <a:cubicBezTo>
                  <a:pt x="87756" y="26580"/>
                  <a:pt x="91312" y="37921"/>
                  <a:pt x="91312" y="52489"/>
                </a:cubicBezTo>
                <a:lnTo>
                  <a:pt x="91312" y="61112"/>
                </a:lnTo>
                <a:lnTo>
                  <a:pt x="23875" y="61112"/>
                </a:lnTo>
                <a:cubicBezTo>
                  <a:pt x="24129" y="71386"/>
                  <a:pt x="26923" y="79323"/>
                  <a:pt x="32384" y="84925"/>
                </a:cubicBezTo>
                <a:cubicBezTo>
                  <a:pt x="37718" y="90525"/>
                  <a:pt x="45084" y="93319"/>
                  <a:pt x="54736" y="93319"/>
                </a:cubicBezTo>
                <a:cubicBezTo>
                  <a:pt x="65531" y="93319"/>
                  <a:pt x="75437" y="89865"/>
                  <a:pt x="84327" y="82956"/>
                </a:cubicBezTo>
                <a:lnTo>
                  <a:pt x="84327" y="98196"/>
                </a:lnTo>
                <a:cubicBezTo>
                  <a:pt x="75945" y="104178"/>
                  <a:pt x="64642" y="107162"/>
                  <a:pt x="50672" y="107162"/>
                </a:cubicBezTo>
                <a:cubicBezTo>
                  <a:pt x="36702" y="107162"/>
                  <a:pt x="25907" y="102755"/>
                  <a:pt x="18033" y="93929"/>
                </a:cubicBezTo>
                <a:cubicBezTo>
                  <a:pt x="10286" y="85102"/>
                  <a:pt x="6350" y="72859"/>
                  <a:pt x="6350" y="57187"/>
                </a:cubicBezTo>
                <a:cubicBezTo>
                  <a:pt x="6350" y="42443"/>
                  <a:pt x="10667" y="30289"/>
                  <a:pt x="19176" y="20713"/>
                </a:cubicBezTo>
                <a:cubicBezTo>
                  <a:pt x="27812" y="11138"/>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8" name="Freeform 3"/>
          <p:cNvSpPr/>
          <p:nvPr/>
        </p:nvSpPr>
        <p:spPr>
          <a:xfrm>
            <a:off x="4276090" y="7507478"/>
            <a:ext cx="151256" cy="111252"/>
          </a:xfrm>
          <a:custGeom>
            <a:avLst/>
            <a:gdLst>
              <a:gd name="connsiteX0" fmla="*/ 53847 w 151256"/>
              <a:gd name="connsiteY0" fmla="*/ 6350 h 111252"/>
              <a:gd name="connsiteX1" fmla="*/ 70865 w 151256"/>
              <a:gd name="connsiteY1" fmla="*/ 11658 h 111252"/>
              <a:gd name="connsiteX2" fmla="*/ 81152 w 151256"/>
              <a:gd name="connsiteY2" fmla="*/ 26022 h 111252"/>
              <a:gd name="connsiteX3" fmla="*/ 113156 w 151256"/>
              <a:gd name="connsiteY3" fmla="*/ 6350 h 111252"/>
              <a:gd name="connsiteX4" fmla="*/ 144906 w 151256"/>
              <a:gd name="connsiteY4" fmla="*/ 45529 h 111252"/>
              <a:gd name="connsiteX5" fmla="*/ 144906 w 151256"/>
              <a:gd name="connsiteY5" fmla="*/ 104902 h 111252"/>
              <a:gd name="connsiteX6" fmla="*/ 127888 w 151256"/>
              <a:gd name="connsiteY6" fmla="*/ 104902 h 111252"/>
              <a:gd name="connsiteX7" fmla="*/ 127888 w 151256"/>
              <a:gd name="connsiteY7" fmla="*/ 49618 h 111252"/>
              <a:gd name="connsiteX8" fmla="*/ 123063 w 151256"/>
              <a:gd name="connsiteY8" fmla="*/ 27190 h 111252"/>
              <a:gd name="connsiteX9" fmla="*/ 106933 w 151256"/>
              <a:gd name="connsiteY9" fmla="*/ 20446 h 111252"/>
              <a:gd name="connsiteX10" fmla="*/ 90931 w 151256"/>
              <a:gd name="connsiteY10" fmla="*/ 29247 h 111252"/>
              <a:gd name="connsiteX11" fmla="*/ 84200 w 151256"/>
              <a:gd name="connsiteY11" fmla="*/ 50050 h 111252"/>
              <a:gd name="connsiteX12" fmla="*/ 84200 w 151256"/>
              <a:gd name="connsiteY12" fmla="*/ 104902 h 111252"/>
              <a:gd name="connsiteX13" fmla="*/ 67055 w 151256"/>
              <a:gd name="connsiteY13" fmla="*/ 104902 h 111252"/>
              <a:gd name="connsiteX14" fmla="*/ 67055 w 151256"/>
              <a:gd name="connsiteY14" fmla="*/ 47878 h 111252"/>
              <a:gd name="connsiteX15" fmla="*/ 45973 w 151256"/>
              <a:gd name="connsiteY15" fmla="*/ 20446 h 111252"/>
              <a:gd name="connsiteX16" fmla="*/ 29844 w 151256"/>
              <a:gd name="connsiteY16" fmla="*/ 28803 h 111252"/>
              <a:gd name="connsiteX17" fmla="*/ 23367 w 151256"/>
              <a:gd name="connsiteY17" fmla="*/ 50139 h 111252"/>
              <a:gd name="connsiteX18" fmla="*/ 23367 w 151256"/>
              <a:gd name="connsiteY18" fmla="*/ 104902 h 111252"/>
              <a:gd name="connsiteX19" fmla="*/ 6350 w 151256"/>
              <a:gd name="connsiteY19" fmla="*/ 104902 h 111252"/>
              <a:gd name="connsiteX20" fmla="*/ 6350 w 151256"/>
              <a:gd name="connsiteY20" fmla="*/ 8610 h 111252"/>
              <a:gd name="connsiteX21" fmla="*/ 23367 w 151256"/>
              <a:gd name="connsiteY21" fmla="*/ 8610 h 111252"/>
              <a:gd name="connsiteX22" fmla="*/ 23367 w 151256"/>
              <a:gd name="connsiteY22" fmla="*/ 23850 h 111252"/>
              <a:gd name="connsiteX23" fmla="*/ 23748 w 151256"/>
              <a:gd name="connsiteY23" fmla="*/ 23850 h 111252"/>
              <a:gd name="connsiteX24" fmla="*/ 53847 w 151256"/>
              <a:gd name="connsiteY2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1256" h="111252">
                <a:moveTo>
                  <a:pt x="53847" y="6350"/>
                </a:moveTo>
                <a:cubicBezTo>
                  <a:pt x="60197" y="6350"/>
                  <a:pt x="65913" y="8115"/>
                  <a:pt x="70865" y="11658"/>
                </a:cubicBezTo>
                <a:cubicBezTo>
                  <a:pt x="75819" y="15201"/>
                  <a:pt x="79247" y="19989"/>
                  <a:pt x="81152" y="26022"/>
                </a:cubicBezTo>
                <a:cubicBezTo>
                  <a:pt x="88264" y="12903"/>
                  <a:pt x="98932" y="6350"/>
                  <a:pt x="113156" y="6350"/>
                </a:cubicBezTo>
                <a:cubicBezTo>
                  <a:pt x="134365" y="6350"/>
                  <a:pt x="144906" y="19405"/>
                  <a:pt x="144906" y="45529"/>
                </a:cubicBezTo>
                <a:lnTo>
                  <a:pt x="144906" y="104902"/>
                </a:lnTo>
                <a:lnTo>
                  <a:pt x="127888" y="104902"/>
                </a:lnTo>
                <a:lnTo>
                  <a:pt x="127888" y="49618"/>
                </a:lnTo>
                <a:cubicBezTo>
                  <a:pt x="127888" y="39166"/>
                  <a:pt x="126238" y="31698"/>
                  <a:pt x="123063" y="27190"/>
                </a:cubicBezTo>
                <a:cubicBezTo>
                  <a:pt x="119760" y="22694"/>
                  <a:pt x="114426" y="20446"/>
                  <a:pt x="106933" y="20446"/>
                </a:cubicBezTo>
                <a:cubicBezTo>
                  <a:pt x="100710" y="20446"/>
                  <a:pt x="95376" y="23380"/>
                  <a:pt x="90931" y="29247"/>
                </a:cubicBezTo>
                <a:cubicBezTo>
                  <a:pt x="86359" y="35102"/>
                  <a:pt x="84200" y="42036"/>
                  <a:pt x="84200" y="50050"/>
                </a:cubicBezTo>
                <a:lnTo>
                  <a:pt x="84200" y="104902"/>
                </a:lnTo>
                <a:lnTo>
                  <a:pt x="67055" y="104902"/>
                </a:lnTo>
                <a:lnTo>
                  <a:pt x="67055" y="47878"/>
                </a:lnTo>
                <a:cubicBezTo>
                  <a:pt x="67055" y="29590"/>
                  <a:pt x="60070" y="20446"/>
                  <a:pt x="45973" y="20446"/>
                </a:cubicBezTo>
                <a:cubicBezTo>
                  <a:pt x="39496" y="20446"/>
                  <a:pt x="34035" y="23240"/>
                  <a:pt x="29844" y="28803"/>
                </a:cubicBezTo>
                <a:cubicBezTo>
                  <a:pt x="25526" y="34378"/>
                  <a:pt x="23367" y="41490"/>
                  <a:pt x="23367" y="50139"/>
                </a:cubicBezTo>
                <a:lnTo>
                  <a:pt x="23367" y="104902"/>
                </a:lnTo>
                <a:lnTo>
                  <a:pt x="6350" y="104902"/>
                </a:lnTo>
                <a:lnTo>
                  <a:pt x="6350" y="8610"/>
                </a:lnTo>
                <a:lnTo>
                  <a:pt x="23367" y="8610"/>
                </a:lnTo>
                <a:lnTo>
                  <a:pt x="23367" y="23850"/>
                </a:lnTo>
                <a:lnTo>
                  <a:pt x="23748" y="23850"/>
                </a:lnTo>
                <a:cubicBezTo>
                  <a:pt x="30606" y="12179"/>
                  <a:pt x="40639" y="6350"/>
                  <a:pt x="5384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9" name="Freeform 3"/>
          <p:cNvSpPr/>
          <p:nvPr/>
        </p:nvSpPr>
        <p:spPr>
          <a:xfrm>
            <a:off x="4156836" y="7507478"/>
            <a:ext cx="108458" cy="113512"/>
          </a:xfrm>
          <a:custGeom>
            <a:avLst/>
            <a:gdLst>
              <a:gd name="connsiteX0" fmla="*/ 55879 w 108458"/>
              <a:gd name="connsiteY0" fmla="*/ 6350 h 113512"/>
              <a:gd name="connsiteX1" fmla="*/ 89789 w 108458"/>
              <a:gd name="connsiteY1" fmla="*/ 19621 h 113512"/>
              <a:gd name="connsiteX2" fmla="*/ 102108 w 108458"/>
              <a:gd name="connsiteY2" fmla="*/ 56324 h 113512"/>
              <a:gd name="connsiteX3" fmla="*/ 89027 w 108458"/>
              <a:gd name="connsiteY3" fmla="*/ 93141 h 113512"/>
              <a:gd name="connsiteX4" fmla="*/ 53721 w 108458"/>
              <a:gd name="connsiteY4" fmla="*/ 107162 h 113512"/>
              <a:gd name="connsiteX5" fmla="*/ 19303 w 108458"/>
              <a:gd name="connsiteY5" fmla="*/ 93585 h 113512"/>
              <a:gd name="connsiteX6" fmla="*/ 6350 w 108458"/>
              <a:gd name="connsiteY6" fmla="*/ 57797 h 113512"/>
              <a:gd name="connsiteX7" fmla="*/ 19684 w 108458"/>
              <a:gd name="connsiteY7" fmla="*/ 20142 h 113512"/>
              <a:gd name="connsiteX8" fmla="*/ 55879 w 108458"/>
              <a:gd name="connsiteY8"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12">
                <a:moveTo>
                  <a:pt x="55879" y="6350"/>
                </a:moveTo>
                <a:cubicBezTo>
                  <a:pt x="70230" y="6350"/>
                  <a:pt x="81660" y="10769"/>
                  <a:pt x="89789" y="19621"/>
                </a:cubicBezTo>
                <a:cubicBezTo>
                  <a:pt x="98044" y="28473"/>
                  <a:pt x="102108" y="40702"/>
                  <a:pt x="102108" y="56324"/>
                </a:cubicBezTo>
                <a:cubicBezTo>
                  <a:pt x="102108" y="71525"/>
                  <a:pt x="97790" y="83807"/>
                  <a:pt x="89027" y="93141"/>
                </a:cubicBezTo>
                <a:cubicBezTo>
                  <a:pt x="80264" y="102489"/>
                  <a:pt x="68453" y="107162"/>
                  <a:pt x="53721" y="107162"/>
                </a:cubicBezTo>
                <a:cubicBezTo>
                  <a:pt x="39370" y="107162"/>
                  <a:pt x="27813" y="102641"/>
                  <a:pt x="19303" y="93585"/>
                </a:cubicBezTo>
                <a:cubicBezTo>
                  <a:pt x="10667" y="84531"/>
                  <a:pt x="6350" y="72605"/>
                  <a:pt x="6350" y="57797"/>
                </a:cubicBezTo>
                <a:cubicBezTo>
                  <a:pt x="6350" y="41897"/>
                  <a:pt x="10795" y="29349"/>
                  <a:pt x="19684" y="20142"/>
                </a:cubicBezTo>
                <a:cubicBezTo>
                  <a:pt x="28575" y="10947"/>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0" name="Freeform 3"/>
          <p:cNvSpPr/>
          <p:nvPr/>
        </p:nvSpPr>
        <p:spPr>
          <a:xfrm>
            <a:off x="4008501" y="7507478"/>
            <a:ext cx="77851" cy="113512"/>
          </a:xfrm>
          <a:custGeom>
            <a:avLst/>
            <a:gdLst>
              <a:gd name="connsiteX0" fmla="*/ 44069 w 77851"/>
              <a:gd name="connsiteY0" fmla="*/ 6350 h 113512"/>
              <a:gd name="connsiteX1" fmla="*/ 66802 w 77851"/>
              <a:gd name="connsiteY1" fmla="*/ 10617 h 113512"/>
              <a:gd name="connsiteX2" fmla="*/ 66802 w 77851"/>
              <a:gd name="connsiteY2" fmla="*/ 27063 h 113512"/>
              <a:gd name="connsiteX3" fmla="*/ 42417 w 77851"/>
              <a:gd name="connsiteY3" fmla="*/ 20104 h 113512"/>
              <a:gd name="connsiteX4" fmla="*/ 29083 w 77851"/>
              <a:gd name="connsiteY4" fmla="*/ 23672 h 113512"/>
              <a:gd name="connsiteX5" fmla="*/ 23876 w 77851"/>
              <a:gd name="connsiteY5" fmla="*/ 33070 h 113512"/>
              <a:gd name="connsiteX6" fmla="*/ 27558 w 77851"/>
              <a:gd name="connsiteY6" fmla="*/ 42036 h 113512"/>
              <a:gd name="connsiteX7" fmla="*/ 44069 w 77851"/>
              <a:gd name="connsiteY7" fmla="*/ 50317 h 113512"/>
              <a:gd name="connsiteX8" fmla="*/ 65785 w 77851"/>
              <a:gd name="connsiteY8" fmla="*/ 62762 h 113512"/>
              <a:gd name="connsiteX9" fmla="*/ 71501 w 77851"/>
              <a:gd name="connsiteY9" fmla="*/ 78688 h 113512"/>
              <a:gd name="connsiteX10" fmla="*/ 60578 w 77851"/>
              <a:gd name="connsiteY10" fmla="*/ 99542 h 113512"/>
              <a:gd name="connsiteX11" fmla="*/ 32511 w 77851"/>
              <a:gd name="connsiteY11" fmla="*/ 107162 h 113512"/>
              <a:gd name="connsiteX12" fmla="*/ 6350 w 77851"/>
              <a:gd name="connsiteY12" fmla="*/ 101510 h 113512"/>
              <a:gd name="connsiteX13" fmla="*/ 6350 w 77851"/>
              <a:gd name="connsiteY13" fmla="*/ 84099 h 113512"/>
              <a:gd name="connsiteX14" fmla="*/ 34163 w 77851"/>
              <a:gd name="connsiteY14" fmla="*/ 93408 h 113512"/>
              <a:gd name="connsiteX15" fmla="*/ 54102 w 77851"/>
              <a:gd name="connsiteY15" fmla="*/ 80352 h 113512"/>
              <a:gd name="connsiteX16" fmla="*/ 49783 w 77851"/>
              <a:gd name="connsiteY16" fmla="*/ 71157 h 113512"/>
              <a:gd name="connsiteX17" fmla="*/ 32130 w 77851"/>
              <a:gd name="connsiteY17" fmla="*/ 62585 h 113512"/>
              <a:gd name="connsiteX18" fmla="*/ 11302 w 77851"/>
              <a:gd name="connsiteY18" fmla="*/ 49834 h 113512"/>
              <a:gd name="connsiteX19" fmla="*/ 6477 w 77851"/>
              <a:gd name="connsiteY19" fmla="*/ 34556 h 113512"/>
              <a:gd name="connsiteX20" fmla="*/ 17398 w 77851"/>
              <a:gd name="connsiteY20" fmla="*/ 14045 h 113512"/>
              <a:gd name="connsiteX21" fmla="*/ 44069 w 77851"/>
              <a:gd name="connsiteY21"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12">
                <a:moveTo>
                  <a:pt x="44069" y="6350"/>
                </a:moveTo>
                <a:cubicBezTo>
                  <a:pt x="52196" y="6350"/>
                  <a:pt x="59816" y="7772"/>
                  <a:pt x="66802" y="10617"/>
                </a:cubicBezTo>
                <a:lnTo>
                  <a:pt x="66802" y="27063"/>
                </a:lnTo>
                <a:cubicBezTo>
                  <a:pt x="59689" y="22428"/>
                  <a:pt x="51434" y="20104"/>
                  <a:pt x="42417" y="20104"/>
                </a:cubicBezTo>
                <a:cubicBezTo>
                  <a:pt x="36957" y="20104"/>
                  <a:pt x="32511" y="21284"/>
                  <a:pt x="29083" y="23672"/>
                </a:cubicBezTo>
                <a:cubicBezTo>
                  <a:pt x="25653" y="26047"/>
                  <a:pt x="23876" y="29184"/>
                  <a:pt x="23876" y="33070"/>
                </a:cubicBezTo>
                <a:cubicBezTo>
                  <a:pt x="23876" y="36906"/>
                  <a:pt x="25145" y="39890"/>
                  <a:pt x="27558" y="42036"/>
                </a:cubicBezTo>
                <a:cubicBezTo>
                  <a:pt x="30098" y="44183"/>
                  <a:pt x="35559" y="46951"/>
                  <a:pt x="44069" y="50317"/>
                </a:cubicBezTo>
                <a:cubicBezTo>
                  <a:pt x="54736" y="54317"/>
                  <a:pt x="61976" y="58470"/>
                  <a:pt x="65785" y="62762"/>
                </a:cubicBezTo>
                <a:cubicBezTo>
                  <a:pt x="69595" y="67055"/>
                  <a:pt x="71501" y="72364"/>
                  <a:pt x="71501" y="78688"/>
                </a:cubicBezTo>
                <a:cubicBezTo>
                  <a:pt x="71501" y="87515"/>
                  <a:pt x="67817" y="94462"/>
                  <a:pt x="60578" y="99542"/>
                </a:cubicBezTo>
                <a:cubicBezTo>
                  <a:pt x="53339" y="104622"/>
                  <a:pt x="44069" y="107162"/>
                  <a:pt x="32511" y="107162"/>
                </a:cubicBezTo>
                <a:cubicBezTo>
                  <a:pt x="22605" y="107162"/>
                  <a:pt x="13842" y="105282"/>
                  <a:pt x="6350" y="101510"/>
                </a:cubicBezTo>
                <a:lnTo>
                  <a:pt x="6350" y="84099"/>
                </a:lnTo>
                <a:cubicBezTo>
                  <a:pt x="14985" y="90309"/>
                  <a:pt x="24257" y="93408"/>
                  <a:pt x="34163" y="93408"/>
                </a:cubicBezTo>
                <a:cubicBezTo>
                  <a:pt x="47497" y="93408"/>
                  <a:pt x="54102" y="89051"/>
                  <a:pt x="54102" y="80352"/>
                </a:cubicBezTo>
                <a:cubicBezTo>
                  <a:pt x="54102" y="76631"/>
                  <a:pt x="52704" y="73570"/>
                  <a:pt x="49783" y="71157"/>
                </a:cubicBezTo>
                <a:cubicBezTo>
                  <a:pt x="46863" y="68757"/>
                  <a:pt x="41020" y="65899"/>
                  <a:pt x="32130" y="62585"/>
                </a:cubicBezTo>
                <a:cubicBezTo>
                  <a:pt x="21463" y="58292"/>
                  <a:pt x="14477" y="54038"/>
                  <a:pt x="11302" y="49834"/>
                </a:cubicBezTo>
                <a:cubicBezTo>
                  <a:pt x="8127" y="45630"/>
                  <a:pt x="6477" y="40525"/>
                  <a:pt x="6477" y="34556"/>
                </a:cubicBezTo>
                <a:cubicBezTo>
                  <a:pt x="6477" y="26022"/>
                  <a:pt x="10159" y="19189"/>
                  <a:pt x="17398" y="14045"/>
                </a:cubicBezTo>
                <a:cubicBezTo>
                  <a:pt x="24510" y="8914"/>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1" name="Freeform 3"/>
          <p:cNvSpPr/>
          <p:nvPr/>
        </p:nvSpPr>
        <p:spPr>
          <a:xfrm>
            <a:off x="4838191" y="7486484"/>
            <a:ext cx="61341" cy="66509"/>
          </a:xfrm>
          <a:custGeom>
            <a:avLst/>
            <a:gdLst>
              <a:gd name="connsiteX0" fmla="*/ 6350 w 61341"/>
              <a:gd name="connsiteY0" fmla="*/ 6350 h 66509"/>
              <a:gd name="connsiteX1" fmla="*/ 6350 w 61341"/>
              <a:gd name="connsiteY1" fmla="*/ 60159 h 66509"/>
              <a:gd name="connsiteX2" fmla="*/ 22479 w 61341"/>
              <a:gd name="connsiteY2" fmla="*/ 60159 h 66509"/>
              <a:gd name="connsiteX3" fmla="*/ 46736 w 61341"/>
              <a:gd name="connsiteY3" fmla="*/ 52984 h 66509"/>
              <a:gd name="connsiteX4" fmla="*/ 54991 w 61341"/>
              <a:gd name="connsiteY4" fmla="*/ 32384 h 66509"/>
              <a:gd name="connsiteX5" fmla="*/ 24129 w 61341"/>
              <a:gd name="connsiteY5" fmla="*/ 6350 h 66509"/>
              <a:gd name="connsiteX6" fmla="*/ 6350 w 61341"/>
              <a:gd name="connsiteY6" fmla="*/ 6350 h 665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61341" h="66509">
                <a:moveTo>
                  <a:pt x="6350" y="6350"/>
                </a:moveTo>
                <a:lnTo>
                  <a:pt x="6350" y="60159"/>
                </a:lnTo>
                <a:lnTo>
                  <a:pt x="22479" y="60159"/>
                </a:lnTo>
                <a:cubicBezTo>
                  <a:pt x="33147" y="60159"/>
                  <a:pt x="41148" y="57772"/>
                  <a:pt x="46736" y="52984"/>
                </a:cubicBezTo>
                <a:cubicBezTo>
                  <a:pt x="52197" y="48183"/>
                  <a:pt x="54991" y="41326"/>
                  <a:pt x="54991" y="32384"/>
                </a:cubicBezTo>
                <a:cubicBezTo>
                  <a:pt x="54991" y="15037"/>
                  <a:pt x="44704" y="6350"/>
                  <a:pt x="24129" y="6350"/>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2" name="Freeform 3"/>
          <p:cNvSpPr/>
          <p:nvPr/>
        </p:nvSpPr>
        <p:spPr>
          <a:xfrm>
            <a:off x="4638675" y="7482141"/>
            <a:ext cx="50165" cy="52400"/>
          </a:xfrm>
          <a:custGeom>
            <a:avLst/>
            <a:gdLst>
              <a:gd name="connsiteX0" fmla="*/ 25908 w 50165"/>
              <a:gd name="connsiteY0" fmla="*/ 6350 h 52400"/>
              <a:gd name="connsiteX1" fmla="*/ 11557 w 50165"/>
              <a:gd name="connsiteY1" fmla="*/ 11264 h 52400"/>
              <a:gd name="connsiteX2" fmla="*/ 6350 w 50165"/>
              <a:gd name="connsiteY2" fmla="*/ 24104 h 52400"/>
              <a:gd name="connsiteX3" fmla="*/ 21209 w 50165"/>
              <a:gd name="connsiteY3" fmla="*/ 46049 h 52400"/>
              <a:gd name="connsiteX4" fmla="*/ 43815 w 50165"/>
              <a:gd name="connsiteY4" fmla="*/ 23240 h 52400"/>
              <a:gd name="connsiteX5" fmla="*/ 38734 w 50165"/>
              <a:gd name="connsiteY5" fmla="*/ 10921 h 52400"/>
              <a:gd name="connsiteX6" fmla="*/ 25908 w 50165"/>
              <a:gd name="connsiteY6" fmla="*/ 6350 h 524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50165" h="52400">
                <a:moveTo>
                  <a:pt x="25908" y="6350"/>
                </a:moveTo>
                <a:cubicBezTo>
                  <a:pt x="19939" y="6350"/>
                  <a:pt x="15113" y="7987"/>
                  <a:pt x="11557" y="11264"/>
                </a:cubicBezTo>
                <a:cubicBezTo>
                  <a:pt x="8001" y="14540"/>
                  <a:pt x="6350" y="18821"/>
                  <a:pt x="6350" y="24104"/>
                </a:cubicBezTo>
                <a:cubicBezTo>
                  <a:pt x="6350" y="33273"/>
                  <a:pt x="11303" y="40588"/>
                  <a:pt x="21209" y="46049"/>
                </a:cubicBezTo>
                <a:cubicBezTo>
                  <a:pt x="36321" y="40881"/>
                  <a:pt x="43815" y="33273"/>
                  <a:pt x="43815" y="23240"/>
                </a:cubicBezTo>
                <a:cubicBezTo>
                  <a:pt x="43815" y="18071"/>
                  <a:pt x="42164" y="13969"/>
                  <a:pt x="38734" y="10921"/>
                </a:cubicBezTo>
                <a:cubicBezTo>
                  <a:pt x="35305" y="7873"/>
                  <a:pt x="30988" y="6350"/>
                  <a:pt x="2590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3" name="Freeform 3"/>
          <p:cNvSpPr/>
          <p:nvPr/>
        </p:nvSpPr>
        <p:spPr>
          <a:xfrm>
            <a:off x="5083302" y="7481175"/>
            <a:ext cx="70104" cy="139649"/>
          </a:xfrm>
          <a:custGeom>
            <a:avLst/>
            <a:gdLst>
              <a:gd name="connsiteX0" fmla="*/ 39751 w 70104"/>
              <a:gd name="connsiteY0" fmla="*/ 6350 h 139649"/>
              <a:gd name="connsiteX1" fmla="*/ 39751 w 70104"/>
              <a:gd name="connsiteY1" fmla="*/ 34912 h 139649"/>
              <a:gd name="connsiteX2" fmla="*/ 63753 w 70104"/>
              <a:gd name="connsiteY2" fmla="*/ 34912 h 139649"/>
              <a:gd name="connsiteX3" fmla="*/ 63753 w 70104"/>
              <a:gd name="connsiteY3" fmla="*/ 49009 h 139649"/>
              <a:gd name="connsiteX4" fmla="*/ 39751 w 70104"/>
              <a:gd name="connsiteY4" fmla="*/ 49009 h 139649"/>
              <a:gd name="connsiteX5" fmla="*/ 39751 w 70104"/>
              <a:gd name="connsiteY5" fmla="*/ 101600 h 139649"/>
              <a:gd name="connsiteX6" fmla="*/ 43052 w 70104"/>
              <a:gd name="connsiteY6" fmla="*/ 115189 h 139649"/>
              <a:gd name="connsiteX7" fmla="*/ 53720 w 70104"/>
              <a:gd name="connsiteY7" fmla="*/ 119278 h 139649"/>
              <a:gd name="connsiteX8" fmla="*/ 63753 w 70104"/>
              <a:gd name="connsiteY8" fmla="*/ 116052 h 139649"/>
              <a:gd name="connsiteX9" fmla="*/ 63753 w 70104"/>
              <a:gd name="connsiteY9" fmla="*/ 130251 h 139649"/>
              <a:gd name="connsiteX10" fmla="*/ 48640 w 70104"/>
              <a:gd name="connsiteY10" fmla="*/ 133299 h 139649"/>
              <a:gd name="connsiteX11" fmla="*/ 22859 w 70104"/>
              <a:gd name="connsiteY11" fmla="*/ 104648 h 139649"/>
              <a:gd name="connsiteX12" fmla="*/ 22859 w 70104"/>
              <a:gd name="connsiteY12" fmla="*/ 49009 h 139649"/>
              <a:gd name="connsiteX13" fmla="*/ 6350 w 70104"/>
              <a:gd name="connsiteY13" fmla="*/ 49009 h 139649"/>
              <a:gd name="connsiteX14" fmla="*/ 6350 w 70104"/>
              <a:gd name="connsiteY14" fmla="*/ 34912 h 139649"/>
              <a:gd name="connsiteX15" fmla="*/ 22859 w 70104"/>
              <a:gd name="connsiteY15" fmla="*/ 34912 h 139649"/>
              <a:gd name="connsiteX16" fmla="*/ 22859 w 70104"/>
              <a:gd name="connsiteY16" fmla="*/ 11748 h 139649"/>
              <a:gd name="connsiteX17" fmla="*/ 39751 w 70104"/>
              <a:gd name="connsiteY17" fmla="*/ 6350 h 13964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49">
                <a:moveTo>
                  <a:pt x="39751" y="6350"/>
                </a:moveTo>
                <a:lnTo>
                  <a:pt x="39751" y="34912"/>
                </a:lnTo>
                <a:lnTo>
                  <a:pt x="63753" y="34912"/>
                </a:lnTo>
                <a:lnTo>
                  <a:pt x="63753" y="49009"/>
                </a:lnTo>
                <a:lnTo>
                  <a:pt x="39751" y="49009"/>
                </a:lnTo>
                <a:lnTo>
                  <a:pt x="39751" y="101600"/>
                </a:lnTo>
                <a:cubicBezTo>
                  <a:pt x="39751" y="107925"/>
                  <a:pt x="40894" y="112459"/>
                  <a:pt x="43052" y="115189"/>
                </a:cubicBezTo>
                <a:cubicBezTo>
                  <a:pt x="45211" y="117907"/>
                  <a:pt x="48767" y="119278"/>
                  <a:pt x="53720" y="119278"/>
                </a:cubicBezTo>
                <a:cubicBezTo>
                  <a:pt x="57530" y="119278"/>
                  <a:pt x="60959" y="118198"/>
                  <a:pt x="63753" y="116052"/>
                </a:cubicBezTo>
                <a:lnTo>
                  <a:pt x="63753" y="130251"/>
                </a:lnTo>
                <a:cubicBezTo>
                  <a:pt x="60070" y="132283"/>
                  <a:pt x="54990" y="133299"/>
                  <a:pt x="48640" y="133299"/>
                </a:cubicBezTo>
                <a:cubicBezTo>
                  <a:pt x="31495" y="133299"/>
                  <a:pt x="22859" y="123749"/>
                  <a:pt x="22859" y="104648"/>
                </a:cubicBezTo>
                <a:lnTo>
                  <a:pt x="22859" y="49009"/>
                </a:lnTo>
                <a:lnTo>
                  <a:pt x="6350" y="49009"/>
                </a:lnTo>
                <a:lnTo>
                  <a:pt x="6350" y="34912"/>
                </a:lnTo>
                <a:lnTo>
                  <a:pt x="22859" y="34912"/>
                </a:lnTo>
                <a:lnTo>
                  <a:pt x="22859" y="11748"/>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4" name="Freeform 3"/>
          <p:cNvSpPr/>
          <p:nvPr/>
        </p:nvSpPr>
        <p:spPr>
          <a:xfrm>
            <a:off x="4085082" y="7481175"/>
            <a:ext cx="70104" cy="139649"/>
          </a:xfrm>
          <a:custGeom>
            <a:avLst/>
            <a:gdLst>
              <a:gd name="connsiteX0" fmla="*/ 39751 w 70104"/>
              <a:gd name="connsiteY0" fmla="*/ 6350 h 139649"/>
              <a:gd name="connsiteX1" fmla="*/ 39751 w 70104"/>
              <a:gd name="connsiteY1" fmla="*/ 34912 h 139649"/>
              <a:gd name="connsiteX2" fmla="*/ 63753 w 70104"/>
              <a:gd name="connsiteY2" fmla="*/ 34912 h 139649"/>
              <a:gd name="connsiteX3" fmla="*/ 63753 w 70104"/>
              <a:gd name="connsiteY3" fmla="*/ 49009 h 139649"/>
              <a:gd name="connsiteX4" fmla="*/ 39751 w 70104"/>
              <a:gd name="connsiteY4" fmla="*/ 49009 h 139649"/>
              <a:gd name="connsiteX5" fmla="*/ 39751 w 70104"/>
              <a:gd name="connsiteY5" fmla="*/ 101600 h 139649"/>
              <a:gd name="connsiteX6" fmla="*/ 43052 w 70104"/>
              <a:gd name="connsiteY6" fmla="*/ 115189 h 139649"/>
              <a:gd name="connsiteX7" fmla="*/ 53721 w 70104"/>
              <a:gd name="connsiteY7" fmla="*/ 119278 h 139649"/>
              <a:gd name="connsiteX8" fmla="*/ 63753 w 70104"/>
              <a:gd name="connsiteY8" fmla="*/ 116052 h 139649"/>
              <a:gd name="connsiteX9" fmla="*/ 63753 w 70104"/>
              <a:gd name="connsiteY9" fmla="*/ 130251 h 139649"/>
              <a:gd name="connsiteX10" fmla="*/ 48640 w 70104"/>
              <a:gd name="connsiteY10" fmla="*/ 133299 h 139649"/>
              <a:gd name="connsiteX11" fmla="*/ 22859 w 70104"/>
              <a:gd name="connsiteY11" fmla="*/ 104648 h 139649"/>
              <a:gd name="connsiteX12" fmla="*/ 22859 w 70104"/>
              <a:gd name="connsiteY12" fmla="*/ 49009 h 139649"/>
              <a:gd name="connsiteX13" fmla="*/ 6350 w 70104"/>
              <a:gd name="connsiteY13" fmla="*/ 49009 h 139649"/>
              <a:gd name="connsiteX14" fmla="*/ 6350 w 70104"/>
              <a:gd name="connsiteY14" fmla="*/ 34912 h 139649"/>
              <a:gd name="connsiteX15" fmla="*/ 22859 w 70104"/>
              <a:gd name="connsiteY15" fmla="*/ 34912 h 139649"/>
              <a:gd name="connsiteX16" fmla="*/ 22859 w 70104"/>
              <a:gd name="connsiteY16" fmla="*/ 11748 h 139649"/>
              <a:gd name="connsiteX17" fmla="*/ 39751 w 70104"/>
              <a:gd name="connsiteY17" fmla="*/ 6350 h 13964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49">
                <a:moveTo>
                  <a:pt x="39751" y="6350"/>
                </a:moveTo>
                <a:lnTo>
                  <a:pt x="39751" y="34912"/>
                </a:lnTo>
                <a:lnTo>
                  <a:pt x="63753" y="34912"/>
                </a:lnTo>
                <a:lnTo>
                  <a:pt x="63753" y="49009"/>
                </a:lnTo>
                <a:lnTo>
                  <a:pt x="39751" y="49009"/>
                </a:lnTo>
                <a:lnTo>
                  <a:pt x="39751" y="101600"/>
                </a:lnTo>
                <a:cubicBezTo>
                  <a:pt x="39751" y="107925"/>
                  <a:pt x="40894" y="112459"/>
                  <a:pt x="43052" y="115189"/>
                </a:cubicBezTo>
                <a:cubicBezTo>
                  <a:pt x="45211" y="117907"/>
                  <a:pt x="48767" y="119278"/>
                  <a:pt x="53721" y="119278"/>
                </a:cubicBezTo>
                <a:cubicBezTo>
                  <a:pt x="57530" y="119278"/>
                  <a:pt x="60959" y="118198"/>
                  <a:pt x="63753" y="116052"/>
                </a:cubicBezTo>
                <a:lnTo>
                  <a:pt x="63753" y="130251"/>
                </a:lnTo>
                <a:cubicBezTo>
                  <a:pt x="60071" y="132283"/>
                  <a:pt x="54990" y="133299"/>
                  <a:pt x="48640" y="133299"/>
                </a:cubicBezTo>
                <a:cubicBezTo>
                  <a:pt x="31496" y="133299"/>
                  <a:pt x="22859" y="123749"/>
                  <a:pt x="22859" y="104648"/>
                </a:cubicBezTo>
                <a:lnTo>
                  <a:pt x="22859" y="49009"/>
                </a:lnTo>
                <a:lnTo>
                  <a:pt x="6350" y="49009"/>
                </a:lnTo>
                <a:lnTo>
                  <a:pt x="6350" y="34912"/>
                </a:lnTo>
                <a:lnTo>
                  <a:pt x="22859" y="34912"/>
                </a:lnTo>
                <a:lnTo>
                  <a:pt x="22859" y="11748"/>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5" name="Freeform 3"/>
          <p:cNvSpPr/>
          <p:nvPr/>
        </p:nvSpPr>
        <p:spPr>
          <a:xfrm>
            <a:off x="4820792" y="7471168"/>
            <a:ext cx="97028" cy="147561"/>
          </a:xfrm>
          <a:custGeom>
            <a:avLst/>
            <a:gdLst>
              <a:gd name="connsiteX0" fmla="*/ 6350 w 97028"/>
              <a:gd name="connsiteY0" fmla="*/ 6350 h 147561"/>
              <a:gd name="connsiteX1" fmla="*/ 44703 w 97028"/>
              <a:gd name="connsiteY1" fmla="*/ 6350 h 147561"/>
              <a:gd name="connsiteX2" fmla="*/ 78613 w 97028"/>
              <a:gd name="connsiteY2" fmla="*/ 16878 h 147561"/>
              <a:gd name="connsiteX3" fmla="*/ 90678 w 97028"/>
              <a:gd name="connsiteY3" fmla="*/ 47002 h 147561"/>
              <a:gd name="connsiteX4" fmla="*/ 76580 w 97028"/>
              <a:gd name="connsiteY4" fmla="*/ 79184 h 147561"/>
              <a:gd name="connsiteX5" fmla="*/ 41275 w 97028"/>
              <a:gd name="connsiteY5" fmla="*/ 90805 h 147561"/>
              <a:gd name="connsiteX6" fmla="*/ 23748 w 97028"/>
              <a:gd name="connsiteY6" fmla="*/ 90805 h 147561"/>
              <a:gd name="connsiteX7" fmla="*/ 23748 w 97028"/>
              <a:gd name="connsiteY7" fmla="*/ 141211 h 147561"/>
              <a:gd name="connsiteX8" fmla="*/ 6350 w 97028"/>
              <a:gd name="connsiteY8" fmla="*/ 141211 h 147561"/>
              <a:gd name="connsiteX9" fmla="*/ 6350 w 97028"/>
              <a:gd name="connsiteY9" fmla="*/ 6350 h 14756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7028" h="147561">
                <a:moveTo>
                  <a:pt x="6350" y="6350"/>
                </a:moveTo>
                <a:lnTo>
                  <a:pt x="44703" y="6350"/>
                </a:lnTo>
                <a:cubicBezTo>
                  <a:pt x="59182" y="6350"/>
                  <a:pt x="70485" y="9855"/>
                  <a:pt x="78613" y="16878"/>
                </a:cubicBezTo>
                <a:cubicBezTo>
                  <a:pt x="86614" y="23901"/>
                  <a:pt x="90678" y="33946"/>
                  <a:pt x="90678" y="47002"/>
                </a:cubicBezTo>
                <a:cubicBezTo>
                  <a:pt x="90678" y="60235"/>
                  <a:pt x="85978" y="70967"/>
                  <a:pt x="76580" y="79184"/>
                </a:cubicBezTo>
                <a:cubicBezTo>
                  <a:pt x="67183" y="87388"/>
                  <a:pt x="55372" y="91261"/>
                  <a:pt x="41275" y="90805"/>
                </a:cubicBezTo>
                <a:lnTo>
                  <a:pt x="23748" y="90805"/>
                </a:lnTo>
                <a:lnTo>
                  <a:pt x="23748" y="141211"/>
                </a:lnTo>
                <a:lnTo>
                  <a:pt x="6350" y="141211"/>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6" name="Freeform 3"/>
          <p:cNvSpPr/>
          <p:nvPr/>
        </p:nvSpPr>
        <p:spPr>
          <a:xfrm>
            <a:off x="4606925" y="7468908"/>
            <a:ext cx="153289" cy="151993"/>
          </a:xfrm>
          <a:custGeom>
            <a:avLst/>
            <a:gdLst>
              <a:gd name="connsiteX0" fmla="*/ 57658 w 153289"/>
              <a:gd name="connsiteY0" fmla="*/ 6350 h 151993"/>
              <a:gd name="connsiteX1" fmla="*/ 82169 w 153289"/>
              <a:gd name="connsiteY1" fmla="*/ 14312 h 151993"/>
              <a:gd name="connsiteX2" fmla="*/ 91440 w 153289"/>
              <a:gd name="connsiteY2" fmla="*/ 35076 h 151993"/>
              <a:gd name="connsiteX3" fmla="*/ 65913 w 153289"/>
              <a:gd name="connsiteY3" fmla="*/ 66420 h 151993"/>
              <a:gd name="connsiteX4" fmla="*/ 102742 w 153289"/>
              <a:gd name="connsiteY4" fmla="*/ 100456 h 151993"/>
              <a:gd name="connsiteX5" fmla="*/ 117983 w 153289"/>
              <a:gd name="connsiteY5" fmla="*/ 51015 h 151993"/>
              <a:gd name="connsiteX6" fmla="*/ 116204 w 153289"/>
              <a:gd name="connsiteY6" fmla="*/ 38036 h 151993"/>
              <a:gd name="connsiteX7" fmla="*/ 132460 w 153289"/>
              <a:gd name="connsiteY7" fmla="*/ 38036 h 151993"/>
              <a:gd name="connsiteX8" fmla="*/ 133730 w 153289"/>
              <a:gd name="connsiteY8" fmla="*/ 50571 h 151993"/>
              <a:gd name="connsiteX9" fmla="*/ 127761 w 153289"/>
              <a:gd name="connsiteY9" fmla="*/ 82486 h 151993"/>
              <a:gd name="connsiteX10" fmla="*/ 111125 w 153289"/>
              <a:gd name="connsiteY10" fmla="*/ 113347 h 151993"/>
              <a:gd name="connsiteX11" fmla="*/ 123316 w 153289"/>
              <a:gd name="connsiteY11" fmla="*/ 126796 h 151993"/>
              <a:gd name="connsiteX12" fmla="*/ 134620 w 153289"/>
              <a:gd name="connsiteY12" fmla="*/ 130416 h 151993"/>
              <a:gd name="connsiteX13" fmla="*/ 146939 w 153289"/>
              <a:gd name="connsiteY13" fmla="*/ 127621 h 151993"/>
              <a:gd name="connsiteX14" fmla="*/ 146939 w 153289"/>
              <a:gd name="connsiteY14" fmla="*/ 142861 h 151993"/>
              <a:gd name="connsiteX15" fmla="*/ 131826 w 153289"/>
              <a:gd name="connsiteY15" fmla="*/ 145643 h 151993"/>
              <a:gd name="connsiteX16" fmla="*/ 117094 w 153289"/>
              <a:gd name="connsiteY16" fmla="*/ 141820 h 151993"/>
              <a:gd name="connsiteX17" fmla="*/ 101091 w 153289"/>
              <a:gd name="connsiteY17" fmla="*/ 125183 h 151993"/>
              <a:gd name="connsiteX18" fmla="*/ 52578 w 153289"/>
              <a:gd name="connsiteY18" fmla="*/ 145643 h 151993"/>
              <a:gd name="connsiteX19" fmla="*/ 18796 w 153289"/>
              <a:gd name="connsiteY19" fmla="*/ 135242 h 151993"/>
              <a:gd name="connsiteX20" fmla="*/ 6350 w 153289"/>
              <a:gd name="connsiteY20" fmla="*/ 106552 h 151993"/>
              <a:gd name="connsiteX21" fmla="*/ 37719 w 153289"/>
              <a:gd name="connsiteY21" fmla="*/ 65544 h 151993"/>
              <a:gd name="connsiteX22" fmla="*/ 21971 w 153289"/>
              <a:gd name="connsiteY22" fmla="*/ 37248 h 151993"/>
              <a:gd name="connsiteX23" fmla="*/ 31877 w 153289"/>
              <a:gd name="connsiteY23" fmla="*/ 14744 h 151993"/>
              <a:gd name="connsiteX24" fmla="*/ 57658 w 153289"/>
              <a:gd name="connsiteY24" fmla="*/ 6350 h 15199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3289" h="151993">
                <a:moveTo>
                  <a:pt x="57658" y="6350"/>
                </a:moveTo>
                <a:cubicBezTo>
                  <a:pt x="67817" y="6350"/>
                  <a:pt x="75946" y="9004"/>
                  <a:pt x="82169" y="14312"/>
                </a:cubicBezTo>
                <a:cubicBezTo>
                  <a:pt x="88391" y="19621"/>
                  <a:pt x="91440" y="26542"/>
                  <a:pt x="91440" y="35076"/>
                </a:cubicBezTo>
                <a:cubicBezTo>
                  <a:pt x="91440" y="49008"/>
                  <a:pt x="82930" y="59448"/>
                  <a:pt x="65913" y="66420"/>
                </a:cubicBezTo>
                <a:cubicBezTo>
                  <a:pt x="78866" y="71411"/>
                  <a:pt x="91185" y="82753"/>
                  <a:pt x="102742" y="100456"/>
                </a:cubicBezTo>
                <a:cubicBezTo>
                  <a:pt x="112903" y="86473"/>
                  <a:pt x="117983" y="69989"/>
                  <a:pt x="117983" y="51015"/>
                </a:cubicBezTo>
                <a:cubicBezTo>
                  <a:pt x="117983" y="46481"/>
                  <a:pt x="117347" y="42150"/>
                  <a:pt x="116204" y="38036"/>
                </a:cubicBezTo>
                <a:lnTo>
                  <a:pt x="132460" y="38036"/>
                </a:lnTo>
                <a:cubicBezTo>
                  <a:pt x="133350" y="41516"/>
                  <a:pt x="133730" y="45694"/>
                  <a:pt x="133730" y="50571"/>
                </a:cubicBezTo>
                <a:cubicBezTo>
                  <a:pt x="133730" y="60731"/>
                  <a:pt x="131698" y="71360"/>
                  <a:pt x="127761" y="82486"/>
                </a:cubicBezTo>
                <a:cubicBezTo>
                  <a:pt x="123825" y="93598"/>
                  <a:pt x="118236" y="103885"/>
                  <a:pt x="111125" y="113347"/>
                </a:cubicBezTo>
                <a:cubicBezTo>
                  <a:pt x="115951" y="119900"/>
                  <a:pt x="120015" y="124383"/>
                  <a:pt x="123316" y="126796"/>
                </a:cubicBezTo>
                <a:cubicBezTo>
                  <a:pt x="126619" y="129209"/>
                  <a:pt x="130302" y="130416"/>
                  <a:pt x="134620" y="130416"/>
                </a:cubicBezTo>
                <a:cubicBezTo>
                  <a:pt x="138048" y="130416"/>
                  <a:pt x="142240" y="129488"/>
                  <a:pt x="146939" y="127621"/>
                </a:cubicBezTo>
                <a:lnTo>
                  <a:pt x="146939" y="142861"/>
                </a:lnTo>
                <a:cubicBezTo>
                  <a:pt x="142113" y="144715"/>
                  <a:pt x="137033" y="145643"/>
                  <a:pt x="131826" y="145643"/>
                </a:cubicBezTo>
                <a:cubicBezTo>
                  <a:pt x="126365" y="145643"/>
                  <a:pt x="121411" y="144373"/>
                  <a:pt x="117094" y="141820"/>
                </a:cubicBezTo>
                <a:cubicBezTo>
                  <a:pt x="112648" y="139267"/>
                  <a:pt x="107315" y="133718"/>
                  <a:pt x="101091" y="125183"/>
                </a:cubicBezTo>
                <a:cubicBezTo>
                  <a:pt x="87757" y="138823"/>
                  <a:pt x="71628" y="145643"/>
                  <a:pt x="52578" y="145643"/>
                </a:cubicBezTo>
                <a:cubicBezTo>
                  <a:pt x="38480" y="145643"/>
                  <a:pt x="27178" y="142175"/>
                  <a:pt x="18796" y="135242"/>
                </a:cubicBezTo>
                <a:cubicBezTo>
                  <a:pt x="10540" y="128307"/>
                  <a:pt x="6350" y="118744"/>
                  <a:pt x="6350" y="106552"/>
                </a:cubicBezTo>
                <a:cubicBezTo>
                  <a:pt x="6350" y="88213"/>
                  <a:pt x="16764" y="74548"/>
                  <a:pt x="37719" y="65544"/>
                </a:cubicBezTo>
                <a:cubicBezTo>
                  <a:pt x="27304" y="57594"/>
                  <a:pt x="21971" y="48170"/>
                  <a:pt x="21971" y="37248"/>
                </a:cubicBezTo>
                <a:cubicBezTo>
                  <a:pt x="21971" y="27851"/>
                  <a:pt x="25272" y="20345"/>
                  <a:pt x="31877" y="14744"/>
                </a:cubicBezTo>
                <a:cubicBezTo>
                  <a:pt x="38480" y="9143"/>
                  <a:pt x="46990" y="6350"/>
                  <a:pt x="5765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7" name="Freeform 3"/>
          <p:cNvSpPr/>
          <p:nvPr/>
        </p:nvSpPr>
        <p:spPr>
          <a:xfrm>
            <a:off x="3778884" y="7468908"/>
            <a:ext cx="113665" cy="152082"/>
          </a:xfrm>
          <a:custGeom>
            <a:avLst/>
            <a:gdLst>
              <a:gd name="connsiteX0" fmla="*/ 75311 w 113665"/>
              <a:gd name="connsiteY0" fmla="*/ 6350 h 152082"/>
              <a:gd name="connsiteX1" fmla="*/ 107315 w 113665"/>
              <a:gd name="connsiteY1" fmla="*/ 11835 h 152082"/>
              <a:gd name="connsiteX2" fmla="*/ 107315 w 113665"/>
              <a:gd name="connsiteY2" fmla="*/ 30022 h 152082"/>
              <a:gd name="connsiteX3" fmla="*/ 75565 w 113665"/>
              <a:gd name="connsiteY3" fmla="*/ 22021 h 152082"/>
              <a:gd name="connsiteX4" fmla="*/ 38735 w 113665"/>
              <a:gd name="connsiteY4" fmla="*/ 37032 h 152082"/>
              <a:gd name="connsiteX5" fmla="*/ 24638 w 113665"/>
              <a:gd name="connsiteY5" fmla="*/ 77558 h 152082"/>
              <a:gd name="connsiteX6" fmla="*/ 37846 w 113665"/>
              <a:gd name="connsiteY6" fmla="*/ 116001 h 152082"/>
              <a:gd name="connsiteX7" fmla="*/ 72517 w 113665"/>
              <a:gd name="connsiteY7" fmla="*/ 130237 h 152082"/>
              <a:gd name="connsiteX8" fmla="*/ 107315 w 113665"/>
              <a:gd name="connsiteY8" fmla="*/ 121183 h 152082"/>
              <a:gd name="connsiteX9" fmla="*/ 107315 w 113665"/>
              <a:gd name="connsiteY9" fmla="*/ 137896 h 152082"/>
              <a:gd name="connsiteX10" fmla="*/ 69977 w 113665"/>
              <a:gd name="connsiteY10" fmla="*/ 145732 h 152082"/>
              <a:gd name="connsiteX11" fmla="*/ 23622 w 113665"/>
              <a:gd name="connsiteY11" fmla="*/ 127317 h 152082"/>
              <a:gd name="connsiteX12" fmla="*/ 6350 w 113665"/>
              <a:gd name="connsiteY12" fmla="*/ 78613 h 152082"/>
              <a:gd name="connsiteX13" fmla="*/ 25780 w 113665"/>
              <a:gd name="connsiteY13" fmla="*/ 26199 h 152082"/>
              <a:gd name="connsiteX14" fmla="*/ 75311 w 113665"/>
              <a:gd name="connsiteY14" fmla="*/ 6350 h 15208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5" h="152082">
                <a:moveTo>
                  <a:pt x="75311" y="6350"/>
                </a:moveTo>
                <a:cubicBezTo>
                  <a:pt x="88265" y="6350"/>
                  <a:pt x="98933" y="8178"/>
                  <a:pt x="107315" y="11835"/>
                </a:cubicBezTo>
                <a:lnTo>
                  <a:pt x="107315" y="30022"/>
                </a:lnTo>
                <a:cubicBezTo>
                  <a:pt x="97663" y="24688"/>
                  <a:pt x="87122" y="22021"/>
                  <a:pt x="75565" y="22021"/>
                </a:cubicBezTo>
                <a:cubicBezTo>
                  <a:pt x="60452" y="22021"/>
                  <a:pt x="48260" y="27025"/>
                  <a:pt x="38735" y="37032"/>
                </a:cubicBezTo>
                <a:cubicBezTo>
                  <a:pt x="29336" y="47052"/>
                  <a:pt x="24638" y="60552"/>
                  <a:pt x="24638" y="77558"/>
                </a:cubicBezTo>
                <a:cubicBezTo>
                  <a:pt x="24638" y="93700"/>
                  <a:pt x="28955" y="106514"/>
                  <a:pt x="37846" y="116001"/>
                </a:cubicBezTo>
                <a:cubicBezTo>
                  <a:pt x="46609" y="125488"/>
                  <a:pt x="58166" y="130237"/>
                  <a:pt x="72517" y="130237"/>
                </a:cubicBezTo>
                <a:cubicBezTo>
                  <a:pt x="85852" y="130237"/>
                  <a:pt x="97409" y="127215"/>
                  <a:pt x="107315" y="121183"/>
                </a:cubicBezTo>
                <a:lnTo>
                  <a:pt x="107315" y="137896"/>
                </a:lnTo>
                <a:cubicBezTo>
                  <a:pt x="97409" y="143128"/>
                  <a:pt x="84963" y="145732"/>
                  <a:pt x="69977" y="145732"/>
                </a:cubicBezTo>
                <a:cubicBezTo>
                  <a:pt x="50546" y="145732"/>
                  <a:pt x="35179" y="139597"/>
                  <a:pt x="23622" y="127317"/>
                </a:cubicBezTo>
                <a:cubicBezTo>
                  <a:pt x="12065" y="115048"/>
                  <a:pt x="6350" y="98805"/>
                  <a:pt x="6350" y="78613"/>
                </a:cubicBezTo>
                <a:cubicBezTo>
                  <a:pt x="6350" y="56895"/>
                  <a:pt x="12827" y="39433"/>
                  <a:pt x="25780" y="26199"/>
                </a:cubicBezTo>
                <a:cubicBezTo>
                  <a:pt x="38735" y="12966"/>
                  <a:pt x="55372" y="6350"/>
                  <a:pt x="7531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8" name="Freeform 3"/>
          <p:cNvSpPr/>
          <p:nvPr/>
        </p:nvSpPr>
        <p:spPr>
          <a:xfrm>
            <a:off x="3154679" y="2670301"/>
            <a:ext cx="342900" cy="350520"/>
          </a:xfrm>
          <a:custGeom>
            <a:avLst/>
            <a:gdLst>
              <a:gd name="connsiteX0" fmla="*/ 0 w 342900"/>
              <a:gd name="connsiteY0" fmla="*/ 57150 h 350520"/>
              <a:gd name="connsiteX1" fmla="*/ 57150 w 342900"/>
              <a:gd name="connsiteY1" fmla="*/ 0 h 350520"/>
              <a:gd name="connsiteX2" fmla="*/ 285750 w 342900"/>
              <a:gd name="connsiteY2" fmla="*/ 0 h 350520"/>
              <a:gd name="connsiteX3" fmla="*/ 342900 w 342900"/>
              <a:gd name="connsiteY3" fmla="*/ 57150 h 350520"/>
              <a:gd name="connsiteX4" fmla="*/ 342900 w 342900"/>
              <a:gd name="connsiteY4" fmla="*/ 293370 h 350520"/>
              <a:gd name="connsiteX5" fmla="*/ 285750 w 342900"/>
              <a:gd name="connsiteY5" fmla="*/ 350520 h 350520"/>
              <a:gd name="connsiteX6" fmla="*/ 57150 w 342900"/>
              <a:gd name="connsiteY6" fmla="*/ 350520 h 350520"/>
              <a:gd name="connsiteX7" fmla="*/ 0 w 342900"/>
              <a:gd name="connsiteY7" fmla="*/ 293370 h 350520"/>
              <a:gd name="connsiteX8" fmla="*/ 0 w 342900"/>
              <a:gd name="connsiteY8" fmla="*/ 57150 h 3505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0" h="350520">
                <a:moveTo>
                  <a:pt x="0" y="57150"/>
                </a:moveTo>
                <a:cubicBezTo>
                  <a:pt x="0" y="25654"/>
                  <a:pt x="25527" y="0"/>
                  <a:pt x="57150" y="0"/>
                </a:cubicBezTo>
                <a:lnTo>
                  <a:pt x="285750" y="0"/>
                </a:lnTo>
                <a:cubicBezTo>
                  <a:pt x="317373" y="0"/>
                  <a:pt x="342900" y="25654"/>
                  <a:pt x="342900" y="57150"/>
                </a:cubicBezTo>
                <a:lnTo>
                  <a:pt x="342900" y="293370"/>
                </a:lnTo>
                <a:cubicBezTo>
                  <a:pt x="342900" y="324993"/>
                  <a:pt x="317373" y="350520"/>
                  <a:pt x="285750" y="350520"/>
                </a:cubicBezTo>
                <a:lnTo>
                  <a:pt x="57150" y="350520"/>
                </a:lnTo>
                <a:cubicBezTo>
                  <a:pt x="25527" y="350520"/>
                  <a:pt x="0" y="324993"/>
                  <a:pt x="0" y="293370"/>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9" name="Freeform 3"/>
          <p:cNvSpPr/>
          <p:nvPr/>
        </p:nvSpPr>
        <p:spPr>
          <a:xfrm>
            <a:off x="3141979" y="2657601"/>
            <a:ext cx="368300" cy="375920"/>
          </a:xfrm>
          <a:custGeom>
            <a:avLst/>
            <a:gdLst>
              <a:gd name="connsiteX0" fmla="*/ 12700 w 368300"/>
              <a:gd name="connsiteY0" fmla="*/ 69850 h 375920"/>
              <a:gd name="connsiteX1" fmla="*/ 69850 w 368300"/>
              <a:gd name="connsiteY1" fmla="*/ 12700 h 375920"/>
              <a:gd name="connsiteX2" fmla="*/ 298450 w 368300"/>
              <a:gd name="connsiteY2" fmla="*/ 12700 h 375920"/>
              <a:gd name="connsiteX3" fmla="*/ 355600 w 368300"/>
              <a:gd name="connsiteY3" fmla="*/ 69850 h 375920"/>
              <a:gd name="connsiteX4" fmla="*/ 355600 w 368300"/>
              <a:gd name="connsiteY4" fmla="*/ 306070 h 375920"/>
              <a:gd name="connsiteX5" fmla="*/ 298450 w 368300"/>
              <a:gd name="connsiteY5" fmla="*/ 363220 h 375920"/>
              <a:gd name="connsiteX6" fmla="*/ 69850 w 368300"/>
              <a:gd name="connsiteY6" fmla="*/ 363220 h 375920"/>
              <a:gd name="connsiteX7" fmla="*/ 12700 w 368300"/>
              <a:gd name="connsiteY7" fmla="*/ 306070 h 375920"/>
              <a:gd name="connsiteX8" fmla="*/ 12700 w 368300"/>
              <a:gd name="connsiteY8" fmla="*/ 69850 h 3759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 h="375920">
                <a:moveTo>
                  <a:pt x="12700" y="69850"/>
                </a:moveTo>
                <a:cubicBezTo>
                  <a:pt x="12700" y="38354"/>
                  <a:pt x="38227" y="12700"/>
                  <a:pt x="69850" y="12700"/>
                </a:cubicBezTo>
                <a:lnTo>
                  <a:pt x="298450" y="12700"/>
                </a:lnTo>
                <a:cubicBezTo>
                  <a:pt x="330073" y="12700"/>
                  <a:pt x="355600" y="38354"/>
                  <a:pt x="355600" y="69850"/>
                </a:cubicBezTo>
                <a:lnTo>
                  <a:pt x="355600" y="306070"/>
                </a:lnTo>
                <a:cubicBezTo>
                  <a:pt x="355600" y="337693"/>
                  <a:pt x="330073" y="363220"/>
                  <a:pt x="298450" y="363220"/>
                </a:cubicBezTo>
                <a:lnTo>
                  <a:pt x="69850" y="363220"/>
                </a:lnTo>
                <a:cubicBezTo>
                  <a:pt x="38227" y="363220"/>
                  <a:pt x="12700" y="337693"/>
                  <a:pt x="12700" y="306070"/>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0" name="Freeform 3"/>
          <p:cNvSpPr/>
          <p:nvPr/>
        </p:nvSpPr>
        <p:spPr>
          <a:xfrm>
            <a:off x="3642359" y="2662682"/>
            <a:ext cx="3695700" cy="403860"/>
          </a:xfrm>
          <a:custGeom>
            <a:avLst/>
            <a:gdLst>
              <a:gd name="connsiteX0" fmla="*/ 0 w 3695700"/>
              <a:gd name="connsiteY0" fmla="*/ 67310 h 403860"/>
              <a:gd name="connsiteX1" fmla="*/ 67310 w 3695700"/>
              <a:gd name="connsiteY1" fmla="*/ 0 h 403860"/>
              <a:gd name="connsiteX2" fmla="*/ 3628390 w 3695700"/>
              <a:gd name="connsiteY2" fmla="*/ 0 h 403860"/>
              <a:gd name="connsiteX3" fmla="*/ 3695700 w 3695700"/>
              <a:gd name="connsiteY3" fmla="*/ 67310 h 403860"/>
              <a:gd name="connsiteX4" fmla="*/ 3695700 w 3695700"/>
              <a:gd name="connsiteY4" fmla="*/ 336550 h 403860"/>
              <a:gd name="connsiteX5" fmla="*/ 3628390 w 3695700"/>
              <a:gd name="connsiteY5" fmla="*/ 403860 h 403860"/>
              <a:gd name="connsiteX6" fmla="*/ 67310 w 3695700"/>
              <a:gd name="connsiteY6" fmla="*/ 403860 h 403860"/>
              <a:gd name="connsiteX7" fmla="*/ 0 w 3695700"/>
              <a:gd name="connsiteY7" fmla="*/ 336550 h 403860"/>
              <a:gd name="connsiteX8" fmla="*/ 0 w 3695700"/>
              <a:gd name="connsiteY8" fmla="*/ 67310 h 40386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95700" h="403860">
                <a:moveTo>
                  <a:pt x="0" y="67310"/>
                </a:moveTo>
                <a:cubicBezTo>
                  <a:pt x="0" y="30098"/>
                  <a:pt x="30099" y="0"/>
                  <a:pt x="67310" y="0"/>
                </a:cubicBezTo>
                <a:lnTo>
                  <a:pt x="3628390" y="0"/>
                </a:lnTo>
                <a:cubicBezTo>
                  <a:pt x="3665601" y="0"/>
                  <a:pt x="3695700" y="30098"/>
                  <a:pt x="3695700" y="67310"/>
                </a:cubicBezTo>
                <a:lnTo>
                  <a:pt x="3695700" y="336550"/>
                </a:lnTo>
                <a:cubicBezTo>
                  <a:pt x="3695700" y="373760"/>
                  <a:pt x="3665601" y="403860"/>
                  <a:pt x="3628390" y="403860"/>
                </a:cubicBezTo>
                <a:lnTo>
                  <a:pt x="67310" y="403860"/>
                </a:lnTo>
                <a:cubicBezTo>
                  <a:pt x="30099" y="403860"/>
                  <a:pt x="0" y="373760"/>
                  <a:pt x="0" y="336550"/>
                </a:cubicBezTo>
                <a:lnTo>
                  <a:pt x="0" y="6731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1" name="Freeform 3"/>
          <p:cNvSpPr/>
          <p:nvPr/>
        </p:nvSpPr>
        <p:spPr>
          <a:xfrm>
            <a:off x="3629659" y="2649982"/>
            <a:ext cx="3721100" cy="429260"/>
          </a:xfrm>
          <a:custGeom>
            <a:avLst/>
            <a:gdLst>
              <a:gd name="connsiteX0" fmla="*/ 12700 w 3721100"/>
              <a:gd name="connsiteY0" fmla="*/ 80010 h 429260"/>
              <a:gd name="connsiteX1" fmla="*/ 80010 w 3721100"/>
              <a:gd name="connsiteY1" fmla="*/ 12700 h 429260"/>
              <a:gd name="connsiteX2" fmla="*/ 3641090 w 3721100"/>
              <a:gd name="connsiteY2" fmla="*/ 12700 h 429260"/>
              <a:gd name="connsiteX3" fmla="*/ 3708400 w 3721100"/>
              <a:gd name="connsiteY3" fmla="*/ 80010 h 429260"/>
              <a:gd name="connsiteX4" fmla="*/ 3708400 w 3721100"/>
              <a:gd name="connsiteY4" fmla="*/ 349250 h 429260"/>
              <a:gd name="connsiteX5" fmla="*/ 3641090 w 3721100"/>
              <a:gd name="connsiteY5" fmla="*/ 416560 h 429260"/>
              <a:gd name="connsiteX6" fmla="*/ 80010 w 3721100"/>
              <a:gd name="connsiteY6" fmla="*/ 416560 h 429260"/>
              <a:gd name="connsiteX7" fmla="*/ 12700 w 3721100"/>
              <a:gd name="connsiteY7" fmla="*/ 349250 h 429260"/>
              <a:gd name="connsiteX8" fmla="*/ 12700 w 3721100"/>
              <a:gd name="connsiteY8" fmla="*/ 80010 h 42926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21100" h="429260">
                <a:moveTo>
                  <a:pt x="12700" y="80010"/>
                </a:moveTo>
                <a:cubicBezTo>
                  <a:pt x="12700" y="42798"/>
                  <a:pt x="42799" y="12700"/>
                  <a:pt x="80010" y="12700"/>
                </a:cubicBezTo>
                <a:lnTo>
                  <a:pt x="3641090" y="12700"/>
                </a:lnTo>
                <a:cubicBezTo>
                  <a:pt x="3678301" y="12700"/>
                  <a:pt x="3708400" y="42798"/>
                  <a:pt x="3708400" y="80010"/>
                </a:cubicBezTo>
                <a:lnTo>
                  <a:pt x="3708400" y="349250"/>
                </a:lnTo>
                <a:cubicBezTo>
                  <a:pt x="3708400" y="386460"/>
                  <a:pt x="3678301" y="416560"/>
                  <a:pt x="3641090" y="416560"/>
                </a:cubicBezTo>
                <a:lnTo>
                  <a:pt x="80010" y="416560"/>
                </a:lnTo>
                <a:cubicBezTo>
                  <a:pt x="42799" y="416560"/>
                  <a:pt x="12700" y="386460"/>
                  <a:pt x="12700" y="349250"/>
                </a:cubicBezTo>
                <a:lnTo>
                  <a:pt x="12700" y="8001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2" name="Freeform 3"/>
          <p:cNvSpPr/>
          <p:nvPr/>
        </p:nvSpPr>
        <p:spPr>
          <a:xfrm>
            <a:off x="4831079" y="2871851"/>
            <a:ext cx="73660" cy="85344"/>
          </a:xfrm>
          <a:custGeom>
            <a:avLst/>
            <a:gdLst>
              <a:gd name="connsiteX0" fmla="*/ 37338 w 73660"/>
              <a:gd name="connsiteY0" fmla="*/ 6350 h 85344"/>
              <a:gd name="connsiteX1" fmla="*/ 14732 w 73660"/>
              <a:gd name="connsiteY1" fmla="*/ 16128 h 85344"/>
              <a:gd name="connsiteX2" fmla="*/ 6350 w 73660"/>
              <a:gd name="connsiteY2" fmla="*/ 43179 h 85344"/>
              <a:gd name="connsiteX3" fmla="*/ 14859 w 73660"/>
              <a:gd name="connsiteY3" fmla="*/ 69341 h 85344"/>
              <a:gd name="connsiteX4" fmla="*/ 37338 w 73660"/>
              <a:gd name="connsiteY4" fmla="*/ 78994 h 85344"/>
              <a:gd name="connsiteX5" fmla="*/ 59690 w 73660"/>
              <a:gd name="connsiteY5" fmla="*/ 69595 h 85344"/>
              <a:gd name="connsiteX6" fmla="*/ 67310 w 73660"/>
              <a:gd name="connsiteY6" fmla="*/ 42798 h 85344"/>
              <a:gd name="connsiteX7" fmla="*/ 59690 w 73660"/>
              <a:gd name="connsiteY7" fmla="*/ 15747 h 85344"/>
              <a:gd name="connsiteX8" fmla="*/ 37338 w 73660"/>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44">
                <a:moveTo>
                  <a:pt x="37338" y="6350"/>
                </a:moveTo>
                <a:cubicBezTo>
                  <a:pt x="27813" y="6350"/>
                  <a:pt x="20192" y="9651"/>
                  <a:pt x="14732" y="16128"/>
                </a:cubicBezTo>
                <a:cubicBezTo>
                  <a:pt x="9144" y="22732"/>
                  <a:pt x="6350" y="31750"/>
                  <a:pt x="6350" y="43179"/>
                </a:cubicBezTo>
                <a:cubicBezTo>
                  <a:pt x="6350" y="54228"/>
                  <a:pt x="9144" y="62991"/>
                  <a:pt x="14859" y="69341"/>
                </a:cubicBezTo>
                <a:cubicBezTo>
                  <a:pt x="20447" y="75819"/>
                  <a:pt x="27940" y="78994"/>
                  <a:pt x="37338" y="78994"/>
                </a:cubicBezTo>
                <a:cubicBezTo>
                  <a:pt x="47116" y="78994"/>
                  <a:pt x="54610" y="75819"/>
                  <a:pt x="59690" y="69595"/>
                </a:cubicBezTo>
                <a:cubicBezTo>
                  <a:pt x="64770" y="63372"/>
                  <a:pt x="67310" y="54355"/>
                  <a:pt x="67310" y="42798"/>
                </a:cubicBezTo>
                <a:cubicBezTo>
                  <a:pt x="67310" y="30988"/>
                  <a:pt x="64770" y="21970"/>
                  <a:pt x="59690" y="15747"/>
                </a:cubicBezTo>
                <a:cubicBezTo>
                  <a:pt x="54610"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3" name="Freeform 3"/>
          <p:cNvSpPr/>
          <p:nvPr/>
        </p:nvSpPr>
        <p:spPr>
          <a:xfrm>
            <a:off x="5100954" y="2871470"/>
            <a:ext cx="62992" cy="40132"/>
          </a:xfrm>
          <a:custGeom>
            <a:avLst/>
            <a:gdLst>
              <a:gd name="connsiteX0" fmla="*/ 33401 w 62992"/>
              <a:gd name="connsiteY0" fmla="*/ 6350 h 40132"/>
              <a:gd name="connsiteX1" fmla="*/ 15748 w 62992"/>
              <a:gd name="connsiteY1" fmla="*/ 13969 h 40132"/>
              <a:gd name="connsiteX2" fmla="*/ 6350 w 62992"/>
              <a:gd name="connsiteY2" fmla="*/ 33781 h 40132"/>
              <a:gd name="connsiteX3" fmla="*/ 56641 w 62992"/>
              <a:gd name="connsiteY3" fmla="*/ 33781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89"/>
                  <a:pt x="15748" y="13969"/>
                </a:cubicBezTo>
                <a:cubicBezTo>
                  <a:pt x="10795" y="19050"/>
                  <a:pt x="7620" y="25653"/>
                  <a:pt x="6350" y="33781"/>
                </a:cubicBezTo>
                <a:lnTo>
                  <a:pt x="56641" y="33781"/>
                </a:lnTo>
                <a:cubicBezTo>
                  <a:pt x="56641" y="25019"/>
                  <a:pt x="54610" y="18287"/>
                  <a:pt x="50546" y="13461"/>
                </a:cubicBezTo>
                <a:cubicBezTo>
                  <a:pt x="46482" y="8762"/>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4" name="Freeform 3"/>
          <p:cNvSpPr/>
          <p:nvPr/>
        </p:nvSpPr>
        <p:spPr>
          <a:xfrm>
            <a:off x="4995290" y="2860039"/>
            <a:ext cx="29845" cy="108966"/>
          </a:xfrm>
          <a:custGeom>
            <a:avLst/>
            <a:gdLst>
              <a:gd name="connsiteX0" fmla="*/ 6350 w 29845"/>
              <a:gd name="connsiteY0" fmla="*/ 6350 h 108966"/>
              <a:gd name="connsiteX1" fmla="*/ 23495 w 29845"/>
              <a:gd name="connsiteY1" fmla="*/ 6350 h 108966"/>
              <a:gd name="connsiteX2" fmla="*/ 23495 w 29845"/>
              <a:gd name="connsiteY2" fmla="*/ 102616 h 108966"/>
              <a:gd name="connsiteX3" fmla="*/ 6350 w 29845"/>
              <a:gd name="connsiteY3" fmla="*/ 102616 h 108966"/>
              <a:gd name="connsiteX4" fmla="*/ 6350 w 29845"/>
              <a:gd name="connsiteY4" fmla="*/ 6350 h 10896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6">
                <a:moveTo>
                  <a:pt x="6350" y="6350"/>
                </a:moveTo>
                <a:lnTo>
                  <a:pt x="23495" y="6350"/>
                </a:lnTo>
                <a:lnTo>
                  <a:pt x="23495" y="102616"/>
                </a:lnTo>
                <a:lnTo>
                  <a:pt x="6350" y="102616"/>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5" name="Freeform 3"/>
          <p:cNvSpPr/>
          <p:nvPr/>
        </p:nvSpPr>
        <p:spPr>
          <a:xfrm>
            <a:off x="4751578" y="2858389"/>
            <a:ext cx="64261" cy="110616"/>
          </a:xfrm>
          <a:custGeom>
            <a:avLst/>
            <a:gdLst>
              <a:gd name="connsiteX0" fmla="*/ 49021 w 64261"/>
              <a:gd name="connsiteY0" fmla="*/ 6350 h 110616"/>
              <a:gd name="connsiteX1" fmla="*/ 57911 w 64261"/>
              <a:gd name="connsiteY1" fmla="*/ 7619 h 110616"/>
              <a:gd name="connsiteX2" fmla="*/ 57911 w 64261"/>
              <a:gd name="connsiteY2" fmla="*/ 24891 h 110616"/>
              <a:gd name="connsiteX3" fmla="*/ 46227 w 64261"/>
              <a:gd name="connsiteY3" fmla="*/ 21843 h 110616"/>
              <a:gd name="connsiteX4" fmla="*/ 29844 w 64261"/>
              <a:gd name="connsiteY4" fmla="*/ 31114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0 h 110616"/>
              <a:gd name="connsiteX9" fmla="*/ 23367 w 64261"/>
              <a:gd name="connsiteY9" fmla="*/ 8000 h 110616"/>
              <a:gd name="connsiteX10" fmla="*/ 23367 w 64261"/>
              <a:gd name="connsiteY10" fmla="*/ 27558 h 110616"/>
              <a:gd name="connsiteX11" fmla="*/ 23748 w 64261"/>
              <a:gd name="connsiteY11" fmla="*/ 27558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19"/>
                </a:cubicBezTo>
                <a:lnTo>
                  <a:pt x="57911" y="24891"/>
                </a:lnTo>
                <a:cubicBezTo>
                  <a:pt x="55117" y="22859"/>
                  <a:pt x="51180" y="21843"/>
                  <a:pt x="46227" y="21843"/>
                </a:cubicBezTo>
                <a:cubicBezTo>
                  <a:pt x="39623" y="21843"/>
                  <a:pt x="34162" y="24891"/>
                  <a:pt x="29844" y="31114"/>
                </a:cubicBezTo>
                <a:cubicBezTo>
                  <a:pt x="25526" y="37210"/>
                  <a:pt x="23367" y="45465"/>
                  <a:pt x="23367" y="55498"/>
                </a:cubicBezTo>
                <a:lnTo>
                  <a:pt x="23367" y="104266"/>
                </a:lnTo>
                <a:lnTo>
                  <a:pt x="6350" y="104266"/>
                </a:lnTo>
                <a:lnTo>
                  <a:pt x="6350" y="8000"/>
                </a:lnTo>
                <a:lnTo>
                  <a:pt x="23367" y="8000"/>
                </a:lnTo>
                <a:lnTo>
                  <a:pt x="23367" y="27558"/>
                </a:lnTo>
                <a:lnTo>
                  <a:pt x="23748" y="27558"/>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6" name="Freeform 3"/>
          <p:cNvSpPr/>
          <p:nvPr/>
        </p:nvSpPr>
        <p:spPr>
          <a:xfrm>
            <a:off x="5083428" y="2857754"/>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5 w 97663"/>
              <a:gd name="connsiteY5" fmla="*/ 84963 h 113538"/>
              <a:gd name="connsiteX6" fmla="*/ 54736 w 97663"/>
              <a:gd name="connsiteY6" fmla="*/ 93344 h 113538"/>
              <a:gd name="connsiteX7" fmla="*/ 84328 w 97663"/>
              <a:gd name="connsiteY7" fmla="*/ 82930 h 113538"/>
              <a:gd name="connsiteX8" fmla="*/ 84328 w 97663"/>
              <a:gd name="connsiteY8" fmla="*/ 98170 h 113538"/>
              <a:gd name="connsiteX9" fmla="*/ 50673 w 97663"/>
              <a:gd name="connsiteY9" fmla="*/ 107188 h 113538"/>
              <a:gd name="connsiteX10" fmla="*/ 18034 w 97663"/>
              <a:gd name="connsiteY10" fmla="*/ 93979 h 113538"/>
              <a:gd name="connsiteX11" fmla="*/ 6350 w 97663"/>
              <a:gd name="connsiteY11" fmla="*/ 57150 h 113538"/>
              <a:gd name="connsiteX12" fmla="*/ 19177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4" y="6350"/>
                  <a:pt x="73533" y="10413"/>
                  <a:pt x="80645" y="18541"/>
                </a:cubicBezTo>
                <a:cubicBezTo>
                  <a:pt x="87757" y="26542"/>
                  <a:pt x="91313" y="37972"/>
                  <a:pt x="91313" y="52450"/>
                </a:cubicBezTo>
                <a:lnTo>
                  <a:pt x="91313" y="61086"/>
                </a:lnTo>
                <a:lnTo>
                  <a:pt x="23876" y="61086"/>
                </a:lnTo>
                <a:cubicBezTo>
                  <a:pt x="24130" y="71373"/>
                  <a:pt x="26924" y="79375"/>
                  <a:pt x="32385" y="84963"/>
                </a:cubicBezTo>
                <a:cubicBezTo>
                  <a:pt x="37719" y="90550"/>
                  <a:pt x="45085" y="93344"/>
                  <a:pt x="54736" y="93344"/>
                </a:cubicBezTo>
                <a:cubicBezTo>
                  <a:pt x="65532" y="93344"/>
                  <a:pt x="75438" y="89916"/>
                  <a:pt x="84328" y="82930"/>
                </a:cubicBezTo>
                <a:lnTo>
                  <a:pt x="84328" y="98170"/>
                </a:lnTo>
                <a:cubicBezTo>
                  <a:pt x="75946" y="104139"/>
                  <a:pt x="64642" y="107188"/>
                  <a:pt x="50673" y="107188"/>
                </a:cubicBezTo>
                <a:cubicBezTo>
                  <a:pt x="36703" y="107188"/>
                  <a:pt x="25908" y="102742"/>
                  <a:pt x="18034" y="93979"/>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7" name="Freeform 3"/>
          <p:cNvSpPr/>
          <p:nvPr/>
        </p:nvSpPr>
        <p:spPr>
          <a:xfrm>
            <a:off x="4813680" y="2857754"/>
            <a:ext cx="108458" cy="113538"/>
          </a:xfrm>
          <a:custGeom>
            <a:avLst/>
            <a:gdLst>
              <a:gd name="connsiteX0" fmla="*/ 55879 w 108458"/>
              <a:gd name="connsiteY0" fmla="*/ 6350 h 113538"/>
              <a:gd name="connsiteX1" fmla="*/ 89789 w 108458"/>
              <a:gd name="connsiteY1" fmla="*/ 19685 h 113538"/>
              <a:gd name="connsiteX2" fmla="*/ 102108 w 108458"/>
              <a:gd name="connsiteY2" fmla="*/ 56260 h 113538"/>
              <a:gd name="connsiteX3" fmla="*/ 89027 w 108458"/>
              <a:gd name="connsiteY3" fmla="*/ 93091 h 113538"/>
              <a:gd name="connsiteX4" fmla="*/ 53721 w 108458"/>
              <a:gd name="connsiteY4" fmla="*/ 107188 h 113538"/>
              <a:gd name="connsiteX5" fmla="*/ 19303 w 108458"/>
              <a:gd name="connsiteY5" fmla="*/ 93598 h 113538"/>
              <a:gd name="connsiteX6" fmla="*/ 6350 w 108458"/>
              <a:gd name="connsiteY6" fmla="*/ 57785 h 113538"/>
              <a:gd name="connsiteX7" fmla="*/ 19684 w 108458"/>
              <a:gd name="connsiteY7" fmla="*/ 20192 h 113538"/>
              <a:gd name="connsiteX8" fmla="*/ 55879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79" y="6350"/>
                </a:moveTo>
                <a:cubicBezTo>
                  <a:pt x="70230" y="6350"/>
                  <a:pt x="81660" y="10794"/>
                  <a:pt x="89789" y="19685"/>
                </a:cubicBezTo>
                <a:cubicBezTo>
                  <a:pt x="98044" y="28447"/>
                  <a:pt x="102108" y="40766"/>
                  <a:pt x="102108" y="56260"/>
                </a:cubicBezTo>
                <a:cubicBezTo>
                  <a:pt x="102108" y="71500"/>
                  <a:pt x="97790" y="83819"/>
                  <a:pt x="89027" y="93091"/>
                </a:cubicBezTo>
                <a:cubicBezTo>
                  <a:pt x="80264" y="102488"/>
                  <a:pt x="68453" y="107188"/>
                  <a:pt x="53721" y="107188"/>
                </a:cubicBezTo>
                <a:cubicBezTo>
                  <a:pt x="39370" y="107188"/>
                  <a:pt x="27813" y="102616"/>
                  <a:pt x="19303" y="93598"/>
                </a:cubicBezTo>
                <a:cubicBezTo>
                  <a:pt x="10667" y="84581"/>
                  <a:pt x="6350" y="72644"/>
                  <a:pt x="6350" y="57785"/>
                </a:cubicBezTo>
                <a:cubicBezTo>
                  <a:pt x="6350" y="41910"/>
                  <a:pt x="10795" y="29336"/>
                  <a:pt x="19684" y="20192"/>
                </a:cubicBezTo>
                <a:cubicBezTo>
                  <a:pt x="28575" y="10922"/>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8" name="Freeform 3"/>
          <p:cNvSpPr/>
          <p:nvPr/>
        </p:nvSpPr>
        <p:spPr>
          <a:xfrm>
            <a:off x="4661408" y="2836798"/>
            <a:ext cx="61340" cy="66421"/>
          </a:xfrm>
          <a:custGeom>
            <a:avLst/>
            <a:gdLst>
              <a:gd name="connsiteX0" fmla="*/ 6350 w 61340"/>
              <a:gd name="connsiteY0" fmla="*/ 6350 h 66421"/>
              <a:gd name="connsiteX1" fmla="*/ 6350 w 61340"/>
              <a:gd name="connsiteY1" fmla="*/ 60071 h 66421"/>
              <a:gd name="connsiteX2" fmla="*/ 22478 w 61340"/>
              <a:gd name="connsiteY2" fmla="*/ 60071 h 66421"/>
              <a:gd name="connsiteX3" fmla="*/ 46735 w 61340"/>
              <a:gd name="connsiteY3" fmla="*/ 52958 h 66421"/>
              <a:gd name="connsiteX4" fmla="*/ 54990 w 61340"/>
              <a:gd name="connsiteY4" fmla="*/ 32385 h 66421"/>
              <a:gd name="connsiteX5" fmla="*/ 24129 w 61340"/>
              <a:gd name="connsiteY5" fmla="*/ 6350 h 66421"/>
              <a:gd name="connsiteX6" fmla="*/ 6350 w 61340"/>
              <a:gd name="connsiteY6" fmla="*/ 6350 h 6642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61340" h="66421">
                <a:moveTo>
                  <a:pt x="6350" y="6350"/>
                </a:moveTo>
                <a:lnTo>
                  <a:pt x="6350" y="60071"/>
                </a:lnTo>
                <a:lnTo>
                  <a:pt x="22478" y="60071"/>
                </a:lnTo>
                <a:cubicBezTo>
                  <a:pt x="33146" y="60071"/>
                  <a:pt x="41147" y="57785"/>
                  <a:pt x="46735" y="52958"/>
                </a:cubicBezTo>
                <a:cubicBezTo>
                  <a:pt x="52196" y="48133"/>
                  <a:pt x="54990" y="41275"/>
                  <a:pt x="54990" y="32385"/>
                </a:cubicBezTo>
                <a:cubicBezTo>
                  <a:pt x="54990" y="14986"/>
                  <a:pt x="44703" y="6350"/>
                  <a:pt x="24129" y="6350"/>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9" name="Freeform 3"/>
          <p:cNvSpPr/>
          <p:nvPr/>
        </p:nvSpPr>
        <p:spPr>
          <a:xfrm>
            <a:off x="4644009" y="2821432"/>
            <a:ext cx="97027" cy="147573"/>
          </a:xfrm>
          <a:custGeom>
            <a:avLst/>
            <a:gdLst>
              <a:gd name="connsiteX0" fmla="*/ 6350 w 97027"/>
              <a:gd name="connsiteY0" fmla="*/ 6350 h 147573"/>
              <a:gd name="connsiteX1" fmla="*/ 44703 w 97027"/>
              <a:gd name="connsiteY1" fmla="*/ 6350 h 147573"/>
              <a:gd name="connsiteX2" fmla="*/ 78612 w 97027"/>
              <a:gd name="connsiteY2" fmla="*/ 16891 h 147573"/>
              <a:gd name="connsiteX3" fmla="*/ 90677 w 97027"/>
              <a:gd name="connsiteY3" fmla="*/ 46989 h 147573"/>
              <a:gd name="connsiteX4" fmla="*/ 76580 w 97027"/>
              <a:gd name="connsiteY4" fmla="*/ 79247 h 147573"/>
              <a:gd name="connsiteX5" fmla="*/ 41275 w 97027"/>
              <a:gd name="connsiteY5" fmla="*/ 90804 h 147573"/>
              <a:gd name="connsiteX6" fmla="*/ 23748 w 97027"/>
              <a:gd name="connsiteY6" fmla="*/ 90804 h 147573"/>
              <a:gd name="connsiteX7" fmla="*/ 23748 w 97027"/>
              <a:gd name="connsiteY7" fmla="*/ 141223 h 147573"/>
              <a:gd name="connsiteX8" fmla="*/ 6350 w 97027"/>
              <a:gd name="connsiteY8" fmla="*/ 141223 h 147573"/>
              <a:gd name="connsiteX9" fmla="*/ 6350 w 97027"/>
              <a:gd name="connsiteY9" fmla="*/ 6350 h 14757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7027" h="147573">
                <a:moveTo>
                  <a:pt x="6350" y="6350"/>
                </a:moveTo>
                <a:lnTo>
                  <a:pt x="44703" y="6350"/>
                </a:lnTo>
                <a:cubicBezTo>
                  <a:pt x="59181" y="6350"/>
                  <a:pt x="70484" y="9905"/>
                  <a:pt x="78612" y="16891"/>
                </a:cubicBezTo>
                <a:cubicBezTo>
                  <a:pt x="86613" y="23875"/>
                  <a:pt x="90677" y="33908"/>
                  <a:pt x="90677" y="46989"/>
                </a:cubicBezTo>
                <a:cubicBezTo>
                  <a:pt x="90677" y="60197"/>
                  <a:pt x="85978" y="70992"/>
                  <a:pt x="76580" y="79247"/>
                </a:cubicBezTo>
                <a:cubicBezTo>
                  <a:pt x="67182" y="87375"/>
                  <a:pt x="55371" y="91313"/>
                  <a:pt x="41275" y="90804"/>
                </a:cubicBezTo>
                <a:lnTo>
                  <a:pt x="23748" y="90804"/>
                </a:lnTo>
                <a:lnTo>
                  <a:pt x="23748" y="141223"/>
                </a:lnTo>
                <a:lnTo>
                  <a:pt x="6350"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0" name="Freeform 3"/>
          <p:cNvSpPr/>
          <p:nvPr/>
        </p:nvSpPr>
        <p:spPr>
          <a:xfrm>
            <a:off x="4993385" y="2815335"/>
            <a:ext cx="34290" cy="33908"/>
          </a:xfrm>
          <a:custGeom>
            <a:avLst/>
            <a:gdLst>
              <a:gd name="connsiteX0" fmla="*/ 17017 w 34290"/>
              <a:gd name="connsiteY0" fmla="*/ 6350 h 33908"/>
              <a:gd name="connsiteX1" fmla="*/ 24765 w 34290"/>
              <a:gd name="connsiteY1" fmla="*/ 9398 h 33908"/>
              <a:gd name="connsiteX2" fmla="*/ 27940 w 34290"/>
              <a:gd name="connsiteY2" fmla="*/ 17018 h 33908"/>
              <a:gd name="connsiteX3" fmla="*/ 24765 w 34290"/>
              <a:gd name="connsiteY3" fmla="*/ 24638 h 33908"/>
              <a:gd name="connsiteX4" fmla="*/ 17017 w 34290"/>
              <a:gd name="connsiteY4" fmla="*/ 27559 h 33908"/>
              <a:gd name="connsiteX5" fmla="*/ 9398 w 34290"/>
              <a:gd name="connsiteY5" fmla="*/ 24638 h 33908"/>
              <a:gd name="connsiteX6" fmla="*/ 6350 w 34290"/>
              <a:gd name="connsiteY6" fmla="*/ 17018 h 33908"/>
              <a:gd name="connsiteX7" fmla="*/ 9398 w 34290"/>
              <a:gd name="connsiteY7" fmla="*/ 9398 h 33908"/>
              <a:gd name="connsiteX8" fmla="*/ 17017 w 34290"/>
              <a:gd name="connsiteY8" fmla="*/ 6350 h 3390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8">
                <a:moveTo>
                  <a:pt x="17017" y="6350"/>
                </a:moveTo>
                <a:cubicBezTo>
                  <a:pt x="20066" y="6350"/>
                  <a:pt x="22733" y="7366"/>
                  <a:pt x="24765" y="9398"/>
                </a:cubicBezTo>
                <a:cubicBezTo>
                  <a:pt x="26923" y="11430"/>
                  <a:pt x="27940" y="13970"/>
                  <a:pt x="27940" y="17018"/>
                </a:cubicBezTo>
                <a:cubicBezTo>
                  <a:pt x="27940" y="20066"/>
                  <a:pt x="26923" y="22606"/>
                  <a:pt x="24765" y="24638"/>
                </a:cubicBezTo>
                <a:cubicBezTo>
                  <a:pt x="22733" y="26543"/>
                  <a:pt x="20066" y="27559"/>
                  <a:pt x="17017" y="27559"/>
                </a:cubicBezTo>
                <a:cubicBezTo>
                  <a:pt x="13970" y="27559"/>
                  <a:pt x="11429" y="26543"/>
                  <a:pt x="9398" y="24638"/>
                </a:cubicBezTo>
                <a:cubicBezTo>
                  <a:pt x="7366" y="22606"/>
                  <a:pt x="6350" y="20066"/>
                  <a:pt x="6350" y="17018"/>
                </a:cubicBezTo>
                <a:cubicBezTo>
                  <a:pt x="6350" y="14097"/>
                  <a:pt x="7366" y="11557"/>
                  <a:pt x="9398" y="9398"/>
                </a:cubicBezTo>
                <a:cubicBezTo>
                  <a:pt x="11429"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1" name="Freeform 3"/>
          <p:cNvSpPr/>
          <p:nvPr/>
        </p:nvSpPr>
        <p:spPr>
          <a:xfrm>
            <a:off x="5042534" y="2813811"/>
            <a:ext cx="29845" cy="155194"/>
          </a:xfrm>
          <a:custGeom>
            <a:avLst/>
            <a:gdLst>
              <a:gd name="connsiteX0" fmla="*/ 6350 w 29845"/>
              <a:gd name="connsiteY0" fmla="*/ 6350 h 155194"/>
              <a:gd name="connsiteX1" fmla="*/ 23495 w 29845"/>
              <a:gd name="connsiteY1" fmla="*/ 6350 h 155194"/>
              <a:gd name="connsiteX2" fmla="*/ 23495 w 29845"/>
              <a:gd name="connsiteY2" fmla="*/ 148844 h 155194"/>
              <a:gd name="connsiteX3" fmla="*/ 6350 w 29845"/>
              <a:gd name="connsiteY3" fmla="*/ 148844 h 155194"/>
              <a:gd name="connsiteX4" fmla="*/ 6350 w 29845"/>
              <a:gd name="connsiteY4" fmla="*/ 6350 h 15519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55194">
                <a:moveTo>
                  <a:pt x="6350" y="6350"/>
                </a:moveTo>
                <a:lnTo>
                  <a:pt x="23495" y="6350"/>
                </a:lnTo>
                <a:lnTo>
                  <a:pt x="23495" y="148844"/>
                </a:lnTo>
                <a:lnTo>
                  <a:pt x="6350" y="148844"/>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2" name="Freeform 3"/>
          <p:cNvSpPr/>
          <p:nvPr/>
        </p:nvSpPr>
        <p:spPr>
          <a:xfrm>
            <a:off x="4922520" y="2811652"/>
            <a:ext cx="72517" cy="157352"/>
          </a:xfrm>
          <a:custGeom>
            <a:avLst/>
            <a:gdLst>
              <a:gd name="connsiteX0" fmla="*/ 54483 w 72517"/>
              <a:gd name="connsiteY0" fmla="*/ 6350 h 157352"/>
              <a:gd name="connsiteX1" fmla="*/ 66166 w 72517"/>
              <a:gd name="connsiteY1" fmla="*/ 8001 h 157352"/>
              <a:gd name="connsiteX2" fmla="*/ 66166 w 72517"/>
              <a:gd name="connsiteY2" fmla="*/ 22986 h 157352"/>
              <a:gd name="connsiteX3" fmla="*/ 55752 w 72517"/>
              <a:gd name="connsiteY3" fmla="*/ 20447 h 157352"/>
              <a:gd name="connsiteX4" fmla="*/ 39751 w 72517"/>
              <a:gd name="connsiteY4" fmla="*/ 40386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59 w 72517"/>
              <a:gd name="connsiteY10" fmla="*/ 151002 h 157352"/>
              <a:gd name="connsiteX11" fmla="*/ 22859 w 72517"/>
              <a:gd name="connsiteY11" fmla="*/ 68833 h 157352"/>
              <a:gd name="connsiteX12" fmla="*/ 6350 w 72517"/>
              <a:gd name="connsiteY12" fmla="*/ 68833 h 157352"/>
              <a:gd name="connsiteX13" fmla="*/ 6350 w 72517"/>
              <a:gd name="connsiteY13" fmla="*/ 54736 h 157352"/>
              <a:gd name="connsiteX14" fmla="*/ 22859 w 72517"/>
              <a:gd name="connsiteY14" fmla="*/ 54736 h 157352"/>
              <a:gd name="connsiteX15" fmla="*/ 22859 w 72517"/>
              <a:gd name="connsiteY15" fmla="*/ 39497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8" y="6350"/>
                  <a:pt x="63245" y="6985"/>
                  <a:pt x="66166" y="8001"/>
                </a:cubicBezTo>
                <a:lnTo>
                  <a:pt x="66166" y="22986"/>
                </a:lnTo>
                <a:cubicBezTo>
                  <a:pt x="62991" y="21336"/>
                  <a:pt x="59435" y="20447"/>
                  <a:pt x="55752" y="20447"/>
                </a:cubicBezTo>
                <a:cubicBezTo>
                  <a:pt x="45084" y="20447"/>
                  <a:pt x="39751" y="27051"/>
                  <a:pt x="39751" y="40386"/>
                </a:cubicBezTo>
                <a:lnTo>
                  <a:pt x="39751" y="54736"/>
                </a:lnTo>
                <a:lnTo>
                  <a:pt x="62357" y="54736"/>
                </a:lnTo>
                <a:lnTo>
                  <a:pt x="62357" y="68833"/>
                </a:lnTo>
                <a:lnTo>
                  <a:pt x="39751" y="68833"/>
                </a:lnTo>
                <a:lnTo>
                  <a:pt x="39751" y="151002"/>
                </a:lnTo>
                <a:lnTo>
                  <a:pt x="22859" y="151002"/>
                </a:lnTo>
                <a:lnTo>
                  <a:pt x="22859" y="68833"/>
                </a:lnTo>
                <a:lnTo>
                  <a:pt x="6350" y="68833"/>
                </a:lnTo>
                <a:lnTo>
                  <a:pt x="6350" y="54736"/>
                </a:lnTo>
                <a:lnTo>
                  <a:pt x="22859" y="54736"/>
                </a:lnTo>
                <a:lnTo>
                  <a:pt x="22859" y="39497"/>
                </a:lnTo>
                <a:cubicBezTo>
                  <a:pt x="22859" y="29210"/>
                  <a:pt x="25780" y="21082"/>
                  <a:pt x="31750" y="15239"/>
                </a:cubicBezTo>
                <a:cubicBezTo>
                  <a:pt x="37719" y="9270"/>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3" name="Freeform 3"/>
          <p:cNvSpPr/>
          <p:nvPr/>
        </p:nvSpPr>
        <p:spPr>
          <a:xfrm>
            <a:off x="3124200" y="3218942"/>
            <a:ext cx="358140" cy="419100"/>
          </a:xfrm>
          <a:custGeom>
            <a:avLst/>
            <a:gdLst>
              <a:gd name="connsiteX0" fmla="*/ 0 w 358140"/>
              <a:gd name="connsiteY0" fmla="*/ 59689 h 419100"/>
              <a:gd name="connsiteX1" fmla="*/ 59689 w 358140"/>
              <a:gd name="connsiteY1" fmla="*/ 0 h 419100"/>
              <a:gd name="connsiteX2" fmla="*/ 298450 w 358140"/>
              <a:gd name="connsiteY2" fmla="*/ 0 h 419100"/>
              <a:gd name="connsiteX3" fmla="*/ 358140 w 358140"/>
              <a:gd name="connsiteY3" fmla="*/ 59689 h 419100"/>
              <a:gd name="connsiteX4" fmla="*/ 358140 w 358140"/>
              <a:gd name="connsiteY4" fmla="*/ 359410 h 419100"/>
              <a:gd name="connsiteX5" fmla="*/ 298450 w 358140"/>
              <a:gd name="connsiteY5" fmla="*/ 419099 h 419100"/>
              <a:gd name="connsiteX6" fmla="*/ 59689 w 358140"/>
              <a:gd name="connsiteY6" fmla="*/ 419099 h 419100"/>
              <a:gd name="connsiteX7" fmla="*/ 0 w 358140"/>
              <a:gd name="connsiteY7" fmla="*/ 359410 h 419100"/>
              <a:gd name="connsiteX8" fmla="*/ 0 w 358140"/>
              <a:gd name="connsiteY8" fmla="*/ 59689 h 4191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58140" h="419100">
                <a:moveTo>
                  <a:pt x="0" y="59689"/>
                </a:moveTo>
                <a:cubicBezTo>
                  <a:pt x="0" y="26797"/>
                  <a:pt x="26670" y="0"/>
                  <a:pt x="59689" y="0"/>
                </a:cubicBezTo>
                <a:lnTo>
                  <a:pt x="298450" y="0"/>
                </a:lnTo>
                <a:cubicBezTo>
                  <a:pt x="331470" y="0"/>
                  <a:pt x="358140" y="26797"/>
                  <a:pt x="358140" y="59689"/>
                </a:cubicBezTo>
                <a:lnTo>
                  <a:pt x="358140" y="359410"/>
                </a:lnTo>
                <a:cubicBezTo>
                  <a:pt x="358140" y="392429"/>
                  <a:pt x="331470" y="419099"/>
                  <a:pt x="298450" y="419099"/>
                </a:cubicBezTo>
                <a:lnTo>
                  <a:pt x="59689" y="419099"/>
                </a:lnTo>
                <a:cubicBezTo>
                  <a:pt x="26670" y="419099"/>
                  <a:pt x="0" y="392429"/>
                  <a:pt x="0" y="359410"/>
                </a:cubicBezTo>
                <a:lnTo>
                  <a:pt x="0" y="5968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4" name="Freeform 3"/>
          <p:cNvSpPr/>
          <p:nvPr/>
        </p:nvSpPr>
        <p:spPr>
          <a:xfrm>
            <a:off x="3111500" y="3206242"/>
            <a:ext cx="383540" cy="444500"/>
          </a:xfrm>
          <a:custGeom>
            <a:avLst/>
            <a:gdLst>
              <a:gd name="connsiteX0" fmla="*/ 12700 w 383540"/>
              <a:gd name="connsiteY0" fmla="*/ 72389 h 444500"/>
              <a:gd name="connsiteX1" fmla="*/ 72389 w 383540"/>
              <a:gd name="connsiteY1" fmla="*/ 12700 h 444500"/>
              <a:gd name="connsiteX2" fmla="*/ 311150 w 383540"/>
              <a:gd name="connsiteY2" fmla="*/ 12700 h 444500"/>
              <a:gd name="connsiteX3" fmla="*/ 370840 w 383540"/>
              <a:gd name="connsiteY3" fmla="*/ 72389 h 444500"/>
              <a:gd name="connsiteX4" fmla="*/ 370840 w 383540"/>
              <a:gd name="connsiteY4" fmla="*/ 372110 h 444500"/>
              <a:gd name="connsiteX5" fmla="*/ 311150 w 383540"/>
              <a:gd name="connsiteY5" fmla="*/ 431799 h 444500"/>
              <a:gd name="connsiteX6" fmla="*/ 72389 w 383540"/>
              <a:gd name="connsiteY6" fmla="*/ 431799 h 444500"/>
              <a:gd name="connsiteX7" fmla="*/ 12700 w 383540"/>
              <a:gd name="connsiteY7" fmla="*/ 372110 h 444500"/>
              <a:gd name="connsiteX8" fmla="*/ 12700 w 383540"/>
              <a:gd name="connsiteY8" fmla="*/ 72389 h 4445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83540" h="444500">
                <a:moveTo>
                  <a:pt x="12700" y="72389"/>
                </a:moveTo>
                <a:cubicBezTo>
                  <a:pt x="12700" y="39497"/>
                  <a:pt x="39370" y="12700"/>
                  <a:pt x="72389" y="12700"/>
                </a:cubicBezTo>
                <a:lnTo>
                  <a:pt x="311150" y="12700"/>
                </a:lnTo>
                <a:cubicBezTo>
                  <a:pt x="344170" y="12700"/>
                  <a:pt x="370840" y="39497"/>
                  <a:pt x="370840" y="72389"/>
                </a:cubicBezTo>
                <a:lnTo>
                  <a:pt x="370840" y="372110"/>
                </a:lnTo>
                <a:cubicBezTo>
                  <a:pt x="370840" y="405129"/>
                  <a:pt x="344170" y="431799"/>
                  <a:pt x="311150" y="431799"/>
                </a:cubicBezTo>
                <a:lnTo>
                  <a:pt x="72389" y="431799"/>
                </a:lnTo>
                <a:cubicBezTo>
                  <a:pt x="39370" y="431799"/>
                  <a:pt x="12700" y="405129"/>
                  <a:pt x="12700" y="372110"/>
                </a:cubicBezTo>
                <a:lnTo>
                  <a:pt x="12700" y="7238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5" name="Freeform 3"/>
          <p:cNvSpPr/>
          <p:nvPr/>
        </p:nvSpPr>
        <p:spPr>
          <a:xfrm>
            <a:off x="3634740" y="3203701"/>
            <a:ext cx="3733800" cy="411480"/>
          </a:xfrm>
          <a:custGeom>
            <a:avLst/>
            <a:gdLst>
              <a:gd name="connsiteX0" fmla="*/ 0 w 3733800"/>
              <a:gd name="connsiteY0" fmla="*/ 68580 h 411480"/>
              <a:gd name="connsiteX1" fmla="*/ 68579 w 3733800"/>
              <a:gd name="connsiteY1" fmla="*/ 0 h 411480"/>
              <a:gd name="connsiteX2" fmla="*/ 3665219 w 3733800"/>
              <a:gd name="connsiteY2" fmla="*/ 0 h 411480"/>
              <a:gd name="connsiteX3" fmla="*/ 3733800 w 3733800"/>
              <a:gd name="connsiteY3" fmla="*/ 68580 h 411480"/>
              <a:gd name="connsiteX4" fmla="*/ 3733800 w 3733800"/>
              <a:gd name="connsiteY4" fmla="*/ 342900 h 411480"/>
              <a:gd name="connsiteX5" fmla="*/ 3665219 w 3733800"/>
              <a:gd name="connsiteY5" fmla="*/ 411480 h 411480"/>
              <a:gd name="connsiteX6" fmla="*/ 68579 w 3733800"/>
              <a:gd name="connsiteY6" fmla="*/ 411480 h 411480"/>
              <a:gd name="connsiteX7" fmla="*/ 0 w 3733800"/>
              <a:gd name="connsiteY7" fmla="*/ 342900 h 411480"/>
              <a:gd name="connsiteX8" fmla="*/ 0 w 3733800"/>
              <a:gd name="connsiteY8" fmla="*/ 68580 h 41148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33800" h="411480">
                <a:moveTo>
                  <a:pt x="0" y="68580"/>
                </a:moveTo>
                <a:cubicBezTo>
                  <a:pt x="0" y="30733"/>
                  <a:pt x="30733" y="0"/>
                  <a:pt x="68579" y="0"/>
                </a:cubicBezTo>
                <a:lnTo>
                  <a:pt x="3665219" y="0"/>
                </a:lnTo>
                <a:cubicBezTo>
                  <a:pt x="3703066" y="0"/>
                  <a:pt x="3733800" y="30733"/>
                  <a:pt x="3733800" y="68580"/>
                </a:cubicBezTo>
                <a:lnTo>
                  <a:pt x="3733800" y="342900"/>
                </a:lnTo>
                <a:cubicBezTo>
                  <a:pt x="3733800" y="380745"/>
                  <a:pt x="3703066" y="411480"/>
                  <a:pt x="3665219" y="411480"/>
                </a:cubicBezTo>
                <a:lnTo>
                  <a:pt x="68579" y="411480"/>
                </a:lnTo>
                <a:cubicBezTo>
                  <a:pt x="30733" y="411480"/>
                  <a:pt x="0" y="380745"/>
                  <a:pt x="0" y="342900"/>
                </a:cubicBezTo>
                <a:lnTo>
                  <a:pt x="0" y="6858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6" name="Freeform 3"/>
          <p:cNvSpPr/>
          <p:nvPr/>
        </p:nvSpPr>
        <p:spPr>
          <a:xfrm>
            <a:off x="3622040" y="3191001"/>
            <a:ext cx="3759200" cy="436880"/>
          </a:xfrm>
          <a:custGeom>
            <a:avLst/>
            <a:gdLst>
              <a:gd name="connsiteX0" fmla="*/ 12700 w 3759200"/>
              <a:gd name="connsiteY0" fmla="*/ 81280 h 436880"/>
              <a:gd name="connsiteX1" fmla="*/ 81279 w 3759200"/>
              <a:gd name="connsiteY1" fmla="*/ 12700 h 436880"/>
              <a:gd name="connsiteX2" fmla="*/ 3677919 w 3759200"/>
              <a:gd name="connsiteY2" fmla="*/ 12700 h 436880"/>
              <a:gd name="connsiteX3" fmla="*/ 3746500 w 3759200"/>
              <a:gd name="connsiteY3" fmla="*/ 81280 h 436880"/>
              <a:gd name="connsiteX4" fmla="*/ 3746500 w 3759200"/>
              <a:gd name="connsiteY4" fmla="*/ 355600 h 436880"/>
              <a:gd name="connsiteX5" fmla="*/ 3677919 w 3759200"/>
              <a:gd name="connsiteY5" fmla="*/ 424180 h 436880"/>
              <a:gd name="connsiteX6" fmla="*/ 81279 w 3759200"/>
              <a:gd name="connsiteY6" fmla="*/ 424180 h 436880"/>
              <a:gd name="connsiteX7" fmla="*/ 12700 w 3759200"/>
              <a:gd name="connsiteY7" fmla="*/ 355600 h 436880"/>
              <a:gd name="connsiteX8" fmla="*/ 12700 w 3759200"/>
              <a:gd name="connsiteY8" fmla="*/ 81280 h 43688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59200" h="436880">
                <a:moveTo>
                  <a:pt x="12700" y="81280"/>
                </a:moveTo>
                <a:cubicBezTo>
                  <a:pt x="12700" y="43433"/>
                  <a:pt x="43433" y="12700"/>
                  <a:pt x="81279" y="12700"/>
                </a:cubicBezTo>
                <a:lnTo>
                  <a:pt x="3677919" y="12700"/>
                </a:lnTo>
                <a:cubicBezTo>
                  <a:pt x="3715766" y="12700"/>
                  <a:pt x="3746500" y="43433"/>
                  <a:pt x="3746500" y="81280"/>
                </a:cubicBezTo>
                <a:lnTo>
                  <a:pt x="3746500" y="355600"/>
                </a:lnTo>
                <a:cubicBezTo>
                  <a:pt x="3746500" y="393445"/>
                  <a:pt x="3715766" y="424180"/>
                  <a:pt x="3677919" y="424180"/>
                </a:cubicBezTo>
                <a:lnTo>
                  <a:pt x="81279" y="424180"/>
                </a:lnTo>
                <a:cubicBezTo>
                  <a:pt x="43433" y="424180"/>
                  <a:pt x="12700" y="393445"/>
                  <a:pt x="12700" y="355600"/>
                </a:cubicBezTo>
                <a:lnTo>
                  <a:pt x="12700" y="8128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7" name="Freeform 3"/>
          <p:cNvSpPr/>
          <p:nvPr/>
        </p:nvSpPr>
        <p:spPr>
          <a:xfrm>
            <a:off x="3131820" y="3843782"/>
            <a:ext cx="365759" cy="350520"/>
          </a:xfrm>
          <a:custGeom>
            <a:avLst/>
            <a:gdLst>
              <a:gd name="connsiteX0" fmla="*/ 0 w 365759"/>
              <a:gd name="connsiteY0" fmla="*/ 58420 h 350520"/>
              <a:gd name="connsiteX1" fmla="*/ 58419 w 365759"/>
              <a:gd name="connsiteY1" fmla="*/ 0 h 350520"/>
              <a:gd name="connsiteX2" fmla="*/ 307339 w 365759"/>
              <a:gd name="connsiteY2" fmla="*/ 0 h 350520"/>
              <a:gd name="connsiteX3" fmla="*/ 365759 w 365759"/>
              <a:gd name="connsiteY3" fmla="*/ 58420 h 350520"/>
              <a:gd name="connsiteX4" fmla="*/ 365759 w 365759"/>
              <a:gd name="connsiteY4" fmla="*/ 292100 h 350520"/>
              <a:gd name="connsiteX5" fmla="*/ 307339 w 365759"/>
              <a:gd name="connsiteY5" fmla="*/ 350520 h 350520"/>
              <a:gd name="connsiteX6" fmla="*/ 58419 w 365759"/>
              <a:gd name="connsiteY6" fmla="*/ 350520 h 350520"/>
              <a:gd name="connsiteX7" fmla="*/ 0 w 365759"/>
              <a:gd name="connsiteY7" fmla="*/ 292100 h 350520"/>
              <a:gd name="connsiteX8" fmla="*/ 0 w 365759"/>
              <a:gd name="connsiteY8" fmla="*/ 58420 h 3505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5759" h="350520">
                <a:moveTo>
                  <a:pt x="0" y="58420"/>
                </a:moveTo>
                <a:cubicBezTo>
                  <a:pt x="0" y="26161"/>
                  <a:pt x="26161" y="0"/>
                  <a:pt x="58419" y="0"/>
                </a:cubicBezTo>
                <a:lnTo>
                  <a:pt x="307339" y="0"/>
                </a:lnTo>
                <a:cubicBezTo>
                  <a:pt x="339597" y="0"/>
                  <a:pt x="365759" y="26161"/>
                  <a:pt x="365759" y="58420"/>
                </a:cubicBezTo>
                <a:lnTo>
                  <a:pt x="365759" y="292100"/>
                </a:lnTo>
                <a:cubicBezTo>
                  <a:pt x="365759" y="324358"/>
                  <a:pt x="339597" y="350520"/>
                  <a:pt x="307339" y="350520"/>
                </a:cubicBezTo>
                <a:lnTo>
                  <a:pt x="58419" y="350520"/>
                </a:lnTo>
                <a:cubicBezTo>
                  <a:pt x="26161" y="350520"/>
                  <a:pt x="0" y="324358"/>
                  <a:pt x="0" y="292100"/>
                </a:cubicBezTo>
                <a:lnTo>
                  <a:pt x="0" y="5842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8" name="Freeform 3"/>
          <p:cNvSpPr/>
          <p:nvPr/>
        </p:nvSpPr>
        <p:spPr>
          <a:xfrm>
            <a:off x="3119120" y="3831082"/>
            <a:ext cx="391159" cy="375920"/>
          </a:xfrm>
          <a:custGeom>
            <a:avLst/>
            <a:gdLst>
              <a:gd name="connsiteX0" fmla="*/ 12700 w 391159"/>
              <a:gd name="connsiteY0" fmla="*/ 71120 h 375920"/>
              <a:gd name="connsiteX1" fmla="*/ 71119 w 391159"/>
              <a:gd name="connsiteY1" fmla="*/ 12700 h 375920"/>
              <a:gd name="connsiteX2" fmla="*/ 320039 w 391159"/>
              <a:gd name="connsiteY2" fmla="*/ 12700 h 375920"/>
              <a:gd name="connsiteX3" fmla="*/ 378459 w 391159"/>
              <a:gd name="connsiteY3" fmla="*/ 71120 h 375920"/>
              <a:gd name="connsiteX4" fmla="*/ 378459 w 391159"/>
              <a:gd name="connsiteY4" fmla="*/ 304800 h 375920"/>
              <a:gd name="connsiteX5" fmla="*/ 320039 w 391159"/>
              <a:gd name="connsiteY5" fmla="*/ 363220 h 375920"/>
              <a:gd name="connsiteX6" fmla="*/ 71119 w 391159"/>
              <a:gd name="connsiteY6" fmla="*/ 363220 h 375920"/>
              <a:gd name="connsiteX7" fmla="*/ 12700 w 391159"/>
              <a:gd name="connsiteY7" fmla="*/ 304800 h 375920"/>
              <a:gd name="connsiteX8" fmla="*/ 12700 w 391159"/>
              <a:gd name="connsiteY8" fmla="*/ 71120 h 3759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1159" h="375920">
                <a:moveTo>
                  <a:pt x="12700" y="71120"/>
                </a:moveTo>
                <a:cubicBezTo>
                  <a:pt x="12700" y="38861"/>
                  <a:pt x="38861" y="12700"/>
                  <a:pt x="71119" y="12700"/>
                </a:cubicBezTo>
                <a:lnTo>
                  <a:pt x="320039" y="12700"/>
                </a:lnTo>
                <a:cubicBezTo>
                  <a:pt x="352297" y="12700"/>
                  <a:pt x="378459" y="38861"/>
                  <a:pt x="378459" y="71120"/>
                </a:cubicBezTo>
                <a:lnTo>
                  <a:pt x="378459" y="304800"/>
                </a:lnTo>
                <a:cubicBezTo>
                  <a:pt x="378459" y="337058"/>
                  <a:pt x="352297" y="363220"/>
                  <a:pt x="320039" y="363220"/>
                </a:cubicBezTo>
                <a:lnTo>
                  <a:pt x="71119" y="363220"/>
                </a:lnTo>
                <a:cubicBezTo>
                  <a:pt x="38861" y="363220"/>
                  <a:pt x="12700" y="337058"/>
                  <a:pt x="12700" y="304800"/>
                </a:cubicBezTo>
                <a:lnTo>
                  <a:pt x="12700" y="7112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1159" name="Picture 3"/>
          <p:cNvPicPr>
            <a:picLocks noChangeAspect="1" noChangeArrowheads="1"/>
          </p:cNvPicPr>
          <p:nvPr/>
        </p:nvPicPr>
        <p:blipFill>
          <a:blip r:embed="rId3"/>
          <a:srcRect/>
          <a:stretch>
            <a:fillRect/>
          </a:stretch>
        </p:blipFill>
        <p:spPr bwMode="auto">
          <a:xfrm>
            <a:off x="3263900" y="1422400"/>
            <a:ext cx="3492500" cy="977900"/>
          </a:xfrm>
          <a:prstGeom prst="rect">
            <a:avLst/>
          </a:prstGeom>
          <a:noFill/>
        </p:spPr>
      </p:pic>
      <p:pic>
        <p:nvPicPr>
          <p:cNvPr id="1160" name="Picture 3"/>
          <p:cNvPicPr>
            <a:picLocks noChangeAspect="1" noChangeArrowheads="1"/>
          </p:cNvPicPr>
          <p:nvPr/>
        </p:nvPicPr>
        <p:blipFill>
          <a:blip r:embed="rId4"/>
          <a:srcRect/>
          <a:stretch>
            <a:fillRect/>
          </a:stretch>
        </p:blipFill>
        <p:spPr bwMode="auto">
          <a:xfrm>
            <a:off x="3175000" y="2730500"/>
            <a:ext cx="304800" cy="228600"/>
          </a:xfrm>
          <a:prstGeom prst="rect">
            <a:avLst/>
          </a:prstGeom>
          <a:noFill/>
        </p:spPr>
      </p:pic>
      <p:pic>
        <p:nvPicPr>
          <p:cNvPr id="1161" name="Picture 3"/>
          <p:cNvPicPr>
            <a:picLocks noChangeAspect="1" noChangeArrowheads="1"/>
          </p:cNvPicPr>
          <p:nvPr/>
        </p:nvPicPr>
        <p:blipFill>
          <a:blip r:embed="rId5"/>
          <a:srcRect/>
          <a:stretch>
            <a:fillRect/>
          </a:stretch>
        </p:blipFill>
        <p:spPr bwMode="auto">
          <a:xfrm>
            <a:off x="3759200" y="2806700"/>
            <a:ext cx="850900" cy="190500"/>
          </a:xfrm>
          <a:prstGeom prst="rect">
            <a:avLst/>
          </a:prstGeom>
          <a:noFill/>
        </p:spPr>
      </p:pic>
      <p:pic>
        <p:nvPicPr>
          <p:cNvPr id="1162" name="Picture 3"/>
          <p:cNvPicPr>
            <a:picLocks noChangeAspect="1" noChangeArrowheads="1"/>
          </p:cNvPicPr>
          <p:nvPr/>
        </p:nvPicPr>
        <p:blipFill>
          <a:blip r:embed="rId6"/>
          <a:srcRect/>
          <a:stretch>
            <a:fillRect/>
          </a:stretch>
        </p:blipFill>
        <p:spPr bwMode="auto">
          <a:xfrm>
            <a:off x="4635500" y="2806700"/>
            <a:ext cx="571500" cy="190500"/>
          </a:xfrm>
          <a:prstGeom prst="rect">
            <a:avLst/>
          </a:prstGeom>
          <a:noFill/>
        </p:spPr>
      </p:pic>
      <p:pic>
        <p:nvPicPr>
          <p:cNvPr id="1163" name="Picture 3"/>
          <p:cNvPicPr>
            <a:picLocks noChangeAspect="1" noChangeArrowheads="1"/>
          </p:cNvPicPr>
          <p:nvPr/>
        </p:nvPicPr>
        <p:blipFill>
          <a:blip r:embed="rId7"/>
          <a:srcRect/>
          <a:stretch>
            <a:fillRect/>
          </a:stretch>
        </p:blipFill>
        <p:spPr bwMode="auto">
          <a:xfrm>
            <a:off x="3759200" y="3340100"/>
            <a:ext cx="2476500" cy="203200"/>
          </a:xfrm>
          <a:prstGeom prst="rect">
            <a:avLst/>
          </a:prstGeom>
          <a:noFill/>
        </p:spPr>
      </p:pic>
      <p:pic>
        <p:nvPicPr>
          <p:cNvPr id="1164" name="Picture 3"/>
          <p:cNvPicPr>
            <a:picLocks noChangeAspect="1" noChangeArrowheads="1"/>
          </p:cNvPicPr>
          <p:nvPr/>
        </p:nvPicPr>
        <p:blipFill>
          <a:blip r:embed="rId8"/>
          <a:srcRect/>
          <a:stretch>
            <a:fillRect/>
          </a:stretch>
        </p:blipFill>
        <p:spPr bwMode="auto">
          <a:xfrm>
            <a:off x="3810000" y="3911600"/>
            <a:ext cx="2565400" cy="228600"/>
          </a:xfrm>
          <a:prstGeom prst="rect">
            <a:avLst/>
          </a:prstGeom>
          <a:noFill/>
        </p:spPr>
      </p:pic>
      <p:pic>
        <p:nvPicPr>
          <p:cNvPr id="1165" name="Picture 3"/>
          <p:cNvPicPr>
            <a:picLocks noChangeAspect="1" noChangeArrowheads="1"/>
          </p:cNvPicPr>
          <p:nvPr/>
        </p:nvPicPr>
        <p:blipFill>
          <a:blip r:embed="rId9"/>
          <a:srcRect/>
          <a:stretch>
            <a:fillRect/>
          </a:stretch>
        </p:blipFill>
        <p:spPr bwMode="auto">
          <a:xfrm>
            <a:off x="3771900" y="4559300"/>
            <a:ext cx="850900" cy="203200"/>
          </a:xfrm>
          <a:prstGeom prst="rect">
            <a:avLst/>
          </a:prstGeom>
          <a:noFill/>
        </p:spPr>
      </p:pic>
      <p:pic>
        <p:nvPicPr>
          <p:cNvPr id="1166" name="Picture 3"/>
          <p:cNvPicPr>
            <a:picLocks noChangeAspect="1" noChangeArrowheads="1"/>
          </p:cNvPicPr>
          <p:nvPr/>
        </p:nvPicPr>
        <p:blipFill>
          <a:blip r:embed="rId10"/>
          <a:srcRect/>
          <a:stretch>
            <a:fillRect/>
          </a:stretch>
        </p:blipFill>
        <p:spPr bwMode="auto">
          <a:xfrm>
            <a:off x="4622800" y="4546600"/>
            <a:ext cx="977900" cy="190500"/>
          </a:xfrm>
          <a:prstGeom prst="rect">
            <a:avLst/>
          </a:prstGeom>
          <a:noFill/>
        </p:spPr>
      </p:pic>
      <p:pic>
        <p:nvPicPr>
          <p:cNvPr id="1167" name="Picture 3"/>
          <p:cNvPicPr>
            <a:picLocks noChangeAspect="1" noChangeArrowheads="1"/>
          </p:cNvPicPr>
          <p:nvPr/>
        </p:nvPicPr>
        <p:blipFill>
          <a:blip r:embed="rId11"/>
          <a:srcRect/>
          <a:stretch>
            <a:fillRect/>
          </a:stretch>
        </p:blipFill>
        <p:spPr bwMode="auto">
          <a:xfrm>
            <a:off x="3797300" y="5168900"/>
            <a:ext cx="1117600" cy="228600"/>
          </a:xfrm>
          <a:prstGeom prst="rect">
            <a:avLst/>
          </a:prstGeom>
          <a:noFill/>
        </p:spPr>
      </p:pic>
      <p:pic>
        <p:nvPicPr>
          <p:cNvPr id="1168" name="Picture 3"/>
          <p:cNvPicPr>
            <a:picLocks noChangeAspect="1" noChangeArrowheads="1"/>
          </p:cNvPicPr>
          <p:nvPr/>
        </p:nvPicPr>
        <p:blipFill>
          <a:blip r:embed="rId12"/>
          <a:srcRect/>
          <a:stretch>
            <a:fillRect/>
          </a:stretch>
        </p:blipFill>
        <p:spPr bwMode="auto">
          <a:xfrm>
            <a:off x="3784600" y="5765800"/>
            <a:ext cx="863600" cy="190500"/>
          </a:xfrm>
          <a:prstGeom prst="rect">
            <a:avLst/>
          </a:prstGeom>
          <a:noFill/>
        </p:spPr>
      </p:pic>
      <p:pic>
        <p:nvPicPr>
          <p:cNvPr id="1169" name="Picture 3"/>
          <p:cNvPicPr>
            <a:picLocks noChangeAspect="1" noChangeArrowheads="1"/>
          </p:cNvPicPr>
          <p:nvPr/>
        </p:nvPicPr>
        <p:blipFill>
          <a:blip r:embed="rId13"/>
          <a:srcRect/>
          <a:stretch>
            <a:fillRect/>
          </a:stretch>
        </p:blipFill>
        <p:spPr bwMode="auto">
          <a:xfrm>
            <a:off x="4648200" y="5765800"/>
            <a:ext cx="1181100" cy="190500"/>
          </a:xfrm>
          <a:prstGeom prst="rect">
            <a:avLst/>
          </a:prstGeom>
          <a:noFill/>
        </p:spPr>
      </p:pic>
      <p:pic>
        <p:nvPicPr>
          <p:cNvPr id="1170" name="Picture 3"/>
          <p:cNvPicPr>
            <a:picLocks noChangeAspect="1" noChangeArrowheads="1"/>
          </p:cNvPicPr>
          <p:nvPr/>
        </p:nvPicPr>
        <p:blipFill>
          <a:blip r:embed="rId14"/>
          <a:srcRect/>
          <a:stretch>
            <a:fillRect/>
          </a:stretch>
        </p:blipFill>
        <p:spPr bwMode="auto">
          <a:xfrm>
            <a:off x="3810000" y="6362700"/>
            <a:ext cx="698500" cy="177800"/>
          </a:xfrm>
          <a:prstGeom prst="rect">
            <a:avLst/>
          </a:prstGeom>
          <a:noFill/>
        </p:spPr>
      </p:pic>
      <p:pic>
        <p:nvPicPr>
          <p:cNvPr id="1171" name="Picture 3"/>
          <p:cNvPicPr>
            <a:picLocks noChangeAspect="1" noChangeArrowheads="1"/>
          </p:cNvPicPr>
          <p:nvPr/>
        </p:nvPicPr>
        <p:blipFill>
          <a:blip r:embed="rId15"/>
          <a:srcRect/>
          <a:stretch>
            <a:fillRect/>
          </a:stretch>
        </p:blipFill>
        <p:spPr bwMode="auto">
          <a:xfrm>
            <a:off x="4521200" y="6362700"/>
            <a:ext cx="889000" cy="177800"/>
          </a:xfrm>
          <a:prstGeom prst="rect">
            <a:avLst/>
          </a:prstGeom>
          <a:noFill/>
        </p:spPr>
      </p:pic>
      <p:pic>
        <p:nvPicPr>
          <p:cNvPr id="1172" name="Picture 3"/>
          <p:cNvPicPr>
            <a:picLocks noChangeAspect="1" noChangeArrowheads="1"/>
          </p:cNvPicPr>
          <p:nvPr/>
        </p:nvPicPr>
        <p:blipFill>
          <a:blip r:embed="rId16"/>
          <a:srcRect/>
          <a:stretch>
            <a:fillRect/>
          </a:stretch>
        </p:blipFill>
        <p:spPr bwMode="auto">
          <a:xfrm>
            <a:off x="3771900" y="6921500"/>
            <a:ext cx="2070100" cy="203200"/>
          </a:xfrm>
          <a:prstGeom prst="rect">
            <a:avLst/>
          </a:prstGeom>
          <a:noFill/>
        </p:spPr>
      </p:pic>
      <p:pic>
        <p:nvPicPr>
          <p:cNvPr id="1173" name="Picture 3"/>
          <p:cNvPicPr>
            <a:picLocks noChangeAspect="1" noChangeArrowheads="1"/>
          </p:cNvPicPr>
          <p:nvPr/>
        </p:nvPicPr>
        <p:blipFill>
          <a:blip r:embed="rId17"/>
          <a:srcRect/>
          <a:stretch>
            <a:fillRect/>
          </a:stretch>
        </p:blipFill>
        <p:spPr bwMode="auto">
          <a:xfrm>
            <a:off x="3771900" y="7454900"/>
            <a:ext cx="1689100" cy="190500"/>
          </a:xfrm>
          <a:prstGeom prst="rect">
            <a:avLst/>
          </a:prstGeom>
          <a:noFill/>
        </p:spPr>
      </p:pic>
      <p:sp>
        <p:nvSpPr>
          <p:cNvPr id="2" name="TextBox 1"/>
          <p:cNvSpPr txBox="1"/>
          <p:nvPr/>
        </p:nvSpPr>
        <p:spPr>
          <a:xfrm>
            <a:off x="1168400" y="4953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1174" name="TextBox 1"/>
          <p:cNvSpPr txBox="1"/>
          <p:nvPr/>
        </p:nvSpPr>
        <p:spPr>
          <a:xfrm>
            <a:off x="3225800" y="63500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7</a:t>
            </a:r>
          </a:p>
        </p:txBody>
      </p:sp>
      <p:sp>
        <p:nvSpPr>
          <p:cNvPr id="1175" name="TextBox 1"/>
          <p:cNvSpPr txBox="1"/>
          <p:nvPr/>
        </p:nvSpPr>
        <p:spPr>
          <a:xfrm>
            <a:off x="4102100" y="1866900"/>
            <a:ext cx="1866900" cy="482600"/>
          </a:xfrm>
          <a:prstGeom prst="rect">
            <a:avLst/>
          </a:prstGeom>
          <a:noFill/>
        </p:spPr>
        <p:txBody>
          <a:bodyPr wrap="none" lIns="0" tIns="0" rIns="0" rtlCol="0">
            <a:spAutoFit/>
          </a:bodyPr>
          <a:lstStyle/>
          <a:p>
            <a:pPr>
              <a:lnSpc>
                <a:spcPts val="3800"/>
              </a:lnSpc>
            </a:pPr>
            <a:r>
              <a:rPr lang="en-US" altLang="zh-CN" sz="2950" b="1" dirty="0">
                <a:solidFill>
                  <a:srgbClr val="FFFFFF"/>
                </a:solidFill>
                <a:latin typeface="微软雅黑" panose="020B0503020204020204" pitchFamily="18" charset="-122"/>
                <a:cs typeface="微软雅黑" panose="020B0503020204020204" pitchFamily="18" charset="-122"/>
              </a:rPr>
              <a:t>CONTENT</a:t>
            </a:r>
          </a:p>
        </p:txBody>
      </p:sp>
      <p:sp>
        <p:nvSpPr>
          <p:cNvPr id="1176" name="TextBox 1"/>
          <p:cNvSpPr txBox="1"/>
          <p:nvPr/>
        </p:nvSpPr>
        <p:spPr>
          <a:xfrm>
            <a:off x="3238500" y="45212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4</a:t>
            </a:r>
          </a:p>
        </p:txBody>
      </p:sp>
      <p:sp>
        <p:nvSpPr>
          <p:cNvPr id="1177" name="TextBox 1"/>
          <p:cNvSpPr txBox="1"/>
          <p:nvPr/>
        </p:nvSpPr>
        <p:spPr>
          <a:xfrm>
            <a:off x="3238500" y="51562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5</a:t>
            </a:r>
          </a:p>
        </p:txBody>
      </p:sp>
      <p:sp>
        <p:nvSpPr>
          <p:cNvPr id="1178" name="TextBox 1"/>
          <p:cNvSpPr txBox="1"/>
          <p:nvPr/>
        </p:nvSpPr>
        <p:spPr>
          <a:xfrm>
            <a:off x="3225800" y="57531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6</a:t>
            </a:r>
          </a:p>
        </p:txBody>
      </p:sp>
      <p:sp>
        <p:nvSpPr>
          <p:cNvPr id="1179" name="TextBox 1"/>
          <p:cNvSpPr txBox="1"/>
          <p:nvPr/>
        </p:nvSpPr>
        <p:spPr>
          <a:xfrm>
            <a:off x="3213100" y="69088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8</a:t>
            </a:r>
          </a:p>
        </p:txBody>
      </p:sp>
      <p:sp>
        <p:nvSpPr>
          <p:cNvPr id="1180" name="TextBox 1"/>
          <p:cNvSpPr txBox="1"/>
          <p:nvPr/>
        </p:nvSpPr>
        <p:spPr>
          <a:xfrm>
            <a:off x="3225800" y="74549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9</a:t>
            </a:r>
          </a:p>
        </p:txBody>
      </p:sp>
      <p:sp>
        <p:nvSpPr>
          <p:cNvPr id="1181" name="TextBox 1"/>
          <p:cNvSpPr txBox="1"/>
          <p:nvPr/>
        </p:nvSpPr>
        <p:spPr>
          <a:xfrm>
            <a:off x="3276600" y="27813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1</a:t>
            </a:r>
          </a:p>
        </p:txBody>
      </p:sp>
      <p:sp>
        <p:nvSpPr>
          <p:cNvPr id="1182" name="TextBox 1"/>
          <p:cNvSpPr txBox="1"/>
          <p:nvPr/>
        </p:nvSpPr>
        <p:spPr>
          <a:xfrm>
            <a:off x="3251200" y="33401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2</a:t>
            </a:r>
          </a:p>
        </p:txBody>
      </p:sp>
      <p:sp>
        <p:nvSpPr>
          <p:cNvPr id="1183" name="TextBox 1"/>
          <p:cNvSpPr txBox="1"/>
          <p:nvPr/>
        </p:nvSpPr>
        <p:spPr>
          <a:xfrm>
            <a:off x="3263900" y="3949700"/>
            <a:ext cx="76200" cy="177800"/>
          </a:xfrm>
          <a:prstGeom prst="rect">
            <a:avLst/>
          </a:prstGeom>
          <a:noFill/>
        </p:spPr>
        <p:txBody>
          <a:bodyPr wrap="none" lIns="0" tIns="0" rIns="0" rtlCol="0">
            <a:spAutoFit/>
          </a:bodyPr>
          <a:lstStyle/>
          <a:p>
            <a:pPr>
              <a:lnSpc>
                <a:spcPts val="1400"/>
              </a:lnSpc>
            </a:pPr>
            <a:r>
              <a:rPr lang="en-US" altLang="zh-CN" sz="1105" dirty="0">
                <a:solidFill>
                  <a:srgbClr val="FFFFFF"/>
                </a:solidFill>
                <a:latin typeface="微软雅黑" panose="020B0503020204020204" pitchFamily="18" charset="-122"/>
                <a:cs typeface="微软雅黑" panose="020B0503020204020204" pitchFamily="18" charset="-122"/>
              </a:rPr>
              <a:t>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108960" y="6242050"/>
            <a:ext cx="320039" cy="363855"/>
          </a:xfrm>
          <a:custGeom>
            <a:avLst/>
            <a:gdLst>
              <a:gd name="connsiteX0" fmla="*/ 0 w 320039"/>
              <a:gd name="connsiteY0" fmla="*/ 53340 h 363855"/>
              <a:gd name="connsiteX1" fmla="*/ 53339 w 320039"/>
              <a:gd name="connsiteY1" fmla="*/ 0 h 363855"/>
              <a:gd name="connsiteX2" fmla="*/ 266699 w 320039"/>
              <a:gd name="connsiteY2" fmla="*/ 0 h 363855"/>
              <a:gd name="connsiteX3" fmla="*/ 320039 w 320039"/>
              <a:gd name="connsiteY3" fmla="*/ 53340 h 363855"/>
              <a:gd name="connsiteX4" fmla="*/ 320039 w 320039"/>
              <a:gd name="connsiteY4" fmla="*/ 310515 h 363855"/>
              <a:gd name="connsiteX5" fmla="*/ 266699 w 320039"/>
              <a:gd name="connsiteY5" fmla="*/ 363855 h 363855"/>
              <a:gd name="connsiteX6" fmla="*/ 53339 w 320039"/>
              <a:gd name="connsiteY6" fmla="*/ 363855 h 363855"/>
              <a:gd name="connsiteX7" fmla="*/ 0 w 320039"/>
              <a:gd name="connsiteY7" fmla="*/ 310515 h 363855"/>
              <a:gd name="connsiteX8" fmla="*/ 0 w 320039"/>
              <a:gd name="connsiteY8" fmla="*/ 53340 h 36385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20039" h="363855">
                <a:moveTo>
                  <a:pt x="0" y="53340"/>
                </a:moveTo>
                <a:cubicBezTo>
                  <a:pt x="0" y="23876"/>
                  <a:pt x="23875" y="0"/>
                  <a:pt x="53339" y="0"/>
                </a:cubicBezTo>
                <a:lnTo>
                  <a:pt x="266699" y="0"/>
                </a:lnTo>
                <a:cubicBezTo>
                  <a:pt x="296163" y="0"/>
                  <a:pt x="320039" y="23876"/>
                  <a:pt x="320039" y="53340"/>
                </a:cubicBezTo>
                <a:lnTo>
                  <a:pt x="320039" y="310515"/>
                </a:lnTo>
                <a:cubicBezTo>
                  <a:pt x="320039" y="339979"/>
                  <a:pt x="296163" y="363855"/>
                  <a:pt x="266699" y="363855"/>
                </a:cubicBezTo>
                <a:lnTo>
                  <a:pt x="53339" y="363855"/>
                </a:lnTo>
                <a:cubicBezTo>
                  <a:pt x="23875" y="363855"/>
                  <a:pt x="0" y="339979"/>
                  <a:pt x="0" y="310515"/>
                </a:cubicBezTo>
                <a:lnTo>
                  <a:pt x="0" y="5334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 name="Freeform 3"/>
          <p:cNvSpPr/>
          <p:nvPr/>
        </p:nvSpPr>
        <p:spPr>
          <a:xfrm>
            <a:off x="3096260" y="6229350"/>
            <a:ext cx="345439" cy="389255"/>
          </a:xfrm>
          <a:custGeom>
            <a:avLst/>
            <a:gdLst>
              <a:gd name="connsiteX0" fmla="*/ 12700 w 345439"/>
              <a:gd name="connsiteY0" fmla="*/ 66040 h 389255"/>
              <a:gd name="connsiteX1" fmla="*/ 66039 w 345439"/>
              <a:gd name="connsiteY1" fmla="*/ 12700 h 389255"/>
              <a:gd name="connsiteX2" fmla="*/ 279399 w 345439"/>
              <a:gd name="connsiteY2" fmla="*/ 12700 h 389255"/>
              <a:gd name="connsiteX3" fmla="*/ 332739 w 345439"/>
              <a:gd name="connsiteY3" fmla="*/ 66040 h 389255"/>
              <a:gd name="connsiteX4" fmla="*/ 332739 w 345439"/>
              <a:gd name="connsiteY4" fmla="*/ 323215 h 389255"/>
              <a:gd name="connsiteX5" fmla="*/ 279399 w 345439"/>
              <a:gd name="connsiteY5" fmla="*/ 376555 h 389255"/>
              <a:gd name="connsiteX6" fmla="*/ 66039 w 345439"/>
              <a:gd name="connsiteY6" fmla="*/ 376555 h 389255"/>
              <a:gd name="connsiteX7" fmla="*/ 12700 w 345439"/>
              <a:gd name="connsiteY7" fmla="*/ 323215 h 389255"/>
              <a:gd name="connsiteX8" fmla="*/ 12700 w 345439"/>
              <a:gd name="connsiteY8" fmla="*/ 66040 h 38925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5439" h="389255">
                <a:moveTo>
                  <a:pt x="12700" y="66040"/>
                </a:moveTo>
                <a:cubicBezTo>
                  <a:pt x="12700" y="36576"/>
                  <a:pt x="36575" y="12700"/>
                  <a:pt x="66039" y="12700"/>
                </a:cubicBezTo>
                <a:lnTo>
                  <a:pt x="279399" y="12700"/>
                </a:lnTo>
                <a:cubicBezTo>
                  <a:pt x="308863" y="12700"/>
                  <a:pt x="332739" y="36576"/>
                  <a:pt x="332739" y="66040"/>
                </a:cubicBezTo>
                <a:lnTo>
                  <a:pt x="332739" y="323215"/>
                </a:lnTo>
                <a:cubicBezTo>
                  <a:pt x="332739" y="352679"/>
                  <a:pt x="308863" y="376555"/>
                  <a:pt x="279399" y="376555"/>
                </a:cubicBezTo>
                <a:lnTo>
                  <a:pt x="66039" y="376555"/>
                </a:lnTo>
                <a:cubicBezTo>
                  <a:pt x="36575" y="376555"/>
                  <a:pt x="12700" y="352679"/>
                  <a:pt x="12700" y="323215"/>
                </a:cubicBezTo>
                <a:lnTo>
                  <a:pt x="12700" y="6604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 name="Freeform 3"/>
          <p:cNvSpPr/>
          <p:nvPr/>
        </p:nvSpPr>
        <p:spPr>
          <a:xfrm>
            <a:off x="3680459" y="3765041"/>
            <a:ext cx="3649980" cy="464820"/>
          </a:xfrm>
          <a:custGeom>
            <a:avLst/>
            <a:gdLst>
              <a:gd name="connsiteX0" fmla="*/ 0 w 3649980"/>
              <a:gd name="connsiteY0" fmla="*/ 77470 h 464820"/>
              <a:gd name="connsiteX1" fmla="*/ 77470 w 3649980"/>
              <a:gd name="connsiteY1" fmla="*/ 0 h 464820"/>
              <a:gd name="connsiteX2" fmla="*/ 3572509 w 3649980"/>
              <a:gd name="connsiteY2" fmla="*/ 0 h 464820"/>
              <a:gd name="connsiteX3" fmla="*/ 3649980 w 3649980"/>
              <a:gd name="connsiteY3" fmla="*/ 77470 h 464820"/>
              <a:gd name="connsiteX4" fmla="*/ 3649980 w 3649980"/>
              <a:gd name="connsiteY4" fmla="*/ 387350 h 464820"/>
              <a:gd name="connsiteX5" fmla="*/ 3572509 w 3649980"/>
              <a:gd name="connsiteY5" fmla="*/ 464820 h 464820"/>
              <a:gd name="connsiteX6" fmla="*/ 77470 w 3649980"/>
              <a:gd name="connsiteY6" fmla="*/ 464820 h 464820"/>
              <a:gd name="connsiteX7" fmla="*/ 0 w 3649980"/>
              <a:gd name="connsiteY7" fmla="*/ 387350 h 464820"/>
              <a:gd name="connsiteX8" fmla="*/ 0 w 3649980"/>
              <a:gd name="connsiteY8" fmla="*/ 77470 h 4648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49980" h="464820">
                <a:moveTo>
                  <a:pt x="0" y="77470"/>
                </a:moveTo>
                <a:cubicBezTo>
                  <a:pt x="0" y="34671"/>
                  <a:pt x="34671" y="0"/>
                  <a:pt x="77470" y="0"/>
                </a:cubicBezTo>
                <a:lnTo>
                  <a:pt x="3572509" y="0"/>
                </a:lnTo>
                <a:cubicBezTo>
                  <a:pt x="3615308" y="0"/>
                  <a:pt x="3649980" y="34671"/>
                  <a:pt x="3649980" y="77470"/>
                </a:cubicBezTo>
                <a:lnTo>
                  <a:pt x="3649980" y="387350"/>
                </a:lnTo>
                <a:cubicBezTo>
                  <a:pt x="3649980" y="430148"/>
                  <a:pt x="3615308" y="464820"/>
                  <a:pt x="3572509" y="464820"/>
                </a:cubicBezTo>
                <a:lnTo>
                  <a:pt x="77470" y="464820"/>
                </a:lnTo>
                <a:cubicBezTo>
                  <a:pt x="34671" y="464820"/>
                  <a:pt x="0" y="430148"/>
                  <a:pt x="0" y="387350"/>
                </a:cubicBezTo>
                <a:lnTo>
                  <a:pt x="0" y="7747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6" name="Freeform 3"/>
          <p:cNvSpPr/>
          <p:nvPr/>
        </p:nvSpPr>
        <p:spPr>
          <a:xfrm>
            <a:off x="3667759" y="3752341"/>
            <a:ext cx="3675380" cy="490220"/>
          </a:xfrm>
          <a:custGeom>
            <a:avLst/>
            <a:gdLst>
              <a:gd name="connsiteX0" fmla="*/ 12700 w 3675380"/>
              <a:gd name="connsiteY0" fmla="*/ 90170 h 490220"/>
              <a:gd name="connsiteX1" fmla="*/ 90170 w 3675380"/>
              <a:gd name="connsiteY1" fmla="*/ 12700 h 490220"/>
              <a:gd name="connsiteX2" fmla="*/ 3585209 w 3675380"/>
              <a:gd name="connsiteY2" fmla="*/ 12700 h 490220"/>
              <a:gd name="connsiteX3" fmla="*/ 3662680 w 3675380"/>
              <a:gd name="connsiteY3" fmla="*/ 90170 h 490220"/>
              <a:gd name="connsiteX4" fmla="*/ 3662680 w 3675380"/>
              <a:gd name="connsiteY4" fmla="*/ 400050 h 490220"/>
              <a:gd name="connsiteX5" fmla="*/ 3585209 w 3675380"/>
              <a:gd name="connsiteY5" fmla="*/ 477520 h 490220"/>
              <a:gd name="connsiteX6" fmla="*/ 90170 w 3675380"/>
              <a:gd name="connsiteY6" fmla="*/ 477520 h 490220"/>
              <a:gd name="connsiteX7" fmla="*/ 12700 w 3675380"/>
              <a:gd name="connsiteY7" fmla="*/ 400050 h 490220"/>
              <a:gd name="connsiteX8" fmla="*/ 12700 w 3675380"/>
              <a:gd name="connsiteY8" fmla="*/ 90170 h 4902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75380" h="490220">
                <a:moveTo>
                  <a:pt x="12700" y="90170"/>
                </a:moveTo>
                <a:cubicBezTo>
                  <a:pt x="12700" y="47371"/>
                  <a:pt x="47371" y="12700"/>
                  <a:pt x="90170" y="12700"/>
                </a:cubicBezTo>
                <a:lnTo>
                  <a:pt x="3585209" y="12700"/>
                </a:lnTo>
                <a:cubicBezTo>
                  <a:pt x="3628008" y="12700"/>
                  <a:pt x="3662680" y="47371"/>
                  <a:pt x="3662680" y="90170"/>
                </a:cubicBezTo>
                <a:lnTo>
                  <a:pt x="3662680" y="400050"/>
                </a:lnTo>
                <a:cubicBezTo>
                  <a:pt x="3662680" y="442848"/>
                  <a:pt x="3628008" y="477520"/>
                  <a:pt x="3585209" y="477520"/>
                </a:cubicBezTo>
                <a:lnTo>
                  <a:pt x="90170" y="477520"/>
                </a:lnTo>
                <a:cubicBezTo>
                  <a:pt x="47371" y="477520"/>
                  <a:pt x="12700" y="442848"/>
                  <a:pt x="12700" y="400050"/>
                </a:cubicBezTo>
                <a:lnTo>
                  <a:pt x="12700" y="9017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7" name="Freeform 3"/>
          <p:cNvSpPr/>
          <p:nvPr/>
        </p:nvSpPr>
        <p:spPr>
          <a:xfrm>
            <a:off x="5313298" y="40144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29 w 56007"/>
              <a:gd name="connsiteY5" fmla="*/ 43052 h 49402"/>
              <a:gd name="connsiteX6" fmla="*/ 42417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2" y="12319"/>
                  <a:pt x="10795" y="15239"/>
                </a:cubicBezTo>
                <a:cubicBezTo>
                  <a:pt x="7873" y="18160"/>
                  <a:pt x="6350" y="22225"/>
                  <a:pt x="6350" y="27432"/>
                </a:cubicBezTo>
                <a:cubicBezTo>
                  <a:pt x="6350" y="32003"/>
                  <a:pt x="8001" y="35814"/>
                  <a:pt x="11176" y="38734"/>
                </a:cubicBezTo>
                <a:cubicBezTo>
                  <a:pt x="14478" y="41528"/>
                  <a:pt x="18796" y="43052"/>
                  <a:pt x="24129" y="43052"/>
                </a:cubicBezTo>
                <a:cubicBezTo>
                  <a:pt x="31496" y="43052"/>
                  <a:pt x="37591" y="40385"/>
                  <a:pt x="42417"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8" name="Freeform 3"/>
          <p:cNvSpPr/>
          <p:nvPr/>
        </p:nvSpPr>
        <p:spPr>
          <a:xfrm>
            <a:off x="4045330" y="40144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29 w 56007"/>
              <a:gd name="connsiteY5" fmla="*/ 43052 h 49402"/>
              <a:gd name="connsiteX6" fmla="*/ 42417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2" y="12319"/>
                  <a:pt x="10795" y="15239"/>
                </a:cubicBezTo>
                <a:cubicBezTo>
                  <a:pt x="7873" y="18160"/>
                  <a:pt x="6350" y="22225"/>
                  <a:pt x="6350" y="27432"/>
                </a:cubicBezTo>
                <a:cubicBezTo>
                  <a:pt x="6350" y="32003"/>
                  <a:pt x="8001" y="35814"/>
                  <a:pt x="11176" y="38734"/>
                </a:cubicBezTo>
                <a:cubicBezTo>
                  <a:pt x="14478" y="41528"/>
                  <a:pt x="18796" y="43052"/>
                  <a:pt x="24129" y="43052"/>
                </a:cubicBezTo>
                <a:cubicBezTo>
                  <a:pt x="31496" y="43052"/>
                  <a:pt x="37591" y="40385"/>
                  <a:pt x="42417"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9" name="Freeform 3"/>
          <p:cNvSpPr/>
          <p:nvPr/>
        </p:nvSpPr>
        <p:spPr>
          <a:xfrm>
            <a:off x="5522976" y="3978275"/>
            <a:ext cx="68326" cy="85344"/>
          </a:xfrm>
          <a:custGeom>
            <a:avLst/>
            <a:gdLst>
              <a:gd name="connsiteX0" fmla="*/ 35686 w 68326"/>
              <a:gd name="connsiteY0" fmla="*/ 6350 h 85344"/>
              <a:gd name="connsiteX1" fmla="*/ 14223 w 68326"/>
              <a:gd name="connsiteY1" fmla="*/ 16509 h 85344"/>
              <a:gd name="connsiteX2" fmla="*/ 6350 w 68326"/>
              <a:gd name="connsiteY2" fmla="*/ 44196 h 85344"/>
              <a:gd name="connsiteX3" fmla="*/ 13970 w 68326"/>
              <a:gd name="connsiteY3" fmla="*/ 69596 h 85344"/>
              <a:gd name="connsiteX4" fmla="*/ 34035 w 68326"/>
              <a:gd name="connsiteY4" fmla="*/ 78994 h 85344"/>
              <a:gd name="connsiteX5" fmla="*/ 54228 w 68326"/>
              <a:gd name="connsiteY5" fmla="*/ 69722 h 85344"/>
              <a:gd name="connsiteX6" fmla="*/ 61976 w 68326"/>
              <a:gd name="connsiteY6" fmla="*/ 46863 h 85344"/>
              <a:gd name="connsiteX7" fmla="*/ 61976 w 68326"/>
              <a:gd name="connsiteY7" fmla="*/ 33528 h 85344"/>
              <a:gd name="connsiteX8" fmla="*/ 54355 w 68326"/>
              <a:gd name="connsiteY8" fmla="*/ 14096 h 85344"/>
              <a:gd name="connsiteX9" fmla="*/ 35686 w 68326"/>
              <a:gd name="connsiteY9"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44">
                <a:moveTo>
                  <a:pt x="35686" y="6350"/>
                </a:moveTo>
                <a:cubicBezTo>
                  <a:pt x="26542" y="6350"/>
                  <a:pt x="19430" y="9778"/>
                  <a:pt x="14223" y="16509"/>
                </a:cubicBezTo>
                <a:cubicBezTo>
                  <a:pt x="9016" y="23240"/>
                  <a:pt x="6350" y="32511"/>
                  <a:pt x="6350" y="44196"/>
                </a:cubicBezTo>
                <a:cubicBezTo>
                  <a:pt x="6350" y="54864"/>
                  <a:pt x="8889" y="63372"/>
                  <a:pt x="13970" y="69596"/>
                </a:cubicBezTo>
                <a:cubicBezTo>
                  <a:pt x="18922" y="75819"/>
                  <a:pt x="25653" y="78994"/>
                  <a:pt x="34035" y="78994"/>
                </a:cubicBezTo>
                <a:cubicBezTo>
                  <a:pt x="42290" y="78994"/>
                  <a:pt x="49021" y="75946"/>
                  <a:pt x="54228" y="69722"/>
                </a:cubicBezTo>
                <a:cubicBezTo>
                  <a:pt x="59435" y="63627"/>
                  <a:pt x="61976" y="56007"/>
                  <a:pt x="61976" y="46863"/>
                </a:cubicBezTo>
                <a:lnTo>
                  <a:pt x="61976" y="33528"/>
                </a:lnTo>
                <a:cubicBezTo>
                  <a:pt x="61976" y="25780"/>
                  <a:pt x="59435" y="19303"/>
                  <a:pt x="54355" y="14096"/>
                </a:cubicBezTo>
                <a:cubicBezTo>
                  <a:pt x="49276" y="8890"/>
                  <a:pt x="43052" y="6350"/>
                  <a:pt x="35686"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 name="Freeform 3"/>
          <p:cNvSpPr/>
          <p:nvPr/>
        </p:nvSpPr>
        <p:spPr>
          <a:xfrm>
            <a:off x="4902708" y="3978275"/>
            <a:ext cx="73659" cy="85344"/>
          </a:xfrm>
          <a:custGeom>
            <a:avLst/>
            <a:gdLst>
              <a:gd name="connsiteX0" fmla="*/ 37338 w 73659"/>
              <a:gd name="connsiteY0" fmla="*/ 6350 h 85344"/>
              <a:gd name="connsiteX1" fmla="*/ 14732 w 73659"/>
              <a:gd name="connsiteY1" fmla="*/ 16128 h 85344"/>
              <a:gd name="connsiteX2" fmla="*/ 6350 w 73659"/>
              <a:gd name="connsiteY2" fmla="*/ 43179 h 85344"/>
              <a:gd name="connsiteX3" fmla="*/ 14858 w 73659"/>
              <a:gd name="connsiteY3" fmla="*/ 69341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7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2" y="16128"/>
                </a:cubicBezTo>
                <a:cubicBezTo>
                  <a:pt x="9144" y="22733"/>
                  <a:pt x="6350" y="31750"/>
                  <a:pt x="6350" y="43179"/>
                </a:cubicBezTo>
                <a:cubicBezTo>
                  <a:pt x="6350" y="54228"/>
                  <a:pt x="9144" y="62991"/>
                  <a:pt x="14858" y="69341"/>
                </a:cubicBezTo>
                <a:cubicBezTo>
                  <a:pt x="20446" y="75819"/>
                  <a:pt x="27939" y="78994"/>
                  <a:pt x="37338" y="78994"/>
                </a:cubicBezTo>
                <a:cubicBezTo>
                  <a:pt x="47116" y="78994"/>
                  <a:pt x="54609" y="75819"/>
                  <a:pt x="59689" y="69596"/>
                </a:cubicBezTo>
                <a:cubicBezTo>
                  <a:pt x="64770" y="63372"/>
                  <a:pt x="67309" y="54355"/>
                  <a:pt x="67309" y="42798"/>
                </a:cubicBezTo>
                <a:cubicBezTo>
                  <a:pt x="67309" y="30988"/>
                  <a:pt x="64770" y="21971"/>
                  <a:pt x="59689" y="15747"/>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 name="Freeform 3"/>
          <p:cNvSpPr/>
          <p:nvPr/>
        </p:nvSpPr>
        <p:spPr>
          <a:xfrm>
            <a:off x="4494276" y="3978275"/>
            <a:ext cx="73659" cy="85344"/>
          </a:xfrm>
          <a:custGeom>
            <a:avLst/>
            <a:gdLst>
              <a:gd name="connsiteX0" fmla="*/ 37338 w 73659"/>
              <a:gd name="connsiteY0" fmla="*/ 6350 h 85344"/>
              <a:gd name="connsiteX1" fmla="*/ 14732 w 73659"/>
              <a:gd name="connsiteY1" fmla="*/ 16128 h 85344"/>
              <a:gd name="connsiteX2" fmla="*/ 6350 w 73659"/>
              <a:gd name="connsiteY2" fmla="*/ 43179 h 85344"/>
              <a:gd name="connsiteX3" fmla="*/ 14858 w 73659"/>
              <a:gd name="connsiteY3" fmla="*/ 69341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7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2" y="16128"/>
                </a:cubicBezTo>
                <a:cubicBezTo>
                  <a:pt x="9144" y="22733"/>
                  <a:pt x="6350" y="31750"/>
                  <a:pt x="6350" y="43179"/>
                </a:cubicBezTo>
                <a:cubicBezTo>
                  <a:pt x="6350" y="54228"/>
                  <a:pt x="9144" y="62991"/>
                  <a:pt x="14858" y="69341"/>
                </a:cubicBezTo>
                <a:cubicBezTo>
                  <a:pt x="20446" y="75819"/>
                  <a:pt x="27939" y="78994"/>
                  <a:pt x="37338" y="78994"/>
                </a:cubicBezTo>
                <a:cubicBezTo>
                  <a:pt x="47116" y="78994"/>
                  <a:pt x="54609" y="75819"/>
                  <a:pt x="59689" y="69596"/>
                </a:cubicBezTo>
                <a:cubicBezTo>
                  <a:pt x="64770" y="63372"/>
                  <a:pt x="67309" y="54355"/>
                  <a:pt x="67309" y="42798"/>
                </a:cubicBezTo>
                <a:cubicBezTo>
                  <a:pt x="67309" y="30988"/>
                  <a:pt x="64770" y="21971"/>
                  <a:pt x="59689" y="15747"/>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2" name="Freeform 3"/>
          <p:cNvSpPr/>
          <p:nvPr/>
        </p:nvSpPr>
        <p:spPr>
          <a:xfrm>
            <a:off x="4145279" y="3978275"/>
            <a:ext cx="68326" cy="85344"/>
          </a:xfrm>
          <a:custGeom>
            <a:avLst/>
            <a:gdLst>
              <a:gd name="connsiteX0" fmla="*/ 35814 w 68326"/>
              <a:gd name="connsiteY0" fmla="*/ 6350 h 85344"/>
              <a:gd name="connsiteX1" fmla="*/ 14097 w 68326"/>
              <a:gd name="connsiteY1" fmla="*/ 16636 h 85344"/>
              <a:gd name="connsiteX2" fmla="*/ 6350 w 68326"/>
              <a:gd name="connsiteY2" fmla="*/ 44703 h 85344"/>
              <a:gd name="connsiteX3" fmla="*/ 13842 w 68326"/>
              <a:gd name="connsiteY3" fmla="*/ 69469 h 85344"/>
              <a:gd name="connsiteX4" fmla="*/ 33782 w 68326"/>
              <a:gd name="connsiteY4" fmla="*/ 78994 h 85344"/>
              <a:gd name="connsiteX5" fmla="*/ 54102 w 68326"/>
              <a:gd name="connsiteY5" fmla="*/ 69850 h 85344"/>
              <a:gd name="connsiteX6" fmla="*/ 61976 w 68326"/>
              <a:gd name="connsiteY6" fmla="*/ 46863 h 85344"/>
              <a:gd name="connsiteX7" fmla="*/ 61976 w 68326"/>
              <a:gd name="connsiteY7" fmla="*/ 33528 h 85344"/>
              <a:gd name="connsiteX8" fmla="*/ 54483 w 68326"/>
              <a:gd name="connsiteY8" fmla="*/ 14351 h 85344"/>
              <a:gd name="connsiteX9" fmla="*/ 35814 w 68326"/>
              <a:gd name="connsiteY9"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44">
                <a:moveTo>
                  <a:pt x="35814" y="6350"/>
                </a:moveTo>
                <a:cubicBezTo>
                  <a:pt x="26542" y="6350"/>
                  <a:pt x="19304" y="9778"/>
                  <a:pt x="14097" y="16636"/>
                </a:cubicBezTo>
                <a:cubicBezTo>
                  <a:pt x="9016" y="23367"/>
                  <a:pt x="6350" y="32765"/>
                  <a:pt x="6350" y="44703"/>
                </a:cubicBezTo>
                <a:cubicBezTo>
                  <a:pt x="6350" y="54864"/>
                  <a:pt x="8890" y="63119"/>
                  <a:pt x="13842" y="69469"/>
                </a:cubicBezTo>
                <a:cubicBezTo>
                  <a:pt x="18923" y="75819"/>
                  <a:pt x="25527" y="78994"/>
                  <a:pt x="33782" y="78994"/>
                </a:cubicBezTo>
                <a:cubicBezTo>
                  <a:pt x="42036" y="78994"/>
                  <a:pt x="48767" y="75946"/>
                  <a:pt x="54102" y="69850"/>
                </a:cubicBezTo>
                <a:cubicBezTo>
                  <a:pt x="59435" y="63880"/>
                  <a:pt x="61976" y="56260"/>
                  <a:pt x="61976" y="46863"/>
                </a:cubicBezTo>
                <a:lnTo>
                  <a:pt x="61976" y="33528"/>
                </a:lnTo>
                <a:cubicBezTo>
                  <a:pt x="61976" y="26034"/>
                  <a:pt x="59563" y="19684"/>
                  <a:pt x="54483" y="14351"/>
                </a:cubicBezTo>
                <a:cubicBezTo>
                  <a:pt x="49403" y="9016"/>
                  <a:pt x="43179" y="6350"/>
                  <a:pt x="3581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3" name="Freeform 3"/>
          <p:cNvSpPr/>
          <p:nvPr/>
        </p:nvSpPr>
        <p:spPr>
          <a:xfrm>
            <a:off x="6190615" y="3977894"/>
            <a:ext cx="62991" cy="40132"/>
          </a:xfrm>
          <a:custGeom>
            <a:avLst/>
            <a:gdLst>
              <a:gd name="connsiteX0" fmla="*/ 33400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0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0" y="6350"/>
                </a:moveTo>
                <a:cubicBezTo>
                  <a:pt x="26542" y="6350"/>
                  <a:pt x="20700" y="8890"/>
                  <a:pt x="15747" y="13970"/>
                </a:cubicBezTo>
                <a:cubicBezTo>
                  <a:pt x="10794" y="19050"/>
                  <a:pt x="7619" y="25653"/>
                  <a:pt x="6350" y="33782"/>
                </a:cubicBezTo>
                <a:lnTo>
                  <a:pt x="56641" y="33782"/>
                </a:lnTo>
                <a:cubicBezTo>
                  <a:pt x="56641" y="25019"/>
                  <a:pt x="54609" y="18288"/>
                  <a:pt x="50545" y="13461"/>
                </a:cubicBezTo>
                <a:cubicBezTo>
                  <a:pt x="46481" y="8763"/>
                  <a:pt x="40766" y="6350"/>
                  <a:pt x="3340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4" name="Freeform 3"/>
          <p:cNvSpPr/>
          <p:nvPr/>
        </p:nvSpPr>
        <p:spPr>
          <a:xfrm>
            <a:off x="5792851" y="3977894"/>
            <a:ext cx="62991" cy="40132"/>
          </a:xfrm>
          <a:custGeom>
            <a:avLst/>
            <a:gdLst>
              <a:gd name="connsiteX0" fmla="*/ 33401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1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1" y="6350"/>
                </a:moveTo>
                <a:cubicBezTo>
                  <a:pt x="26542" y="6350"/>
                  <a:pt x="20701" y="8890"/>
                  <a:pt x="15747" y="13970"/>
                </a:cubicBezTo>
                <a:cubicBezTo>
                  <a:pt x="10795" y="19050"/>
                  <a:pt x="7620" y="25653"/>
                  <a:pt x="6350" y="33782"/>
                </a:cubicBezTo>
                <a:lnTo>
                  <a:pt x="56641" y="33782"/>
                </a:lnTo>
                <a:cubicBezTo>
                  <a:pt x="56641" y="25019"/>
                  <a:pt x="54609" y="18288"/>
                  <a:pt x="50545"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5" name="Freeform 3"/>
          <p:cNvSpPr/>
          <p:nvPr/>
        </p:nvSpPr>
        <p:spPr>
          <a:xfrm>
            <a:off x="4259707" y="3977894"/>
            <a:ext cx="62992" cy="40132"/>
          </a:xfrm>
          <a:custGeom>
            <a:avLst/>
            <a:gdLst>
              <a:gd name="connsiteX0" fmla="*/ 33401 w 62992"/>
              <a:gd name="connsiteY0" fmla="*/ 6350 h 40132"/>
              <a:gd name="connsiteX1" fmla="*/ 15747 w 62992"/>
              <a:gd name="connsiteY1" fmla="*/ 13970 h 40132"/>
              <a:gd name="connsiteX2" fmla="*/ 6350 w 62992"/>
              <a:gd name="connsiteY2" fmla="*/ 33782 h 40132"/>
              <a:gd name="connsiteX3" fmla="*/ 56641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90"/>
                  <a:pt x="15747" y="13970"/>
                </a:cubicBezTo>
                <a:cubicBezTo>
                  <a:pt x="10795" y="19050"/>
                  <a:pt x="7620" y="25653"/>
                  <a:pt x="6350" y="33782"/>
                </a:cubicBezTo>
                <a:lnTo>
                  <a:pt x="56641" y="33782"/>
                </a:lnTo>
                <a:cubicBezTo>
                  <a:pt x="56641" y="25019"/>
                  <a:pt x="54609" y="18288"/>
                  <a:pt x="50546"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6" name="Freeform 3"/>
          <p:cNvSpPr/>
          <p:nvPr/>
        </p:nvSpPr>
        <p:spPr>
          <a:xfrm>
            <a:off x="6043803" y="3966464"/>
            <a:ext cx="29845" cy="108965"/>
          </a:xfrm>
          <a:custGeom>
            <a:avLst/>
            <a:gdLst>
              <a:gd name="connsiteX0" fmla="*/ 6350 w 29845"/>
              <a:gd name="connsiteY0" fmla="*/ 6350 h 108965"/>
              <a:gd name="connsiteX1" fmla="*/ 23494 w 29845"/>
              <a:gd name="connsiteY1" fmla="*/ 6350 h 108965"/>
              <a:gd name="connsiteX2" fmla="*/ 23494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4" y="6350"/>
                </a:lnTo>
                <a:lnTo>
                  <a:pt x="23494"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7" name="Freeform 3"/>
          <p:cNvSpPr/>
          <p:nvPr/>
        </p:nvSpPr>
        <p:spPr>
          <a:xfrm>
            <a:off x="5936996" y="3966464"/>
            <a:ext cx="104266" cy="108965"/>
          </a:xfrm>
          <a:custGeom>
            <a:avLst/>
            <a:gdLst>
              <a:gd name="connsiteX0" fmla="*/ 6350 w 104266"/>
              <a:gd name="connsiteY0" fmla="*/ 6350 h 108965"/>
              <a:gd name="connsiteX1" fmla="*/ 24891 w 104266"/>
              <a:gd name="connsiteY1" fmla="*/ 6350 h 108965"/>
              <a:gd name="connsiteX2" fmla="*/ 48386 w 104266"/>
              <a:gd name="connsiteY2" fmla="*/ 75057 h 108965"/>
              <a:gd name="connsiteX3" fmla="*/ 51815 w 104266"/>
              <a:gd name="connsiteY3" fmla="*/ 88900 h 108965"/>
              <a:gd name="connsiteX4" fmla="*/ 52323 w 104266"/>
              <a:gd name="connsiteY4" fmla="*/ 88900 h 108965"/>
              <a:gd name="connsiteX5" fmla="*/ 55371 w 104266"/>
              <a:gd name="connsiteY5" fmla="*/ 75438 h 108965"/>
              <a:gd name="connsiteX6" fmla="*/ 80009 w 104266"/>
              <a:gd name="connsiteY6" fmla="*/ 6350 h 108965"/>
              <a:gd name="connsiteX7" fmla="*/ 97916 w 104266"/>
              <a:gd name="connsiteY7" fmla="*/ 6350 h 108965"/>
              <a:gd name="connsiteX8" fmla="*/ 59816 w 104266"/>
              <a:gd name="connsiteY8" fmla="*/ 102615 h 108965"/>
              <a:gd name="connsiteX9" fmla="*/ 42544 w 104266"/>
              <a:gd name="connsiteY9" fmla="*/ 102615 h 108965"/>
              <a:gd name="connsiteX10" fmla="*/ 6350 w 104266"/>
              <a:gd name="connsiteY10" fmla="*/ 6350 h 10896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104266" h="108965">
                <a:moveTo>
                  <a:pt x="6350" y="6350"/>
                </a:moveTo>
                <a:lnTo>
                  <a:pt x="24891" y="6350"/>
                </a:lnTo>
                <a:lnTo>
                  <a:pt x="48386" y="75057"/>
                </a:lnTo>
                <a:cubicBezTo>
                  <a:pt x="50291" y="80645"/>
                  <a:pt x="51434" y="85216"/>
                  <a:pt x="51815" y="88900"/>
                </a:cubicBezTo>
                <a:lnTo>
                  <a:pt x="52323" y="88900"/>
                </a:lnTo>
                <a:cubicBezTo>
                  <a:pt x="52832" y="84073"/>
                  <a:pt x="53847" y="79628"/>
                  <a:pt x="55371" y="75438"/>
                </a:cubicBezTo>
                <a:lnTo>
                  <a:pt x="80009" y="6350"/>
                </a:lnTo>
                <a:lnTo>
                  <a:pt x="97916" y="6350"/>
                </a:lnTo>
                <a:lnTo>
                  <a:pt x="59816" y="102615"/>
                </a:lnTo>
                <a:lnTo>
                  <a:pt x="42544"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8" name="Freeform 3"/>
          <p:cNvSpPr/>
          <p:nvPr/>
        </p:nvSpPr>
        <p:spPr>
          <a:xfrm>
            <a:off x="5882385" y="3964813"/>
            <a:ext cx="64389" cy="110616"/>
          </a:xfrm>
          <a:custGeom>
            <a:avLst/>
            <a:gdLst>
              <a:gd name="connsiteX0" fmla="*/ 49022 w 64389"/>
              <a:gd name="connsiteY0" fmla="*/ 6350 h 110616"/>
              <a:gd name="connsiteX1" fmla="*/ 58039 w 64389"/>
              <a:gd name="connsiteY1" fmla="*/ 7620 h 110616"/>
              <a:gd name="connsiteX2" fmla="*/ 58039 w 64389"/>
              <a:gd name="connsiteY2" fmla="*/ 24891 h 110616"/>
              <a:gd name="connsiteX3" fmla="*/ 46228 w 64389"/>
              <a:gd name="connsiteY3" fmla="*/ 21844 h 110616"/>
              <a:gd name="connsiteX4" fmla="*/ 29845 w 64389"/>
              <a:gd name="connsiteY4" fmla="*/ 31115 h 110616"/>
              <a:gd name="connsiteX5" fmla="*/ 23367 w 64389"/>
              <a:gd name="connsiteY5" fmla="*/ 55498 h 110616"/>
              <a:gd name="connsiteX6" fmla="*/ 23367 w 64389"/>
              <a:gd name="connsiteY6" fmla="*/ 104266 h 110616"/>
              <a:gd name="connsiteX7" fmla="*/ 6350 w 64389"/>
              <a:gd name="connsiteY7" fmla="*/ 104266 h 110616"/>
              <a:gd name="connsiteX8" fmla="*/ 6350 w 64389"/>
              <a:gd name="connsiteY8" fmla="*/ 8001 h 110616"/>
              <a:gd name="connsiteX9" fmla="*/ 23367 w 64389"/>
              <a:gd name="connsiteY9" fmla="*/ 8001 h 110616"/>
              <a:gd name="connsiteX10" fmla="*/ 23367 w 64389"/>
              <a:gd name="connsiteY10" fmla="*/ 27558 h 110616"/>
              <a:gd name="connsiteX11" fmla="*/ 23748 w 64389"/>
              <a:gd name="connsiteY11" fmla="*/ 27558 h 110616"/>
              <a:gd name="connsiteX12" fmla="*/ 49022 w 64389"/>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389" h="110616">
                <a:moveTo>
                  <a:pt x="49022" y="6350"/>
                </a:moveTo>
                <a:cubicBezTo>
                  <a:pt x="52959" y="6350"/>
                  <a:pt x="55879" y="6730"/>
                  <a:pt x="58039" y="7620"/>
                </a:cubicBezTo>
                <a:lnTo>
                  <a:pt x="58039" y="24891"/>
                </a:lnTo>
                <a:cubicBezTo>
                  <a:pt x="55117" y="22859"/>
                  <a:pt x="51180" y="21844"/>
                  <a:pt x="46228" y="21844"/>
                </a:cubicBezTo>
                <a:cubicBezTo>
                  <a:pt x="39623" y="21844"/>
                  <a:pt x="34163" y="24891"/>
                  <a:pt x="29845" y="31115"/>
                </a:cubicBezTo>
                <a:cubicBezTo>
                  <a:pt x="25527" y="37210"/>
                  <a:pt x="23367" y="45465"/>
                  <a:pt x="23367" y="55498"/>
                </a:cubicBezTo>
                <a:lnTo>
                  <a:pt x="23367" y="104266"/>
                </a:lnTo>
                <a:lnTo>
                  <a:pt x="6350" y="104266"/>
                </a:lnTo>
                <a:lnTo>
                  <a:pt x="6350" y="8001"/>
                </a:lnTo>
                <a:lnTo>
                  <a:pt x="23367" y="8001"/>
                </a:lnTo>
                <a:lnTo>
                  <a:pt x="23367" y="27558"/>
                </a:lnTo>
                <a:lnTo>
                  <a:pt x="23748" y="27558"/>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9" name="Freeform 3"/>
          <p:cNvSpPr/>
          <p:nvPr/>
        </p:nvSpPr>
        <p:spPr>
          <a:xfrm>
            <a:off x="5004561" y="3964813"/>
            <a:ext cx="64389" cy="110616"/>
          </a:xfrm>
          <a:custGeom>
            <a:avLst/>
            <a:gdLst>
              <a:gd name="connsiteX0" fmla="*/ 49022 w 64389"/>
              <a:gd name="connsiteY0" fmla="*/ 6350 h 110616"/>
              <a:gd name="connsiteX1" fmla="*/ 58039 w 64389"/>
              <a:gd name="connsiteY1" fmla="*/ 7620 h 110616"/>
              <a:gd name="connsiteX2" fmla="*/ 58039 w 64389"/>
              <a:gd name="connsiteY2" fmla="*/ 24891 h 110616"/>
              <a:gd name="connsiteX3" fmla="*/ 46228 w 64389"/>
              <a:gd name="connsiteY3" fmla="*/ 21844 h 110616"/>
              <a:gd name="connsiteX4" fmla="*/ 29845 w 64389"/>
              <a:gd name="connsiteY4" fmla="*/ 31115 h 110616"/>
              <a:gd name="connsiteX5" fmla="*/ 23367 w 64389"/>
              <a:gd name="connsiteY5" fmla="*/ 55498 h 110616"/>
              <a:gd name="connsiteX6" fmla="*/ 23367 w 64389"/>
              <a:gd name="connsiteY6" fmla="*/ 104266 h 110616"/>
              <a:gd name="connsiteX7" fmla="*/ 6350 w 64389"/>
              <a:gd name="connsiteY7" fmla="*/ 104266 h 110616"/>
              <a:gd name="connsiteX8" fmla="*/ 6350 w 64389"/>
              <a:gd name="connsiteY8" fmla="*/ 8001 h 110616"/>
              <a:gd name="connsiteX9" fmla="*/ 23367 w 64389"/>
              <a:gd name="connsiteY9" fmla="*/ 8001 h 110616"/>
              <a:gd name="connsiteX10" fmla="*/ 23367 w 64389"/>
              <a:gd name="connsiteY10" fmla="*/ 27558 h 110616"/>
              <a:gd name="connsiteX11" fmla="*/ 23748 w 64389"/>
              <a:gd name="connsiteY11" fmla="*/ 27558 h 110616"/>
              <a:gd name="connsiteX12" fmla="*/ 49022 w 64389"/>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389" h="110616">
                <a:moveTo>
                  <a:pt x="49022" y="6350"/>
                </a:moveTo>
                <a:cubicBezTo>
                  <a:pt x="52959" y="6350"/>
                  <a:pt x="55879" y="6730"/>
                  <a:pt x="58039" y="7620"/>
                </a:cubicBezTo>
                <a:lnTo>
                  <a:pt x="58039" y="24891"/>
                </a:lnTo>
                <a:cubicBezTo>
                  <a:pt x="55117" y="22859"/>
                  <a:pt x="51180" y="21844"/>
                  <a:pt x="46228" y="21844"/>
                </a:cubicBezTo>
                <a:cubicBezTo>
                  <a:pt x="39623" y="21844"/>
                  <a:pt x="34163" y="24891"/>
                  <a:pt x="29845" y="31115"/>
                </a:cubicBezTo>
                <a:cubicBezTo>
                  <a:pt x="25527" y="37210"/>
                  <a:pt x="23367" y="45465"/>
                  <a:pt x="23367" y="55498"/>
                </a:cubicBezTo>
                <a:lnTo>
                  <a:pt x="23367" y="104266"/>
                </a:lnTo>
                <a:lnTo>
                  <a:pt x="6350" y="104266"/>
                </a:lnTo>
                <a:lnTo>
                  <a:pt x="6350" y="8001"/>
                </a:lnTo>
                <a:lnTo>
                  <a:pt x="23367" y="8001"/>
                </a:lnTo>
                <a:lnTo>
                  <a:pt x="23367" y="27558"/>
                </a:lnTo>
                <a:lnTo>
                  <a:pt x="23748" y="27558"/>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0" name="Freeform 3"/>
          <p:cNvSpPr/>
          <p:nvPr/>
        </p:nvSpPr>
        <p:spPr>
          <a:xfrm>
            <a:off x="6274689" y="3964178"/>
            <a:ext cx="77851" cy="113538"/>
          </a:xfrm>
          <a:custGeom>
            <a:avLst/>
            <a:gdLst>
              <a:gd name="connsiteX0" fmla="*/ 44069 w 77851"/>
              <a:gd name="connsiteY0" fmla="*/ 6350 h 113538"/>
              <a:gd name="connsiteX1" fmla="*/ 66801 w 77851"/>
              <a:gd name="connsiteY1" fmla="*/ 10667 h 113538"/>
              <a:gd name="connsiteX2" fmla="*/ 66801 w 77851"/>
              <a:gd name="connsiteY2" fmla="*/ 27050 h 113538"/>
              <a:gd name="connsiteX3" fmla="*/ 42417 w 77851"/>
              <a:gd name="connsiteY3" fmla="*/ 20065 h 113538"/>
              <a:gd name="connsiteX4" fmla="*/ 29082 w 77851"/>
              <a:gd name="connsiteY4" fmla="*/ 23621 h 113538"/>
              <a:gd name="connsiteX5" fmla="*/ 23876 w 77851"/>
              <a:gd name="connsiteY5" fmla="*/ 33019 h 113538"/>
              <a:gd name="connsiteX6" fmla="*/ 27558 w 77851"/>
              <a:gd name="connsiteY6" fmla="*/ 42036 h 113538"/>
              <a:gd name="connsiteX7" fmla="*/ 44069 w 77851"/>
              <a:gd name="connsiteY7" fmla="*/ 50291 h 113538"/>
              <a:gd name="connsiteX8" fmla="*/ 65785 w 77851"/>
              <a:gd name="connsiteY8" fmla="*/ 62737 h 113538"/>
              <a:gd name="connsiteX9" fmla="*/ 71501 w 77851"/>
              <a:gd name="connsiteY9" fmla="*/ 78739 h 113538"/>
              <a:gd name="connsiteX10" fmla="*/ 60578 w 77851"/>
              <a:gd name="connsiteY10" fmla="*/ 99567 h 113538"/>
              <a:gd name="connsiteX11" fmla="*/ 32511 w 77851"/>
              <a:gd name="connsiteY11" fmla="*/ 107187 h 113538"/>
              <a:gd name="connsiteX12" fmla="*/ 6350 w 77851"/>
              <a:gd name="connsiteY12" fmla="*/ 101472 h 113538"/>
              <a:gd name="connsiteX13" fmla="*/ 6350 w 77851"/>
              <a:gd name="connsiteY13" fmla="*/ 84073 h 113538"/>
              <a:gd name="connsiteX14" fmla="*/ 34163 w 77851"/>
              <a:gd name="connsiteY14" fmla="*/ 93471 h 113538"/>
              <a:gd name="connsiteX15" fmla="*/ 54101 w 77851"/>
              <a:gd name="connsiteY15" fmla="*/ 80390 h 113538"/>
              <a:gd name="connsiteX16" fmla="*/ 49783 w 77851"/>
              <a:gd name="connsiteY16" fmla="*/ 71119 h 113538"/>
              <a:gd name="connsiteX17" fmla="*/ 32130 w 77851"/>
              <a:gd name="connsiteY17" fmla="*/ 62610 h 113538"/>
              <a:gd name="connsiteX18" fmla="*/ 11302 w 77851"/>
              <a:gd name="connsiteY18" fmla="*/ 49783 h 113538"/>
              <a:gd name="connsiteX19" fmla="*/ 6476 w 77851"/>
              <a:gd name="connsiteY19" fmla="*/ 34543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6" y="6350"/>
                  <a:pt x="59816" y="7746"/>
                  <a:pt x="66801" y="10667"/>
                </a:cubicBezTo>
                <a:lnTo>
                  <a:pt x="66801" y="27050"/>
                </a:lnTo>
                <a:cubicBezTo>
                  <a:pt x="59689" y="22478"/>
                  <a:pt x="51434" y="20065"/>
                  <a:pt x="42417" y="20065"/>
                </a:cubicBezTo>
                <a:cubicBezTo>
                  <a:pt x="36957" y="20065"/>
                  <a:pt x="32511" y="21335"/>
                  <a:pt x="29082" y="23621"/>
                </a:cubicBezTo>
                <a:cubicBezTo>
                  <a:pt x="25653" y="26034"/>
                  <a:pt x="23876" y="29209"/>
                  <a:pt x="23876" y="33019"/>
                </a:cubicBezTo>
                <a:cubicBezTo>
                  <a:pt x="23876" y="36956"/>
                  <a:pt x="25145" y="39877"/>
                  <a:pt x="27558" y="42036"/>
                </a:cubicBezTo>
                <a:cubicBezTo>
                  <a:pt x="30098" y="44195"/>
                  <a:pt x="35559" y="46989"/>
                  <a:pt x="44069" y="50291"/>
                </a:cubicBezTo>
                <a:cubicBezTo>
                  <a:pt x="54736" y="54355"/>
                  <a:pt x="61976" y="58419"/>
                  <a:pt x="65785" y="62737"/>
                </a:cubicBezTo>
                <a:cubicBezTo>
                  <a:pt x="69595" y="67055"/>
                  <a:pt x="71501" y="72389"/>
                  <a:pt x="71501" y="78739"/>
                </a:cubicBezTo>
                <a:cubicBezTo>
                  <a:pt x="71501" y="87502"/>
                  <a:pt x="67817" y="94487"/>
                  <a:pt x="60578" y="99567"/>
                </a:cubicBezTo>
                <a:cubicBezTo>
                  <a:pt x="53339" y="104647"/>
                  <a:pt x="44069" y="107187"/>
                  <a:pt x="32511" y="107187"/>
                </a:cubicBezTo>
                <a:cubicBezTo>
                  <a:pt x="22605" y="107187"/>
                  <a:pt x="13842" y="105282"/>
                  <a:pt x="6350" y="101472"/>
                </a:cubicBezTo>
                <a:lnTo>
                  <a:pt x="6350" y="84073"/>
                </a:lnTo>
                <a:cubicBezTo>
                  <a:pt x="14985" y="90296"/>
                  <a:pt x="24257" y="93471"/>
                  <a:pt x="34163" y="93471"/>
                </a:cubicBezTo>
                <a:cubicBezTo>
                  <a:pt x="47497" y="93471"/>
                  <a:pt x="54101" y="89026"/>
                  <a:pt x="54101" y="80390"/>
                </a:cubicBezTo>
                <a:cubicBezTo>
                  <a:pt x="54101" y="76580"/>
                  <a:pt x="52704" y="73532"/>
                  <a:pt x="49783" y="71119"/>
                </a:cubicBezTo>
                <a:cubicBezTo>
                  <a:pt x="46863" y="68706"/>
                  <a:pt x="41020" y="65912"/>
                  <a:pt x="32130" y="62610"/>
                </a:cubicBezTo>
                <a:cubicBezTo>
                  <a:pt x="21463" y="58292"/>
                  <a:pt x="14477" y="54101"/>
                  <a:pt x="11302" y="49783"/>
                </a:cubicBezTo>
                <a:cubicBezTo>
                  <a:pt x="8127" y="45592"/>
                  <a:pt x="6476" y="40512"/>
                  <a:pt x="6476" y="34543"/>
                </a:cubicBezTo>
                <a:cubicBezTo>
                  <a:pt x="6476" y="26034"/>
                  <a:pt x="10159" y="19176"/>
                  <a:pt x="17398" y="14096"/>
                </a:cubicBezTo>
                <a:cubicBezTo>
                  <a:pt x="24510"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1" name="Freeform 3"/>
          <p:cNvSpPr/>
          <p:nvPr/>
        </p:nvSpPr>
        <p:spPr>
          <a:xfrm>
            <a:off x="6173089" y="3964178"/>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4 w 97663"/>
              <a:gd name="connsiteY5" fmla="*/ 84962 h 113538"/>
              <a:gd name="connsiteX6" fmla="*/ 54736 w 97663"/>
              <a:gd name="connsiteY6" fmla="*/ 93344 h 113538"/>
              <a:gd name="connsiteX7" fmla="*/ 84327 w 97663"/>
              <a:gd name="connsiteY7" fmla="*/ 82930 h 113538"/>
              <a:gd name="connsiteX8" fmla="*/ 84327 w 97663"/>
              <a:gd name="connsiteY8" fmla="*/ 98170 h 113538"/>
              <a:gd name="connsiteX9" fmla="*/ 50672 w 97663"/>
              <a:gd name="connsiteY9" fmla="*/ 107187 h 113538"/>
              <a:gd name="connsiteX10" fmla="*/ 18033 w 97663"/>
              <a:gd name="connsiteY10" fmla="*/ 93979 h 113538"/>
              <a:gd name="connsiteX11" fmla="*/ 6350 w 97663"/>
              <a:gd name="connsiteY11" fmla="*/ 57150 h 113538"/>
              <a:gd name="connsiteX12" fmla="*/ 19176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2" y="10413"/>
                  <a:pt x="80645" y="18541"/>
                </a:cubicBezTo>
                <a:cubicBezTo>
                  <a:pt x="87757" y="26542"/>
                  <a:pt x="91313" y="37972"/>
                  <a:pt x="91313" y="52450"/>
                </a:cubicBezTo>
                <a:lnTo>
                  <a:pt x="91313" y="61086"/>
                </a:lnTo>
                <a:lnTo>
                  <a:pt x="23876" y="61086"/>
                </a:lnTo>
                <a:cubicBezTo>
                  <a:pt x="24129" y="71373"/>
                  <a:pt x="26923" y="79375"/>
                  <a:pt x="32384" y="84962"/>
                </a:cubicBezTo>
                <a:cubicBezTo>
                  <a:pt x="37719" y="90550"/>
                  <a:pt x="45084" y="93344"/>
                  <a:pt x="54736" y="93344"/>
                </a:cubicBezTo>
                <a:cubicBezTo>
                  <a:pt x="65532" y="93344"/>
                  <a:pt x="75438" y="89915"/>
                  <a:pt x="84327" y="82930"/>
                </a:cubicBezTo>
                <a:lnTo>
                  <a:pt x="84327" y="98170"/>
                </a:lnTo>
                <a:cubicBezTo>
                  <a:pt x="75945" y="104139"/>
                  <a:pt x="64642" y="107187"/>
                  <a:pt x="50672" y="107187"/>
                </a:cubicBezTo>
                <a:cubicBezTo>
                  <a:pt x="36702" y="107187"/>
                  <a:pt x="25907" y="102742"/>
                  <a:pt x="18033" y="93979"/>
                </a:cubicBezTo>
                <a:cubicBezTo>
                  <a:pt x="10286" y="85089"/>
                  <a:pt x="6350" y="72897"/>
                  <a:pt x="6350" y="57150"/>
                </a:cubicBezTo>
                <a:cubicBezTo>
                  <a:pt x="6350" y="42417"/>
                  <a:pt x="10667" y="30225"/>
                  <a:pt x="19176"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2" name="Freeform 3"/>
          <p:cNvSpPr/>
          <p:nvPr/>
        </p:nvSpPr>
        <p:spPr>
          <a:xfrm>
            <a:off x="6083172" y="3964178"/>
            <a:ext cx="85725" cy="113537"/>
          </a:xfrm>
          <a:custGeom>
            <a:avLst/>
            <a:gdLst>
              <a:gd name="connsiteX0" fmla="*/ 56769 w 85725"/>
              <a:gd name="connsiteY0" fmla="*/ 6350 h 113537"/>
              <a:gd name="connsiteX1" fmla="*/ 79375 w 85725"/>
              <a:gd name="connsiteY1" fmla="*/ 11048 h 113537"/>
              <a:gd name="connsiteX2" fmla="*/ 79375 w 85725"/>
              <a:gd name="connsiteY2" fmla="*/ 27939 h 113537"/>
              <a:gd name="connsiteX3" fmla="*/ 56769 w 85725"/>
              <a:gd name="connsiteY3" fmla="*/ 20446 h 113537"/>
              <a:gd name="connsiteX4" fmla="*/ 33020 w 85725"/>
              <a:gd name="connsiteY4" fmla="*/ 30606 h 113537"/>
              <a:gd name="connsiteX5" fmla="*/ 23748 w 85725"/>
              <a:gd name="connsiteY5" fmla="*/ 57657 h 113537"/>
              <a:gd name="connsiteX6" fmla="*/ 32511 w 85725"/>
              <a:gd name="connsiteY6" fmla="*/ 83692 h 113537"/>
              <a:gd name="connsiteX7" fmla="*/ 55880 w 85725"/>
              <a:gd name="connsiteY7" fmla="*/ 93090 h 113537"/>
              <a:gd name="connsiteX8" fmla="*/ 79375 w 85725"/>
              <a:gd name="connsiteY8" fmla="*/ 84835 h 113537"/>
              <a:gd name="connsiteX9" fmla="*/ 79375 w 85725"/>
              <a:gd name="connsiteY9" fmla="*/ 100583 h 113537"/>
              <a:gd name="connsiteX10" fmla="*/ 52705 w 85725"/>
              <a:gd name="connsiteY10" fmla="*/ 107187 h 113537"/>
              <a:gd name="connsiteX11" fmla="*/ 19050 w 85725"/>
              <a:gd name="connsiteY11" fmla="*/ 93725 h 113537"/>
              <a:gd name="connsiteX12" fmla="*/ 6350 w 85725"/>
              <a:gd name="connsiteY12" fmla="*/ 59054 h 113537"/>
              <a:gd name="connsiteX13" fmla="*/ 20066 w 85725"/>
              <a:gd name="connsiteY13" fmla="*/ 20827 h 113537"/>
              <a:gd name="connsiteX14" fmla="*/ 56769 w 85725"/>
              <a:gd name="connsiteY14" fmla="*/ 6350 h 11353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37">
                <a:moveTo>
                  <a:pt x="56769" y="6350"/>
                </a:moveTo>
                <a:cubicBezTo>
                  <a:pt x="65659" y="6350"/>
                  <a:pt x="73152" y="7873"/>
                  <a:pt x="79375" y="11048"/>
                </a:cubicBezTo>
                <a:lnTo>
                  <a:pt x="79375" y="27939"/>
                </a:lnTo>
                <a:cubicBezTo>
                  <a:pt x="72644" y="22986"/>
                  <a:pt x="65151" y="20446"/>
                  <a:pt x="56769" y="20446"/>
                </a:cubicBezTo>
                <a:cubicBezTo>
                  <a:pt x="46990" y="20446"/>
                  <a:pt x="39116" y="23875"/>
                  <a:pt x="33020" y="30606"/>
                </a:cubicBezTo>
                <a:cubicBezTo>
                  <a:pt x="26797" y="37337"/>
                  <a:pt x="23748" y="46354"/>
                  <a:pt x="23748" y="57657"/>
                </a:cubicBezTo>
                <a:cubicBezTo>
                  <a:pt x="23748" y="68706"/>
                  <a:pt x="26670" y="77342"/>
                  <a:pt x="32511" y="83692"/>
                </a:cubicBezTo>
                <a:cubicBezTo>
                  <a:pt x="38227" y="89915"/>
                  <a:pt x="45973" y="93090"/>
                  <a:pt x="55880" y="93090"/>
                </a:cubicBezTo>
                <a:cubicBezTo>
                  <a:pt x="64135" y="93090"/>
                  <a:pt x="72009" y="90296"/>
                  <a:pt x="79375" y="84835"/>
                </a:cubicBezTo>
                <a:lnTo>
                  <a:pt x="79375" y="100583"/>
                </a:lnTo>
                <a:cubicBezTo>
                  <a:pt x="72009" y="104901"/>
                  <a:pt x="63119" y="107187"/>
                  <a:pt x="52705" y="107187"/>
                </a:cubicBezTo>
                <a:cubicBezTo>
                  <a:pt x="38735" y="107187"/>
                  <a:pt x="27559" y="102742"/>
                  <a:pt x="19050" y="93725"/>
                </a:cubicBezTo>
                <a:cubicBezTo>
                  <a:pt x="10667" y="84835"/>
                  <a:pt x="6350" y="73278"/>
                  <a:pt x="6350" y="59054"/>
                </a:cubicBezTo>
                <a:cubicBezTo>
                  <a:pt x="6350" y="43179"/>
                  <a:pt x="10922" y="30479"/>
                  <a:pt x="20066" y="20827"/>
                </a:cubicBezTo>
                <a:cubicBezTo>
                  <a:pt x="29210" y="11175"/>
                  <a:pt x="41529"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3" name="Freeform 3"/>
          <p:cNvSpPr/>
          <p:nvPr/>
        </p:nvSpPr>
        <p:spPr>
          <a:xfrm>
            <a:off x="5775325" y="3964178"/>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4 w 97663"/>
              <a:gd name="connsiteY5" fmla="*/ 84962 h 113538"/>
              <a:gd name="connsiteX6" fmla="*/ 54736 w 97663"/>
              <a:gd name="connsiteY6" fmla="*/ 93344 h 113538"/>
              <a:gd name="connsiteX7" fmla="*/ 84328 w 97663"/>
              <a:gd name="connsiteY7" fmla="*/ 82930 h 113538"/>
              <a:gd name="connsiteX8" fmla="*/ 84328 w 97663"/>
              <a:gd name="connsiteY8" fmla="*/ 98170 h 113538"/>
              <a:gd name="connsiteX9" fmla="*/ 50672 w 97663"/>
              <a:gd name="connsiteY9" fmla="*/ 107187 h 113538"/>
              <a:gd name="connsiteX10" fmla="*/ 18034 w 97663"/>
              <a:gd name="connsiteY10" fmla="*/ 93979 h 113538"/>
              <a:gd name="connsiteX11" fmla="*/ 6350 w 97663"/>
              <a:gd name="connsiteY11" fmla="*/ 57150 h 113538"/>
              <a:gd name="connsiteX12" fmla="*/ 19177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3" y="10413"/>
                  <a:pt x="80645" y="18541"/>
                </a:cubicBezTo>
                <a:cubicBezTo>
                  <a:pt x="87757" y="26542"/>
                  <a:pt x="91313" y="37972"/>
                  <a:pt x="91313" y="52450"/>
                </a:cubicBezTo>
                <a:lnTo>
                  <a:pt x="91313" y="61086"/>
                </a:lnTo>
                <a:lnTo>
                  <a:pt x="23876" y="61086"/>
                </a:lnTo>
                <a:cubicBezTo>
                  <a:pt x="24129" y="71373"/>
                  <a:pt x="26923" y="79375"/>
                  <a:pt x="32384" y="84962"/>
                </a:cubicBezTo>
                <a:cubicBezTo>
                  <a:pt x="37719" y="90550"/>
                  <a:pt x="45084" y="93344"/>
                  <a:pt x="54736" y="93344"/>
                </a:cubicBezTo>
                <a:cubicBezTo>
                  <a:pt x="65532" y="93344"/>
                  <a:pt x="75438" y="89915"/>
                  <a:pt x="84328" y="82930"/>
                </a:cubicBezTo>
                <a:lnTo>
                  <a:pt x="84328" y="98170"/>
                </a:lnTo>
                <a:cubicBezTo>
                  <a:pt x="75946" y="104139"/>
                  <a:pt x="64642" y="107187"/>
                  <a:pt x="50672" y="107187"/>
                </a:cubicBezTo>
                <a:cubicBezTo>
                  <a:pt x="36703" y="107187"/>
                  <a:pt x="25908" y="102742"/>
                  <a:pt x="18034" y="93979"/>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4" name="Freeform 3"/>
          <p:cNvSpPr/>
          <p:nvPr/>
        </p:nvSpPr>
        <p:spPr>
          <a:xfrm>
            <a:off x="5402326" y="3964178"/>
            <a:ext cx="94107" cy="111251"/>
          </a:xfrm>
          <a:custGeom>
            <a:avLst/>
            <a:gdLst>
              <a:gd name="connsiteX0" fmla="*/ 55371 w 94107"/>
              <a:gd name="connsiteY0" fmla="*/ 6350 h 111251"/>
              <a:gd name="connsiteX1" fmla="*/ 79502 w 94107"/>
              <a:gd name="connsiteY1" fmla="*/ 16509 h 111251"/>
              <a:gd name="connsiteX2" fmla="*/ 87757 w 94107"/>
              <a:gd name="connsiteY2" fmla="*/ 46100 h 111251"/>
              <a:gd name="connsiteX3" fmla="*/ 87757 w 94107"/>
              <a:gd name="connsiteY3" fmla="*/ 104901 h 111251"/>
              <a:gd name="connsiteX4" fmla="*/ 70739 w 94107"/>
              <a:gd name="connsiteY4" fmla="*/ 104901 h 111251"/>
              <a:gd name="connsiteX5" fmla="*/ 70739 w 94107"/>
              <a:gd name="connsiteY5" fmla="*/ 50164 h 111251"/>
              <a:gd name="connsiteX6" fmla="*/ 49148 w 94107"/>
              <a:gd name="connsiteY6" fmla="*/ 20446 h 111251"/>
              <a:gd name="connsiteX7" fmla="*/ 30607 w 94107"/>
              <a:gd name="connsiteY7" fmla="*/ 28828 h 111251"/>
              <a:gd name="connsiteX8" fmla="*/ 23367 w 94107"/>
              <a:gd name="connsiteY8" fmla="*/ 49910 h 111251"/>
              <a:gd name="connsiteX9" fmla="*/ 23367 w 94107"/>
              <a:gd name="connsiteY9" fmla="*/ 104901 h 111251"/>
              <a:gd name="connsiteX10" fmla="*/ 6350 w 94107"/>
              <a:gd name="connsiteY10" fmla="*/ 104901 h 111251"/>
              <a:gd name="connsiteX11" fmla="*/ 6350 w 94107"/>
              <a:gd name="connsiteY11" fmla="*/ 8635 h 111251"/>
              <a:gd name="connsiteX12" fmla="*/ 23367 w 94107"/>
              <a:gd name="connsiteY12" fmla="*/ 8635 h 111251"/>
              <a:gd name="connsiteX13" fmla="*/ 23367 w 94107"/>
              <a:gd name="connsiteY13" fmla="*/ 24510 h 111251"/>
              <a:gd name="connsiteX14" fmla="*/ 23748 w 94107"/>
              <a:gd name="connsiteY14" fmla="*/ 24510 h 111251"/>
              <a:gd name="connsiteX15" fmla="*/ 55371 w 94107"/>
              <a:gd name="connsiteY15"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1">
                <a:moveTo>
                  <a:pt x="55371" y="6350"/>
                </a:moveTo>
                <a:cubicBezTo>
                  <a:pt x="65913" y="6350"/>
                  <a:pt x="73914" y="9778"/>
                  <a:pt x="79502" y="16509"/>
                </a:cubicBezTo>
                <a:cubicBezTo>
                  <a:pt x="84963" y="23240"/>
                  <a:pt x="87757" y="33146"/>
                  <a:pt x="87757" y="46100"/>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5" name="Freeform 3"/>
          <p:cNvSpPr/>
          <p:nvPr/>
        </p:nvSpPr>
        <p:spPr>
          <a:xfrm>
            <a:off x="5296153" y="3964178"/>
            <a:ext cx="90042" cy="113538"/>
          </a:xfrm>
          <a:custGeom>
            <a:avLst/>
            <a:gdLst>
              <a:gd name="connsiteX0" fmla="*/ 48895 w 90042"/>
              <a:gd name="connsiteY0" fmla="*/ 6350 h 113538"/>
              <a:gd name="connsiteX1" fmla="*/ 83692 w 90042"/>
              <a:gd name="connsiteY1" fmla="*/ 42925 h 113538"/>
              <a:gd name="connsiteX2" fmla="*/ 83692 w 90042"/>
              <a:gd name="connsiteY2" fmla="*/ 104901 h 113538"/>
              <a:gd name="connsiteX3" fmla="*/ 66802 w 90042"/>
              <a:gd name="connsiteY3" fmla="*/ 104901 h 113538"/>
              <a:gd name="connsiteX4" fmla="*/ 66802 w 90042"/>
              <a:gd name="connsiteY4" fmla="*/ 90042 h 113538"/>
              <a:gd name="connsiteX5" fmla="*/ 66421 w 90042"/>
              <a:gd name="connsiteY5" fmla="*/ 90042 h 113538"/>
              <a:gd name="connsiteX6" fmla="*/ 36830 w 90042"/>
              <a:gd name="connsiteY6" fmla="*/ 107187 h 113538"/>
              <a:gd name="connsiteX7" fmla="*/ 14605 w 90042"/>
              <a:gd name="connsiteY7" fmla="*/ 99567 h 113538"/>
              <a:gd name="connsiteX8" fmla="*/ 6350 w 90042"/>
              <a:gd name="connsiteY8" fmla="*/ 79120 h 113538"/>
              <a:gd name="connsiteX9" fmla="*/ 38227 w 90042"/>
              <a:gd name="connsiteY9" fmla="*/ 47751 h 113538"/>
              <a:gd name="connsiteX10" fmla="*/ 66802 w 90042"/>
              <a:gd name="connsiteY10" fmla="*/ 43687 h 113538"/>
              <a:gd name="connsiteX11" fmla="*/ 47371 w 90042"/>
              <a:gd name="connsiteY11" fmla="*/ 20065 h 113538"/>
              <a:gd name="connsiteX12" fmla="*/ 15748 w 90042"/>
              <a:gd name="connsiteY12" fmla="*/ 31750 h 113538"/>
              <a:gd name="connsiteX13" fmla="*/ 15748 w 90042"/>
              <a:gd name="connsiteY13" fmla="*/ 15366 h 113538"/>
              <a:gd name="connsiteX14" fmla="*/ 48895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5" y="6350"/>
                </a:moveTo>
                <a:cubicBezTo>
                  <a:pt x="72136" y="6350"/>
                  <a:pt x="83692" y="18541"/>
                  <a:pt x="83692" y="42925"/>
                </a:cubicBezTo>
                <a:lnTo>
                  <a:pt x="83692" y="104901"/>
                </a:lnTo>
                <a:lnTo>
                  <a:pt x="66802" y="104901"/>
                </a:lnTo>
                <a:lnTo>
                  <a:pt x="66802" y="90042"/>
                </a:lnTo>
                <a:lnTo>
                  <a:pt x="66421" y="90042"/>
                </a:lnTo>
                <a:cubicBezTo>
                  <a:pt x="59690" y="101472"/>
                  <a:pt x="49911" y="107187"/>
                  <a:pt x="36830" y="107187"/>
                </a:cubicBezTo>
                <a:cubicBezTo>
                  <a:pt x="27559" y="107187"/>
                  <a:pt x="20066" y="104647"/>
                  <a:pt x="14605" y="99567"/>
                </a:cubicBezTo>
                <a:cubicBezTo>
                  <a:pt x="9017" y="94487"/>
                  <a:pt x="6350" y="87756"/>
                  <a:pt x="6350" y="79120"/>
                </a:cubicBezTo>
                <a:cubicBezTo>
                  <a:pt x="6350" y="61086"/>
                  <a:pt x="17017" y="50672"/>
                  <a:pt x="38227" y="47751"/>
                </a:cubicBezTo>
                <a:lnTo>
                  <a:pt x="66802" y="43687"/>
                </a:lnTo>
                <a:cubicBezTo>
                  <a:pt x="66802" y="27939"/>
                  <a:pt x="60325" y="20065"/>
                  <a:pt x="47371" y="20065"/>
                </a:cubicBezTo>
                <a:cubicBezTo>
                  <a:pt x="35814" y="20065"/>
                  <a:pt x="25273" y="24002"/>
                  <a:pt x="15748" y="31750"/>
                </a:cubicBezTo>
                <a:lnTo>
                  <a:pt x="15748" y="15366"/>
                </a:lnTo>
                <a:cubicBezTo>
                  <a:pt x="25273" y="9270"/>
                  <a:pt x="36322"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6" name="Freeform 3"/>
          <p:cNvSpPr/>
          <p:nvPr/>
        </p:nvSpPr>
        <p:spPr>
          <a:xfrm>
            <a:off x="5165216" y="3964178"/>
            <a:ext cx="77851" cy="113538"/>
          </a:xfrm>
          <a:custGeom>
            <a:avLst/>
            <a:gdLst>
              <a:gd name="connsiteX0" fmla="*/ 44069 w 77851"/>
              <a:gd name="connsiteY0" fmla="*/ 6350 h 113538"/>
              <a:gd name="connsiteX1" fmla="*/ 66802 w 77851"/>
              <a:gd name="connsiteY1" fmla="*/ 10667 h 113538"/>
              <a:gd name="connsiteX2" fmla="*/ 66802 w 77851"/>
              <a:gd name="connsiteY2" fmla="*/ 27050 h 113538"/>
              <a:gd name="connsiteX3" fmla="*/ 42417 w 77851"/>
              <a:gd name="connsiteY3" fmla="*/ 20065 h 113538"/>
              <a:gd name="connsiteX4" fmla="*/ 29083 w 77851"/>
              <a:gd name="connsiteY4" fmla="*/ 23621 h 113538"/>
              <a:gd name="connsiteX5" fmla="*/ 23876 w 77851"/>
              <a:gd name="connsiteY5" fmla="*/ 33019 h 113538"/>
              <a:gd name="connsiteX6" fmla="*/ 27559 w 77851"/>
              <a:gd name="connsiteY6" fmla="*/ 42036 h 113538"/>
              <a:gd name="connsiteX7" fmla="*/ 44069 w 77851"/>
              <a:gd name="connsiteY7" fmla="*/ 50291 h 113538"/>
              <a:gd name="connsiteX8" fmla="*/ 65786 w 77851"/>
              <a:gd name="connsiteY8" fmla="*/ 62737 h 113538"/>
              <a:gd name="connsiteX9" fmla="*/ 71501 w 77851"/>
              <a:gd name="connsiteY9" fmla="*/ 78739 h 113538"/>
              <a:gd name="connsiteX10" fmla="*/ 60579 w 77851"/>
              <a:gd name="connsiteY10" fmla="*/ 99567 h 113538"/>
              <a:gd name="connsiteX11" fmla="*/ 32511 w 77851"/>
              <a:gd name="connsiteY11" fmla="*/ 107187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19 h 113538"/>
              <a:gd name="connsiteX17" fmla="*/ 32130 w 77851"/>
              <a:gd name="connsiteY17" fmla="*/ 62610 h 113538"/>
              <a:gd name="connsiteX18" fmla="*/ 11303 w 77851"/>
              <a:gd name="connsiteY18" fmla="*/ 49783 h 113538"/>
              <a:gd name="connsiteX19" fmla="*/ 6477 w 77851"/>
              <a:gd name="connsiteY19" fmla="*/ 34543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7" y="7746"/>
                  <a:pt x="66802" y="10667"/>
                </a:cubicBezTo>
                <a:lnTo>
                  <a:pt x="66802" y="27050"/>
                </a:lnTo>
                <a:cubicBezTo>
                  <a:pt x="59690" y="22478"/>
                  <a:pt x="51435" y="20065"/>
                  <a:pt x="42417" y="20065"/>
                </a:cubicBezTo>
                <a:cubicBezTo>
                  <a:pt x="36957" y="20065"/>
                  <a:pt x="32511" y="21335"/>
                  <a:pt x="29083" y="23621"/>
                </a:cubicBezTo>
                <a:cubicBezTo>
                  <a:pt x="25654" y="26034"/>
                  <a:pt x="23876" y="29209"/>
                  <a:pt x="23876" y="33019"/>
                </a:cubicBezTo>
                <a:cubicBezTo>
                  <a:pt x="23876" y="36956"/>
                  <a:pt x="25146" y="39877"/>
                  <a:pt x="27559" y="42036"/>
                </a:cubicBezTo>
                <a:cubicBezTo>
                  <a:pt x="30098" y="44195"/>
                  <a:pt x="35560" y="46989"/>
                  <a:pt x="44069" y="50291"/>
                </a:cubicBezTo>
                <a:cubicBezTo>
                  <a:pt x="54736" y="54355"/>
                  <a:pt x="61976" y="58419"/>
                  <a:pt x="65786" y="62737"/>
                </a:cubicBezTo>
                <a:cubicBezTo>
                  <a:pt x="69596" y="67055"/>
                  <a:pt x="71501" y="72389"/>
                  <a:pt x="71501" y="78739"/>
                </a:cubicBezTo>
                <a:cubicBezTo>
                  <a:pt x="71501" y="87502"/>
                  <a:pt x="67817" y="94487"/>
                  <a:pt x="60579" y="99567"/>
                </a:cubicBezTo>
                <a:cubicBezTo>
                  <a:pt x="53340" y="104647"/>
                  <a:pt x="44069" y="107187"/>
                  <a:pt x="32511" y="107187"/>
                </a:cubicBezTo>
                <a:cubicBezTo>
                  <a:pt x="22605" y="107187"/>
                  <a:pt x="13842" y="105282"/>
                  <a:pt x="6350" y="101472"/>
                </a:cubicBezTo>
                <a:lnTo>
                  <a:pt x="6350" y="84073"/>
                </a:lnTo>
                <a:cubicBezTo>
                  <a:pt x="14986" y="90296"/>
                  <a:pt x="24257" y="93471"/>
                  <a:pt x="34163" y="93471"/>
                </a:cubicBezTo>
                <a:cubicBezTo>
                  <a:pt x="47498" y="93471"/>
                  <a:pt x="54102" y="89026"/>
                  <a:pt x="54102" y="80390"/>
                </a:cubicBezTo>
                <a:cubicBezTo>
                  <a:pt x="54102" y="76580"/>
                  <a:pt x="52704" y="73532"/>
                  <a:pt x="49784" y="71119"/>
                </a:cubicBezTo>
                <a:cubicBezTo>
                  <a:pt x="46863" y="68706"/>
                  <a:pt x="41021" y="65912"/>
                  <a:pt x="32130" y="62610"/>
                </a:cubicBezTo>
                <a:cubicBezTo>
                  <a:pt x="21463" y="58292"/>
                  <a:pt x="14478" y="54101"/>
                  <a:pt x="11303" y="49783"/>
                </a:cubicBezTo>
                <a:cubicBezTo>
                  <a:pt x="8128" y="45592"/>
                  <a:pt x="6477" y="40512"/>
                  <a:pt x="6477" y="34543"/>
                </a:cubicBezTo>
                <a:cubicBezTo>
                  <a:pt x="6477" y="26034"/>
                  <a:pt x="10160" y="19176"/>
                  <a:pt x="17398" y="14096"/>
                </a:cubicBezTo>
                <a:cubicBezTo>
                  <a:pt x="24511"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7" name="Freeform 3"/>
          <p:cNvSpPr/>
          <p:nvPr/>
        </p:nvSpPr>
        <p:spPr>
          <a:xfrm>
            <a:off x="4885309" y="3964178"/>
            <a:ext cx="108457" cy="113538"/>
          </a:xfrm>
          <a:custGeom>
            <a:avLst/>
            <a:gdLst>
              <a:gd name="connsiteX0" fmla="*/ 55879 w 108457"/>
              <a:gd name="connsiteY0" fmla="*/ 6350 h 113538"/>
              <a:gd name="connsiteX1" fmla="*/ 89788 w 108457"/>
              <a:gd name="connsiteY1" fmla="*/ 19684 h 113538"/>
              <a:gd name="connsiteX2" fmla="*/ 102107 w 108457"/>
              <a:gd name="connsiteY2" fmla="*/ 56260 h 113538"/>
              <a:gd name="connsiteX3" fmla="*/ 89026 w 108457"/>
              <a:gd name="connsiteY3" fmla="*/ 93090 h 113538"/>
              <a:gd name="connsiteX4" fmla="*/ 53720 w 108457"/>
              <a:gd name="connsiteY4" fmla="*/ 107187 h 113538"/>
              <a:gd name="connsiteX5" fmla="*/ 19303 w 108457"/>
              <a:gd name="connsiteY5" fmla="*/ 93598 h 113538"/>
              <a:gd name="connsiteX6" fmla="*/ 6350 w 108457"/>
              <a:gd name="connsiteY6" fmla="*/ 57784 h 113538"/>
              <a:gd name="connsiteX7" fmla="*/ 19684 w 108457"/>
              <a:gd name="connsiteY7" fmla="*/ 20192 h 113538"/>
              <a:gd name="connsiteX8" fmla="*/ 55879 w 108457"/>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7" h="113538">
                <a:moveTo>
                  <a:pt x="55879" y="6350"/>
                </a:moveTo>
                <a:cubicBezTo>
                  <a:pt x="70230" y="6350"/>
                  <a:pt x="81660" y="10794"/>
                  <a:pt x="89788" y="19684"/>
                </a:cubicBezTo>
                <a:cubicBezTo>
                  <a:pt x="98044" y="28447"/>
                  <a:pt x="102107" y="40766"/>
                  <a:pt x="102107" y="56260"/>
                </a:cubicBezTo>
                <a:cubicBezTo>
                  <a:pt x="102107" y="71500"/>
                  <a:pt x="97789" y="83819"/>
                  <a:pt x="89026" y="93090"/>
                </a:cubicBezTo>
                <a:cubicBezTo>
                  <a:pt x="80263" y="102488"/>
                  <a:pt x="68452" y="107187"/>
                  <a:pt x="53720" y="107187"/>
                </a:cubicBezTo>
                <a:cubicBezTo>
                  <a:pt x="39369" y="107187"/>
                  <a:pt x="27812" y="102615"/>
                  <a:pt x="19303" y="93598"/>
                </a:cubicBezTo>
                <a:cubicBezTo>
                  <a:pt x="10667" y="84581"/>
                  <a:pt x="6350" y="72643"/>
                  <a:pt x="6350" y="57784"/>
                </a:cubicBezTo>
                <a:cubicBezTo>
                  <a:pt x="6350" y="41909"/>
                  <a:pt x="10794"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8" name="Freeform 3"/>
          <p:cNvSpPr/>
          <p:nvPr/>
        </p:nvSpPr>
        <p:spPr>
          <a:xfrm>
            <a:off x="4476877" y="3964178"/>
            <a:ext cx="108457" cy="113538"/>
          </a:xfrm>
          <a:custGeom>
            <a:avLst/>
            <a:gdLst>
              <a:gd name="connsiteX0" fmla="*/ 55879 w 108457"/>
              <a:gd name="connsiteY0" fmla="*/ 6350 h 113538"/>
              <a:gd name="connsiteX1" fmla="*/ 89788 w 108457"/>
              <a:gd name="connsiteY1" fmla="*/ 19684 h 113538"/>
              <a:gd name="connsiteX2" fmla="*/ 102107 w 108457"/>
              <a:gd name="connsiteY2" fmla="*/ 56260 h 113538"/>
              <a:gd name="connsiteX3" fmla="*/ 89026 w 108457"/>
              <a:gd name="connsiteY3" fmla="*/ 93090 h 113538"/>
              <a:gd name="connsiteX4" fmla="*/ 53720 w 108457"/>
              <a:gd name="connsiteY4" fmla="*/ 107187 h 113538"/>
              <a:gd name="connsiteX5" fmla="*/ 19303 w 108457"/>
              <a:gd name="connsiteY5" fmla="*/ 93598 h 113538"/>
              <a:gd name="connsiteX6" fmla="*/ 6350 w 108457"/>
              <a:gd name="connsiteY6" fmla="*/ 57784 h 113538"/>
              <a:gd name="connsiteX7" fmla="*/ 19684 w 108457"/>
              <a:gd name="connsiteY7" fmla="*/ 20192 h 113538"/>
              <a:gd name="connsiteX8" fmla="*/ 55879 w 108457"/>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7" h="113538">
                <a:moveTo>
                  <a:pt x="55879" y="6350"/>
                </a:moveTo>
                <a:cubicBezTo>
                  <a:pt x="70230" y="6350"/>
                  <a:pt x="81660" y="10794"/>
                  <a:pt x="89788" y="19684"/>
                </a:cubicBezTo>
                <a:cubicBezTo>
                  <a:pt x="98044" y="28447"/>
                  <a:pt x="102107" y="40766"/>
                  <a:pt x="102107" y="56260"/>
                </a:cubicBezTo>
                <a:cubicBezTo>
                  <a:pt x="102107" y="71500"/>
                  <a:pt x="97789" y="83819"/>
                  <a:pt x="89026" y="93090"/>
                </a:cubicBezTo>
                <a:cubicBezTo>
                  <a:pt x="80263" y="102488"/>
                  <a:pt x="68452" y="107187"/>
                  <a:pt x="53720" y="107187"/>
                </a:cubicBezTo>
                <a:cubicBezTo>
                  <a:pt x="39369" y="107187"/>
                  <a:pt x="27813" y="102615"/>
                  <a:pt x="19303" y="93598"/>
                </a:cubicBezTo>
                <a:cubicBezTo>
                  <a:pt x="10667" y="84581"/>
                  <a:pt x="6350" y="72643"/>
                  <a:pt x="6350" y="57784"/>
                </a:cubicBezTo>
                <a:cubicBezTo>
                  <a:pt x="6350" y="41909"/>
                  <a:pt x="10794"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29" name="Freeform 3"/>
          <p:cNvSpPr/>
          <p:nvPr/>
        </p:nvSpPr>
        <p:spPr>
          <a:xfrm>
            <a:off x="4343780" y="3964178"/>
            <a:ext cx="77851" cy="113538"/>
          </a:xfrm>
          <a:custGeom>
            <a:avLst/>
            <a:gdLst>
              <a:gd name="connsiteX0" fmla="*/ 44069 w 77851"/>
              <a:gd name="connsiteY0" fmla="*/ 6350 h 113538"/>
              <a:gd name="connsiteX1" fmla="*/ 66802 w 77851"/>
              <a:gd name="connsiteY1" fmla="*/ 10667 h 113538"/>
              <a:gd name="connsiteX2" fmla="*/ 66802 w 77851"/>
              <a:gd name="connsiteY2" fmla="*/ 27050 h 113538"/>
              <a:gd name="connsiteX3" fmla="*/ 42417 w 77851"/>
              <a:gd name="connsiteY3" fmla="*/ 20065 h 113538"/>
              <a:gd name="connsiteX4" fmla="*/ 29083 w 77851"/>
              <a:gd name="connsiteY4" fmla="*/ 23621 h 113538"/>
              <a:gd name="connsiteX5" fmla="*/ 23876 w 77851"/>
              <a:gd name="connsiteY5" fmla="*/ 33019 h 113538"/>
              <a:gd name="connsiteX6" fmla="*/ 27559 w 77851"/>
              <a:gd name="connsiteY6" fmla="*/ 42036 h 113538"/>
              <a:gd name="connsiteX7" fmla="*/ 44069 w 77851"/>
              <a:gd name="connsiteY7" fmla="*/ 50291 h 113538"/>
              <a:gd name="connsiteX8" fmla="*/ 65785 w 77851"/>
              <a:gd name="connsiteY8" fmla="*/ 62737 h 113538"/>
              <a:gd name="connsiteX9" fmla="*/ 71501 w 77851"/>
              <a:gd name="connsiteY9" fmla="*/ 78739 h 113538"/>
              <a:gd name="connsiteX10" fmla="*/ 60578 w 77851"/>
              <a:gd name="connsiteY10" fmla="*/ 99567 h 113538"/>
              <a:gd name="connsiteX11" fmla="*/ 32511 w 77851"/>
              <a:gd name="connsiteY11" fmla="*/ 107187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19 h 113538"/>
              <a:gd name="connsiteX17" fmla="*/ 32130 w 77851"/>
              <a:gd name="connsiteY17" fmla="*/ 62610 h 113538"/>
              <a:gd name="connsiteX18" fmla="*/ 11303 w 77851"/>
              <a:gd name="connsiteY18" fmla="*/ 49783 h 113538"/>
              <a:gd name="connsiteX19" fmla="*/ 6477 w 77851"/>
              <a:gd name="connsiteY19" fmla="*/ 34543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6" y="7746"/>
                  <a:pt x="66802" y="10667"/>
                </a:cubicBezTo>
                <a:lnTo>
                  <a:pt x="66802" y="27050"/>
                </a:lnTo>
                <a:cubicBezTo>
                  <a:pt x="59690" y="22478"/>
                  <a:pt x="51434" y="20065"/>
                  <a:pt x="42417" y="20065"/>
                </a:cubicBezTo>
                <a:cubicBezTo>
                  <a:pt x="36957" y="20065"/>
                  <a:pt x="32511" y="21335"/>
                  <a:pt x="29083" y="23621"/>
                </a:cubicBezTo>
                <a:cubicBezTo>
                  <a:pt x="25653" y="26034"/>
                  <a:pt x="23876" y="29209"/>
                  <a:pt x="23876" y="33019"/>
                </a:cubicBezTo>
                <a:cubicBezTo>
                  <a:pt x="23876" y="36956"/>
                  <a:pt x="25146" y="39877"/>
                  <a:pt x="27559" y="42036"/>
                </a:cubicBezTo>
                <a:cubicBezTo>
                  <a:pt x="30098" y="44195"/>
                  <a:pt x="35559" y="46989"/>
                  <a:pt x="44069" y="50291"/>
                </a:cubicBezTo>
                <a:cubicBezTo>
                  <a:pt x="54736" y="54355"/>
                  <a:pt x="61976" y="58419"/>
                  <a:pt x="65785" y="62737"/>
                </a:cubicBezTo>
                <a:cubicBezTo>
                  <a:pt x="69596" y="67055"/>
                  <a:pt x="71501" y="72389"/>
                  <a:pt x="71501" y="78739"/>
                </a:cubicBezTo>
                <a:cubicBezTo>
                  <a:pt x="71501" y="87502"/>
                  <a:pt x="67817" y="94487"/>
                  <a:pt x="60578" y="99567"/>
                </a:cubicBezTo>
                <a:cubicBezTo>
                  <a:pt x="53340" y="104647"/>
                  <a:pt x="44069" y="107187"/>
                  <a:pt x="32511" y="107187"/>
                </a:cubicBezTo>
                <a:cubicBezTo>
                  <a:pt x="22605" y="107187"/>
                  <a:pt x="13842" y="105282"/>
                  <a:pt x="6350" y="101472"/>
                </a:cubicBezTo>
                <a:lnTo>
                  <a:pt x="6350" y="84073"/>
                </a:lnTo>
                <a:cubicBezTo>
                  <a:pt x="14985" y="90296"/>
                  <a:pt x="24257" y="93471"/>
                  <a:pt x="34163" y="93471"/>
                </a:cubicBezTo>
                <a:cubicBezTo>
                  <a:pt x="47497" y="93471"/>
                  <a:pt x="54102" y="89026"/>
                  <a:pt x="54102" y="80390"/>
                </a:cubicBezTo>
                <a:cubicBezTo>
                  <a:pt x="54102" y="76580"/>
                  <a:pt x="52704" y="73532"/>
                  <a:pt x="49784" y="71119"/>
                </a:cubicBezTo>
                <a:cubicBezTo>
                  <a:pt x="46863" y="68706"/>
                  <a:pt x="41021" y="65912"/>
                  <a:pt x="32130" y="62610"/>
                </a:cubicBezTo>
                <a:cubicBezTo>
                  <a:pt x="21463" y="58292"/>
                  <a:pt x="14478" y="54101"/>
                  <a:pt x="11303" y="49783"/>
                </a:cubicBezTo>
                <a:cubicBezTo>
                  <a:pt x="8128" y="45592"/>
                  <a:pt x="6477" y="40512"/>
                  <a:pt x="6477" y="34543"/>
                </a:cubicBezTo>
                <a:cubicBezTo>
                  <a:pt x="6477" y="26034"/>
                  <a:pt x="10159" y="19176"/>
                  <a:pt x="17398" y="14096"/>
                </a:cubicBezTo>
                <a:cubicBezTo>
                  <a:pt x="24510"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0" name="Freeform 3"/>
          <p:cNvSpPr/>
          <p:nvPr/>
        </p:nvSpPr>
        <p:spPr>
          <a:xfrm>
            <a:off x="4242180" y="3964178"/>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4 w 97663"/>
              <a:gd name="connsiteY5" fmla="*/ 84962 h 113538"/>
              <a:gd name="connsiteX6" fmla="*/ 54736 w 97663"/>
              <a:gd name="connsiteY6" fmla="*/ 93344 h 113538"/>
              <a:gd name="connsiteX7" fmla="*/ 84328 w 97663"/>
              <a:gd name="connsiteY7" fmla="*/ 82930 h 113538"/>
              <a:gd name="connsiteX8" fmla="*/ 84328 w 97663"/>
              <a:gd name="connsiteY8" fmla="*/ 98170 h 113538"/>
              <a:gd name="connsiteX9" fmla="*/ 50672 w 97663"/>
              <a:gd name="connsiteY9" fmla="*/ 107187 h 113538"/>
              <a:gd name="connsiteX10" fmla="*/ 18034 w 97663"/>
              <a:gd name="connsiteY10" fmla="*/ 93979 h 113538"/>
              <a:gd name="connsiteX11" fmla="*/ 6350 w 97663"/>
              <a:gd name="connsiteY11" fmla="*/ 57150 h 113538"/>
              <a:gd name="connsiteX12" fmla="*/ 19177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3" y="10413"/>
                  <a:pt x="80645" y="18541"/>
                </a:cubicBezTo>
                <a:cubicBezTo>
                  <a:pt x="87757" y="26542"/>
                  <a:pt x="91313" y="37972"/>
                  <a:pt x="91313" y="52450"/>
                </a:cubicBezTo>
                <a:lnTo>
                  <a:pt x="91313" y="61086"/>
                </a:lnTo>
                <a:lnTo>
                  <a:pt x="23876" y="61086"/>
                </a:lnTo>
                <a:cubicBezTo>
                  <a:pt x="24129" y="71373"/>
                  <a:pt x="26923" y="79375"/>
                  <a:pt x="32384" y="84962"/>
                </a:cubicBezTo>
                <a:cubicBezTo>
                  <a:pt x="37719" y="90550"/>
                  <a:pt x="45084" y="93344"/>
                  <a:pt x="54736" y="93344"/>
                </a:cubicBezTo>
                <a:cubicBezTo>
                  <a:pt x="65532" y="93344"/>
                  <a:pt x="75438" y="89915"/>
                  <a:pt x="84328" y="82930"/>
                </a:cubicBezTo>
                <a:lnTo>
                  <a:pt x="84328" y="98170"/>
                </a:lnTo>
                <a:cubicBezTo>
                  <a:pt x="75946" y="104139"/>
                  <a:pt x="64642" y="107187"/>
                  <a:pt x="50672" y="107187"/>
                </a:cubicBezTo>
                <a:cubicBezTo>
                  <a:pt x="36703" y="107187"/>
                  <a:pt x="25908" y="102742"/>
                  <a:pt x="18034" y="93979"/>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1" name="Freeform 3"/>
          <p:cNvSpPr/>
          <p:nvPr/>
        </p:nvSpPr>
        <p:spPr>
          <a:xfrm>
            <a:off x="4127880" y="3964178"/>
            <a:ext cx="102742" cy="156590"/>
          </a:xfrm>
          <a:custGeom>
            <a:avLst/>
            <a:gdLst>
              <a:gd name="connsiteX0" fmla="*/ 50419 w 102742"/>
              <a:gd name="connsiteY0" fmla="*/ 6350 h 156590"/>
              <a:gd name="connsiteX1" fmla="*/ 78994 w 102742"/>
              <a:gd name="connsiteY1" fmla="*/ 21716 h 156590"/>
              <a:gd name="connsiteX2" fmla="*/ 79375 w 102742"/>
              <a:gd name="connsiteY2" fmla="*/ 21716 h 156590"/>
              <a:gd name="connsiteX3" fmla="*/ 79375 w 102742"/>
              <a:gd name="connsiteY3" fmla="*/ 8635 h 156590"/>
              <a:gd name="connsiteX4" fmla="*/ 96392 w 102742"/>
              <a:gd name="connsiteY4" fmla="*/ 8635 h 156590"/>
              <a:gd name="connsiteX5" fmla="*/ 96392 w 102742"/>
              <a:gd name="connsiteY5" fmla="*/ 96773 h 156590"/>
              <a:gd name="connsiteX6" fmla="*/ 44577 w 102742"/>
              <a:gd name="connsiteY6" fmla="*/ 150240 h 156590"/>
              <a:gd name="connsiteX7" fmla="*/ 13334 w 102742"/>
              <a:gd name="connsiteY7" fmla="*/ 143509 h 156590"/>
              <a:gd name="connsiteX8" fmla="*/ 13334 w 102742"/>
              <a:gd name="connsiteY8" fmla="*/ 127126 h 156590"/>
              <a:gd name="connsiteX9" fmla="*/ 44196 w 102742"/>
              <a:gd name="connsiteY9" fmla="*/ 136016 h 156590"/>
              <a:gd name="connsiteX10" fmla="*/ 79375 w 102742"/>
              <a:gd name="connsiteY10" fmla="*/ 99186 h 156590"/>
              <a:gd name="connsiteX11" fmla="*/ 79375 w 102742"/>
              <a:gd name="connsiteY11" fmla="*/ 89026 h 156590"/>
              <a:gd name="connsiteX12" fmla="*/ 78994 w 102742"/>
              <a:gd name="connsiteY12" fmla="*/ 89026 h 156590"/>
              <a:gd name="connsiteX13" fmla="*/ 46228 w 102742"/>
              <a:gd name="connsiteY13" fmla="*/ 107187 h 156590"/>
              <a:gd name="connsiteX14" fmla="*/ 17272 w 102742"/>
              <a:gd name="connsiteY14" fmla="*/ 94233 h 156590"/>
              <a:gd name="connsiteX15" fmla="*/ 6350 w 102742"/>
              <a:gd name="connsiteY15" fmla="*/ 59816 h 156590"/>
              <a:gd name="connsiteX16" fmla="*/ 18415 w 102742"/>
              <a:gd name="connsiteY16" fmla="*/ 20700 h 156590"/>
              <a:gd name="connsiteX17" fmla="*/ 50419 w 102742"/>
              <a:gd name="connsiteY17" fmla="*/ 6350 h 15659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102742" h="156590">
                <a:moveTo>
                  <a:pt x="50419" y="6350"/>
                </a:moveTo>
                <a:cubicBezTo>
                  <a:pt x="63246" y="6350"/>
                  <a:pt x="72771" y="11429"/>
                  <a:pt x="78994" y="21716"/>
                </a:cubicBezTo>
                <a:lnTo>
                  <a:pt x="79375" y="21716"/>
                </a:lnTo>
                <a:lnTo>
                  <a:pt x="79375" y="8635"/>
                </a:lnTo>
                <a:lnTo>
                  <a:pt x="96392" y="8635"/>
                </a:lnTo>
                <a:lnTo>
                  <a:pt x="96392" y="96773"/>
                </a:lnTo>
                <a:cubicBezTo>
                  <a:pt x="96392" y="132460"/>
                  <a:pt x="79121" y="150240"/>
                  <a:pt x="44577" y="150240"/>
                </a:cubicBezTo>
                <a:cubicBezTo>
                  <a:pt x="32511" y="150240"/>
                  <a:pt x="22225" y="148081"/>
                  <a:pt x="13334" y="143509"/>
                </a:cubicBezTo>
                <a:lnTo>
                  <a:pt x="13334" y="127126"/>
                </a:lnTo>
                <a:cubicBezTo>
                  <a:pt x="24129" y="133095"/>
                  <a:pt x="34416" y="136016"/>
                  <a:pt x="44196" y="136016"/>
                </a:cubicBezTo>
                <a:cubicBezTo>
                  <a:pt x="67690" y="136016"/>
                  <a:pt x="79375" y="123825"/>
                  <a:pt x="79375" y="99186"/>
                </a:cubicBezTo>
                <a:lnTo>
                  <a:pt x="79375" y="89026"/>
                </a:lnTo>
                <a:lnTo>
                  <a:pt x="78994" y="89026"/>
                </a:lnTo>
                <a:cubicBezTo>
                  <a:pt x="71628" y="101091"/>
                  <a:pt x="60705" y="107187"/>
                  <a:pt x="46228" y="107187"/>
                </a:cubicBezTo>
                <a:cubicBezTo>
                  <a:pt x="34163" y="107187"/>
                  <a:pt x="24510" y="102869"/>
                  <a:pt x="17272" y="94233"/>
                </a:cubicBezTo>
                <a:cubicBezTo>
                  <a:pt x="10033" y="85597"/>
                  <a:pt x="6350" y="74040"/>
                  <a:pt x="6350" y="59816"/>
                </a:cubicBezTo>
                <a:cubicBezTo>
                  <a:pt x="6350" y="43433"/>
                  <a:pt x="10414" y="30352"/>
                  <a:pt x="18415" y="20700"/>
                </a:cubicBezTo>
                <a:cubicBezTo>
                  <a:pt x="26415" y="11175"/>
                  <a:pt x="37084" y="6350"/>
                  <a:pt x="5041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2" name="Freeform 3"/>
          <p:cNvSpPr/>
          <p:nvPr/>
        </p:nvSpPr>
        <p:spPr>
          <a:xfrm>
            <a:off x="4028185" y="3964178"/>
            <a:ext cx="90042" cy="113538"/>
          </a:xfrm>
          <a:custGeom>
            <a:avLst/>
            <a:gdLst>
              <a:gd name="connsiteX0" fmla="*/ 48895 w 90042"/>
              <a:gd name="connsiteY0" fmla="*/ 6350 h 113538"/>
              <a:gd name="connsiteX1" fmla="*/ 83692 w 90042"/>
              <a:gd name="connsiteY1" fmla="*/ 42925 h 113538"/>
              <a:gd name="connsiteX2" fmla="*/ 83692 w 90042"/>
              <a:gd name="connsiteY2" fmla="*/ 104901 h 113538"/>
              <a:gd name="connsiteX3" fmla="*/ 66802 w 90042"/>
              <a:gd name="connsiteY3" fmla="*/ 104901 h 113538"/>
              <a:gd name="connsiteX4" fmla="*/ 66802 w 90042"/>
              <a:gd name="connsiteY4" fmla="*/ 90042 h 113538"/>
              <a:gd name="connsiteX5" fmla="*/ 66421 w 90042"/>
              <a:gd name="connsiteY5" fmla="*/ 90042 h 113538"/>
              <a:gd name="connsiteX6" fmla="*/ 36829 w 90042"/>
              <a:gd name="connsiteY6" fmla="*/ 107187 h 113538"/>
              <a:gd name="connsiteX7" fmla="*/ 14604 w 90042"/>
              <a:gd name="connsiteY7" fmla="*/ 99567 h 113538"/>
              <a:gd name="connsiteX8" fmla="*/ 6350 w 90042"/>
              <a:gd name="connsiteY8" fmla="*/ 79120 h 113538"/>
              <a:gd name="connsiteX9" fmla="*/ 38227 w 90042"/>
              <a:gd name="connsiteY9" fmla="*/ 47751 h 113538"/>
              <a:gd name="connsiteX10" fmla="*/ 66802 w 90042"/>
              <a:gd name="connsiteY10" fmla="*/ 43687 h 113538"/>
              <a:gd name="connsiteX11" fmla="*/ 47371 w 90042"/>
              <a:gd name="connsiteY11" fmla="*/ 20065 h 113538"/>
              <a:gd name="connsiteX12" fmla="*/ 15748 w 90042"/>
              <a:gd name="connsiteY12" fmla="*/ 31750 h 113538"/>
              <a:gd name="connsiteX13" fmla="*/ 15748 w 90042"/>
              <a:gd name="connsiteY13" fmla="*/ 15366 h 113538"/>
              <a:gd name="connsiteX14" fmla="*/ 48895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5" y="6350"/>
                </a:moveTo>
                <a:cubicBezTo>
                  <a:pt x="72135" y="6350"/>
                  <a:pt x="83692" y="18541"/>
                  <a:pt x="83692" y="42925"/>
                </a:cubicBezTo>
                <a:lnTo>
                  <a:pt x="83692" y="104901"/>
                </a:lnTo>
                <a:lnTo>
                  <a:pt x="66802" y="104901"/>
                </a:lnTo>
                <a:lnTo>
                  <a:pt x="66802" y="90042"/>
                </a:lnTo>
                <a:lnTo>
                  <a:pt x="66421" y="90042"/>
                </a:lnTo>
                <a:cubicBezTo>
                  <a:pt x="59690" y="101472"/>
                  <a:pt x="49910" y="107187"/>
                  <a:pt x="36829" y="107187"/>
                </a:cubicBezTo>
                <a:cubicBezTo>
                  <a:pt x="27559" y="107187"/>
                  <a:pt x="20066" y="104647"/>
                  <a:pt x="14604" y="99567"/>
                </a:cubicBezTo>
                <a:cubicBezTo>
                  <a:pt x="9017" y="94487"/>
                  <a:pt x="6350" y="87756"/>
                  <a:pt x="6350" y="79120"/>
                </a:cubicBezTo>
                <a:cubicBezTo>
                  <a:pt x="6350" y="61086"/>
                  <a:pt x="17017" y="50672"/>
                  <a:pt x="38227" y="47751"/>
                </a:cubicBezTo>
                <a:lnTo>
                  <a:pt x="66802" y="43687"/>
                </a:lnTo>
                <a:cubicBezTo>
                  <a:pt x="66802" y="27939"/>
                  <a:pt x="60325" y="20065"/>
                  <a:pt x="47371" y="20065"/>
                </a:cubicBezTo>
                <a:cubicBezTo>
                  <a:pt x="35814" y="20065"/>
                  <a:pt x="25273" y="24002"/>
                  <a:pt x="15748" y="31750"/>
                </a:cubicBezTo>
                <a:lnTo>
                  <a:pt x="15748" y="15366"/>
                </a:lnTo>
                <a:cubicBezTo>
                  <a:pt x="25273" y="9270"/>
                  <a:pt x="36322"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3" name="Freeform 3"/>
          <p:cNvSpPr/>
          <p:nvPr/>
        </p:nvSpPr>
        <p:spPr>
          <a:xfrm>
            <a:off x="3867658" y="3964178"/>
            <a:ext cx="151257" cy="111251"/>
          </a:xfrm>
          <a:custGeom>
            <a:avLst/>
            <a:gdLst>
              <a:gd name="connsiteX0" fmla="*/ 53847 w 151257"/>
              <a:gd name="connsiteY0" fmla="*/ 6350 h 111251"/>
              <a:gd name="connsiteX1" fmla="*/ 70865 w 151257"/>
              <a:gd name="connsiteY1" fmla="*/ 11683 h 111251"/>
              <a:gd name="connsiteX2" fmla="*/ 81152 w 151257"/>
              <a:gd name="connsiteY2" fmla="*/ 26034 h 111251"/>
              <a:gd name="connsiteX3" fmla="*/ 113157 w 151257"/>
              <a:gd name="connsiteY3" fmla="*/ 6350 h 111251"/>
              <a:gd name="connsiteX4" fmla="*/ 144907 w 151257"/>
              <a:gd name="connsiteY4" fmla="*/ 45465 h 111251"/>
              <a:gd name="connsiteX5" fmla="*/ 144907 w 151257"/>
              <a:gd name="connsiteY5" fmla="*/ 104901 h 111251"/>
              <a:gd name="connsiteX6" fmla="*/ 127888 w 151257"/>
              <a:gd name="connsiteY6" fmla="*/ 104901 h 111251"/>
              <a:gd name="connsiteX7" fmla="*/ 127888 w 151257"/>
              <a:gd name="connsiteY7" fmla="*/ 49656 h 111251"/>
              <a:gd name="connsiteX8" fmla="*/ 123063 w 151257"/>
              <a:gd name="connsiteY8" fmla="*/ 27177 h 111251"/>
              <a:gd name="connsiteX9" fmla="*/ 106933 w 151257"/>
              <a:gd name="connsiteY9" fmla="*/ 20446 h 111251"/>
              <a:gd name="connsiteX10" fmla="*/ 90932 w 151257"/>
              <a:gd name="connsiteY10" fmla="*/ 29209 h 111251"/>
              <a:gd name="connsiteX11" fmla="*/ 84201 w 151257"/>
              <a:gd name="connsiteY11" fmla="*/ 50037 h 111251"/>
              <a:gd name="connsiteX12" fmla="*/ 84201 w 151257"/>
              <a:gd name="connsiteY12" fmla="*/ 104901 h 111251"/>
              <a:gd name="connsiteX13" fmla="*/ 67055 w 151257"/>
              <a:gd name="connsiteY13" fmla="*/ 104901 h 111251"/>
              <a:gd name="connsiteX14" fmla="*/ 67055 w 151257"/>
              <a:gd name="connsiteY14" fmla="*/ 47878 h 111251"/>
              <a:gd name="connsiteX15" fmla="*/ 45973 w 151257"/>
              <a:gd name="connsiteY15" fmla="*/ 20446 h 111251"/>
              <a:gd name="connsiteX16" fmla="*/ 29845 w 151257"/>
              <a:gd name="connsiteY16" fmla="*/ 28828 h 111251"/>
              <a:gd name="connsiteX17" fmla="*/ 23367 w 151257"/>
              <a:gd name="connsiteY17" fmla="*/ 50164 h 111251"/>
              <a:gd name="connsiteX18" fmla="*/ 23367 w 151257"/>
              <a:gd name="connsiteY18" fmla="*/ 104901 h 111251"/>
              <a:gd name="connsiteX19" fmla="*/ 6350 w 151257"/>
              <a:gd name="connsiteY19" fmla="*/ 104901 h 111251"/>
              <a:gd name="connsiteX20" fmla="*/ 6350 w 151257"/>
              <a:gd name="connsiteY20" fmla="*/ 8635 h 111251"/>
              <a:gd name="connsiteX21" fmla="*/ 23367 w 151257"/>
              <a:gd name="connsiteY21" fmla="*/ 8635 h 111251"/>
              <a:gd name="connsiteX22" fmla="*/ 23367 w 151257"/>
              <a:gd name="connsiteY22" fmla="*/ 23875 h 111251"/>
              <a:gd name="connsiteX23" fmla="*/ 23748 w 151257"/>
              <a:gd name="connsiteY23" fmla="*/ 23875 h 111251"/>
              <a:gd name="connsiteX24" fmla="*/ 53847 w 151257"/>
              <a:gd name="connsiteY24"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1257" h="111251">
                <a:moveTo>
                  <a:pt x="53847" y="6350"/>
                </a:moveTo>
                <a:cubicBezTo>
                  <a:pt x="60197" y="6350"/>
                  <a:pt x="65913" y="8127"/>
                  <a:pt x="70865" y="11683"/>
                </a:cubicBezTo>
                <a:cubicBezTo>
                  <a:pt x="75819" y="15239"/>
                  <a:pt x="79247" y="19938"/>
                  <a:pt x="81152" y="26034"/>
                </a:cubicBezTo>
                <a:cubicBezTo>
                  <a:pt x="88264" y="12953"/>
                  <a:pt x="98932" y="6350"/>
                  <a:pt x="113157" y="6350"/>
                </a:cubicBezTo>
                <a:cubicBezTo>
                  <a:pt x="134365" y="6350"/>
                  <a:pt x="144907" y="19430"/>
                  <a:pt x="144907" y="45465"/>
                </a:cubicBezTo>
                <a:lnTo>
                  <a:pt x="144907" y="104901"/>
                </a:lnTo>
                <a:lnTo>
                  <a:pt x="127888" y="104901"/>
                </a:lnTo>
                <a:lnTo>
                  <a:pt x="127888" y="49656"/>
                </a:lnTo>
                <a:cubicBezTo>
                  <a:pt x="127888" y="39115"/>
                  <a:pt x="126238" y="31750"/>
                  <a:pt x="123063" y="27177"/>
                </a:cubicBezTo>
                <a:cubicBezTo>
                  <a:pt x="119760" y="22732"/>
                  <a:pt x="114426" y="20446"/>
                  <a:pt x="106933" y="20446"/>
                </a:cubicBezTo>
                <a:cubicBezTo>
                  <a:pt x="100710" y="20446"/>
                  <a:pt x="95376" y="23367"/>
                  <a:pt x="90932" y="29209"/>
                </a:cubicBezTo>
                <a:cubicBezTo>
                  <a:pt x="86359" y="35051"/>
                  <a:pt x="84201" y="42036"/>
                  <a:pt x="84201" y="50037"/>
                </a:cubicBezTo>
                <a:lnTo>
                  <a:pt x="84201" y="104901"/>
                </a:lnTo>
                <a:lnTo>
                  <a:pt x="67055" y="104901"/>
                </a:lnTo>
                <a:lnTo>
                  <a:pt x="67055" y="47878"/>
                </a:lnTo>
                <a:cubicBezTo>
                  <a:pt x="67055" y="29590"/>
                  <a:pt x="60070" y="20446"/>
                  <a:pt x="45973" y="20446"/>
                </a:cubicBezTo>
                <a:cubicBezTo>
                  <a:pt x="39496" y="20446"/>
                  <a:pt x="34035" y="23240"/>
                  <a:pt x="29845" y="28828"/>
                </a:cubicBezTo>
                <a:cubicBezTo>
                  <a:pt x="25526" y="34416"/>
                  <a:pt x="23367" y="41528"/>
                  <a:pt x="23367" y="50164"/>
                </a:cubicBezTo>
                <a:lnTo>
                  <a:pt x="23367" y="104901"/>
                </a:lnTo>
                <a:lnTo>
                  <a:pt x="6350" y="104901"/>
                </a:lnTo>
                <a:lnTo>
                  <a:pt x="6350" y="8635"/>
                </a:lnTo>
                <a:lnTo>
                  <a:pt x="23367" y="8635"/>
                </a:lnTo>
                <a:lnTo>
                  <a:pt x="23367" y="23875"/>
                </a:lnTo>
                <a:lnTo>
                  <a:pt x="23748" y="23875"/>
                </a:lnTo>
                <a:cubicBezTo>
                  <a:pt x="30607" y="12191"/>
                  <a:pt x="40639" y="6350"/>
                  <a:pt x="5384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4" name="Freeform 3"/>
          <p:cNvSpPr/>
          <p:nvPr/>
        </p:nvSpPr>
        <p:spPr>
          <a:xfrm>
            <a:off x="4697603" y="3927855"/>
            <a:ext cx="189483" cy="147573"/>
          </a:xfrm>
          <a:custGeom>
            <a:avLst/>
            <a:gdLst>
              <a:gd name="connsiteX0" fmla="*/ 6350 w 189483"/>
              <a:gd name="connsiteY0" fmla="*/ 6350 h 147573"/>
              <a:gd name="connsiteX1" fmla="*/ 25526 w 189483"/>
              <a:gd name="connsiteY1" fmla="*/ 6350 h 147573"/>
              <a:gd name="connsiteX2" fmla="*/ 53085 w 189483"/>
              <a:gd name="connsiteY2" fmla="*/ 108203 h 147573"/>
              <a:gd name="connsiteX3" fmla="*/ 55244 w 189483"/>
              <a:gd name="connsiteY3" fmla="*/ 122047 h 147573"/>
              <a:gd name="connsiteX4" fmla="*/ 55752 w 189483"/>
              <a:gd name="connsiteY4" fmla="*/ 122047 h 147573"/>
              <a:gd name="connsiteX5" fmla="*/ 58673 w 189483"/>
              <a:gd name="connsiteY5" fmla="*/ 108203 h 147573"/>
              <a:gd name="connsiteX6" fmla="*/ 87756 w 189483"/>
              <a:gd name="connsiteY6" fmla="*/ 6350 h 147573"/>
              <a:gd name="connsiteX7" fmla="*/ 104901 w 189483"/>
              <a:gd name="connsiteY7" fmla="*/ 6350 h 147573"/>
              <a:gd name="connsiteX8" fmla="*/ 132841 w 189483"/>
              <a:gd name="connsiteY8" fmla="*/ 108965 h 147573"/>
              <a:gd name="connsiteX9" fmla="*/ 135000 w 189483"/>
              <a:gd name="connsiteY9" fmla="*/ 121920 h 147573"/>
              <a:gd name="connsiteX10" fmla="*/ 135381 w 189483"/>
              <a:gd name="connsiteY10" fmla="*/ 121920 h 147573"/>
              <a:gd name="connsiteX11" fmla="*/ 137921 w 189483"/>
              <a:gd name="connsiteY11" fmla="*/ 108711 h 147573"/>
              <a:gd name="connsiteX12" fmla="*/ 164337 w 189483"/>
              <a:gd name="connsiteY12" fmla="*/ 6350 h 147573"/>
              <a:gd name="connsiteX13" fmla="*/ 183133 w 189483"/>
              <a:gd name="connsiteY13" fmla="*/ 6350 h 147573"/>
              <a:gd name="connsiteX14" fmla="*/ 145287 w 189483"/>
              <a:gd name="connsiteY14" fmla="*/ 141223 h 147573"/>
              <a:gd name="connsiteX15" fmla="*/ 125094 w 189483"/>
              <a:gd name="connsiteY15" fmla="*/ 141223 h 147573"/>
              <a:gd name="connsiteX16" fmla="*/ 97916 w 189483"/>
              <a:gd name="connsiteY16" fmla="*/ 44069 h 147573"/>
              <a:gd name="connsiteX17" fmla="*/ 95757 w 189483"/>
              <a:gd name="connsiteY17" fmla="*/ 30098 h 147573"/>
              <a:gd name="connsiteX18" fmla="*/ 95376 w 189483"/>
              <a:gd name="connsiteY18" fmla="*/ 30098 h 147573"/>
              <a:gd name="connsiteX19" fmla="*/ 92963 w 189483"/>
              <a:gd name="connsiteY19" fmla="*/ 43941 h 147573"/>
              <a:gd name="connsiteX20" fmla="*/ 65531 w 189483"/>
              <a:gd name="connsiteY20" fmla="*/ 141223 h 147573"/>
              <a:gd name="connsiteX21" fmla="*/ 45338 w 189483"/>
              <a:gd name="connsiteY21" fmla="*/ 141223 h 147573"/>
              <a:gd name="connsiteX22" fmla="*/ 6350 w 189483"/>
              <a:gd name="connsiteY22" fmla="*/ 6350 h 14757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Lst>
            <a:rect l="l" t="t" r="r" b="b"/>
            <a:pathLst>
              <a:path w="189483" h="147573">
                <a:moveTo>
                  <a:pt x="6350" y="6350"/>
                </a:moveTo>
                <a:lnTo>
                  <a:pt x="25526" y="6350"/>
                </a:lnTo>
                <a:lnTo>
                  <a:pt x="53085" y="108203"/>
                </a:lnTo>
                <a:cubicBezTo>
                  <a:pt x="54228" y="112776"/>
                  <a:pt x="54990" y="117475"/>
                  <a:pt x="55244" y="122047"/>
                </a:cubicBezTo>
                <a:lnTo>
                  <a:pt x="55752" y="122047"/>
                </a:lnTo>
                <a:cubicBezTo>
                  <a:pt x="56006" y="118617"/>
                  <a:pt x="57022" y="113919"/>
                  <a:pt x="58673" y="108203"/>
                </a:cubicBezTo>
                <a:lnTo>
                  <a:pt x="87756" y="6350"/>
                </a:lnTo>
                <a:lnTo>
                  <a:pt x="104901" y="6350"/>
                </a:lnTo>
                <a:lnTo>
                  <a:pt x="132841" y="108965"/>
                </a:lnTo>
                <a:cubicBezTo>
                  <a:pt x="133730" y="112395"/>
                  <a:pt x="134492" y="116713"/>
                  <a:pt x="135000" y="121920"/>
                </a:cubicBezTo>
                <a:lnTo>
                  <a:pt x="135381" y="121920"/>
                </a:lnTo>
                <a:cubicBezTo>
                  <a:pt x="135635" y="118109"/>
                  <a:pt x="136525" y="113665"/>
                  <a:pt x="137921" y="108711"/>
                </a:cubicBezTo>
                <a:lnTo>
                  <a:pt x="164337" y="6350"/>
                </a:lnTo>
                <a:lnTo>
                  <a:pt x="183133" y="6350"/>
                </a:lnTo>
                <a:lnTo>
                  <a:pt x="145287" y="141223"/>
                </a:lnTo>
                <a:lnTo>
                  <a:pt x="125094" y="141223"/>
                </a:lnTo>
                <a:lnTo>
                  <a:pt x="97916" y="44069"/>
                </a:lnTo>
                <a:cubicBezTo>
                  <a:pt x="96646" y="39623"/>
                  <a:pt x="95884" y="35052"/>
                  <a:pt x="95757" y="30098"/>
                </a:cubicBezTo>
                <a:lnTo>
                  <a:pt x="95376" y="30098"/>
                </a:lnTo>
                <a:cubicBezTo>
                  <a:pt x="94995" y="34925"/>
                  <a:pt x="94233" y="39497"/>
                  <a:pt x="92963" y="43941"/>
                </a:cubicBezTo>
                <a:lnTo>
                  <a:pt x="65531" y="141223"/>
                </a:lnTo>
                <a:lnTo>
                  <a:pt x="45338"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5" name="Freeform 3"/>
          <p:cNvSpPr/>
          <p:nvPr/>
        </p:nvSpPr>
        <p:spPr>
          <a:xfrm>
            <a:off x="3818001" y="3927855"/>
            <a:ext cx="30098" cy="147573"/>
          </a:xfrm>
          <a:custGeom>
            <a:avLst/>
            <a:gdLst>
              <a:gd name="connsiteX0" fmla="*/ 6350 w 30098"/>
              <a:gd name="connsiteY0" fmla="*/ 6350 h 147573"/>
              <a:gd name="connsiteX1" fmla="*/ 23748 w 30098"/>
              <a:gd name="connsiteY1" fmla="*/ 6350 h 147573"/>
              <a:gd name="connsiteX2" fmla="*/ 23748 w 30098"/>
              <a:gd name="connsiteY2" fmla="*/ 141223 h 147573"/>
              <a:gd name="connsiteX3" fmla="*/ 6350 w 30098"/>
              <a:gd name="connsiteY3" fmla="*/ 141223 h 147573"/>
              <a:gd name="connsiteX4" fmla="*/ 6350 w 30098"/>
              <a:gd name="connsiteY4" fmla="*/ 6350 h 14757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0098" h="147573">
                <a:moveTo>
                  <a:pt x="6350" y="6350"/>
                </a:moveTo>
                <a:lnTo>
                  <a:pt x="23748" y="6350"/>
                </a:lnTo>
                <a:lnTo>
                  <a:pt x="23748" y="141223"/>
                </a:lnTo>
                <a:lnTo>
                  <a:pt x="6350"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6" name="Freeform 3"/>
          <p:cNvSpPr/>
          <p:nvPr/>
        </p:nvSpPr>
        <p:spPr>
          <a:xfrm>
            <a:off x="5674105" y="3925570"/>
            <a:ext cx="95504" cy="152145"/>
          </a:xfrm>
          <a:custGeom>
            <a:avLst/>
            <a:gdLst>
              <a:gd name="connsiteX0" fmla="*/ 53975 w 95504"/>
              <a:gd name="connsiteY0" fmla="*/ 6350 h 152145"/>
              <a:gd name="connsiteX1" fmla="*/ 83439 w 95504"/>
              <a:gd name="connsiteY1" fmla="*/ 11302 h 152145"/>
              <a:gd name="connsiteX2" fmla="*/ 83439 w 95504"/>
              <a:gd name="connsiteY2" fmla="*/ 30226 h 152145"/>
              <a:gd name="connsiteX3" fmla="*/ 52578 w 95504"/>
              <a:gd name="connsiteY3" fmla="*/ 21844 h 152145"/>
              <a:gd name="connsiteX4" fmla="*/ 32511 w 95504"/>
              <a:gd name="connsiteY4" fmla="*/ 26923 h 152145"/>
              <a:gd name="connsiteX5" fmla="*/ 24638 w 95504"/>
              <a:gd name="connsiteY5" fmla="*/ 41401 h 152145"/>
              <a:gd name="connsiteX6" fmla="*/ 30098 w 95504"/>
              <a:gd name="connsiteY6" fmla="*/ 54736 h 152145"/>
              <a:gd name="connsiteX7" fmla="*/ 53466 w 95504"/>
              <a:gd name="connsiteY7" fmla="*/ 68707 h 152145"/>
              <a:gd name="connsiteX8" fmla="*/ 81279 w 95504"/>
              <a:gd name="connsiteY8" fmla="*/ 87757 h 152145"/>
              <a:gd name="connsiteX9" fmla="*/ 89153 w 95504"/>
              <a:gd name="connsiteY9" fmla="*/ 109092 h 152145"/>
              <a:gd name="connsiteX10" fmla="*/ 76327 w 95504"/>
              <a:gd name="connsiteY10" fmla="*/ 136270 h 152145"/>
              <a:gd name="connsiteX11" fmla="*/ 40513 w 95504"/>
              <a:gd name="connsiteY11" fmla="*/ 145795 h 152145"/>
              <a:gd name="connsiteX12" fmla="*/ 21844 w 95504"/>
              <a:gd name="connsiteY12" fmla="*/ 143509 h 152145"/>
              <a:gd name="connsiteX13" fmla="*/ 6350 w 95504"/>
              <a:gd name="connsiteY13" fmla="*/ 138048 h 152145"/>
              <a:gd name="connsiteX14" fmla="*/ 6350 w 95504"/>
              <a:gd name="connsiteY14" fmla="*/ 118236 h 152145"/>
              <a:gd name="connsiteX15" fmla="*/ 22859 w 95504"/>
              <a:gd name="connsiteY15" fmla="*/ 127000 h 152145"/>
              <a:gd name="connsiteX16" fmla="*/ 42545 w 95504"/>
              <a:gd name="connsiteY16" fmla="*/ 130555 h 152145"/>
              <a:gd name="connsiteX17" fmla="*/ 70865 w 95504"/>
              <a:gd name="connsiteY17" fmla="*/ 110363 h 152145"/>
              <a:gd name="connsiteX18" fmla="*/ 67817 w 95504"/>
              <a:gd name="connsiteY18" fmla="*/ 100202 h 152145"/>
              <a:gd name="connsiteX19" fmla="*/ 59563 w 95504"/>
              <a:gd name="connsiteY19" fmla="*/ 92201 h 152145"/>
              <a:gd name="connsiteX20" fmla="*/ 39623 w 95504"/>
              <a:gd name="connsiteY20" fmla="*/ 81407 h 152145"/>
              <a:gd name="connsiteX21" fmla="*/ 12827 w 95504"/>
              <a:gd name="connsiteY21" fmla="*/ 62610 h 152145"/>
              <a:gd name="connsiteX22" fmla="*/ 6350 w 95504"/>
              <a:gd name="connsiteY22" fmla="*/ 42926 h 152145"/>
              <a:gd name="connsiteX23" fmla="*/ 19939 w 95504"/>
              <a:gd name="connsiteY23" fmla="*/ 16255 h 152145"/>
              <a:gd name="connsiteX24" fmla="*/ 53975 w 95504"/>
              <a:gd name="connsiteY24" fmla="*/ 6350 h 15214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95504" h="152145">
                <a:moveTo>
                  <a:pt x="53975" y="6350"/>
                </a:moveTo>
                <a:cubicBezTo>
                  <a:pt x="67309" y="6350"/>
                  <a:pt x="77215" y="8001"/>
                  <a:pt x="83439" y="11302"/>
                </a:cubicBezTo>
                <a:lnTo>
                  <a:pt x="83439" y="30226"/>
                </a:lnTo>
                <a:cubicBezTo>
                  <a:pt x="75310" y="24638"/>
                  <a:pt x="65023" y="21844"/>
                  <a:pt x="52578" y="21844"/>
                </a:cubicBezTo>
                <a:cubicBezTo>
                  <a:pt x="44450" y="21844"/>
                  <a:pt x="37719" y="23495"/>
                  <a:pt x="32511" y="26923"/>
                </a:cubicBezTo>
                <a:cubicBezTo>
                  <a:pt x="27304" y="30479"/>
                  <a:pt x="24638" y="35178"/>
                  <a:pt x="24638" y="41401"/>
                </a:cubicBezTo>
                <a:cubicBezTo>
                  <a:pt x="24638" y="46863"/>
                  <a:pt x="26542" y="51308"/>
                  <a:pt x="30098" y="54736"/>
                </a:cubicBezTo>
                <a:cubicBezTo>
                  <a:pt x="33654" y="58165"/>
                  <a:pt x="41528" y="62738"/>
                  <a:pt x="53466" y="68707"/>
                </a:cubicBezTo>
                <a:cubicBezTo>
                  <a:pt x="66802" y="75057"/>
                  <a:pt x="75946" y="81407"/>
                  <a:pt x="81279" y="87757"/>
                </a:cubicBezTo>
                <a:cubicBezTo>
                  <a:pt x="86614" y="93979"/>
                  <a:pt x="89153" y="101091"/>
                  <a:pt x="89153" y="109092"/>
                </a:cubicBezTo>
                <a:cubicBezTo>
                  <a:pt x="89153" y="120903"/>
                  <a:pt x="84963" y="129920"/>
                  <a:pt x="76327" y="136270"/>
                </a:cubicBezTo>
                <a:cubicBezTo>
                  <a:pt x="67690" y="142620"/>
                  <a:pt x="55753" y="145795"/>
                  <a:pt x="40513" y="145795"/>
                </a:cubicBezTo>
                <a:cubicBezTo>
                  <a:pt x="35178" y="145795"/>
                  <a:pt x="28955" y="145033"/>
                  <a:pt x="21844" y="143509"/>
                </a:cubicBezTo>
                <a:cubicBezTo>
                  <a:pt x="14732" y="142113"/>
                  <a:pt x="9525" y="140208"/>
                  <a:pt x="6350" y="138048"/>
                </a:cubicBezTo>
                <a:lnTo>
                  <a:pt x="6350" y="118236"/>
                </a:lnTo>
                <a:cubicBezTo>
                  <a:pt x="10414" y="121792"/>
                  <a:pt x="16002" y="124714"/>
                  <a:pt x="22859" y="127000"/>
                </a:cubicBezTo>
                <a:cubicBezTo>
                  <a:pt x="29717" y="129413"/>
                  <a:pt x="36322" y="130555"/>
                  <a:pt x="42545" y="130555"/>
                </a:cubicBezTo>
                <a:cubicBezTo>
                  <a:pt x="61467" y="130555"/>
                  <a:pt x="70865" y="123825"/>
                  <a:pt x="70865" y="110363"/>
                </a:cubicBezTo>
                <a:cubicBezTo>
                  <a:pt x="70865" y="106552"/>
                  <a:pt x="69850" y="103123"/>
                  <a:pt x="67817" y="100202"/>
                </a:cubicBezTo>
                <a:cubicBezTo>
                  <a:pt x="65785" y="97154"/>
                  <a:pt x="62991" y="94488"/>
                  <a:pt x="59563" y="92201"/>
                </a:cubicBezTo>
                <a:cubicBezTo>
                  <a:pt x="56007" y="89789"/>
                  <a:pt x="49276" y="86233"/>
                  <a:pt x="39623" y="81407"/>
                </a:cubicBezTo>
                <a:cubicBezTo>
                  <a:pt x="26034" y="74676"/>
                  <a:pt x="17145" y="68452"/>
                  <a:pt x="12827" y="62610"/>
                </a:cubicBezTo>
                <a:cubicBezTo>
                  <a:pt x="8509" y="56895"/>
                  <a:pt x="6350" y="50291"/>
                  <a:pt x="6350" y="42926"/>
                </a:cubicBezTo>
                <a:cubicBezTo>
                  <a:pt x="6350" y="31622"/>
                  <a:pt x="10922" y="22733"/>
                  <a:pt x="19939" y="16255"/>
                </a:cubicBezTo>
                <a:cubicBezTo>
                  <a:pt x="28955" y="9651"/>
                  <a:pt x="40259" y="6350"/>
                  <a:pt x="5397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7" name="Freeform 3"/>
          <p:cNvSpPr/>
          <p:nvPr/>
        </p:nvSpPr>
        <p:spPr>
          <a:xfrm>
            <a:off x="6041897" y="3921759"/>
            <a:ext cx="34290" cy="33909"/>
          </a:xfrm>
          <a:custGeom>
            <a:avLst/>
            <a:gdLst>
              <a:gd name="connsiteX0" fmla="*/ 17017 w 34290"/>
              <a:gd name="connsiteY0" fmla="*/ 6350 h 33909"/>
              <a:gd name="connsiteX1" fmla="*/ 24765 w 34290"/>
              <a:gd name="connsiteY1" fmla="*/ 9398 h 33909"/>
              <a:gd name="connsiteX2" fmla="*/ 27940 w 34290"/>
              <a:gd name="connsiteY2" fmla="*/ 17018 h 33909"/>
              <a:gd name="connsiteX3" fmla="*/ 24765 w 34290"/>
              <a:gd name="connsiteY3" fmla="*/ 24638 h 33909"/>
              <a:gd name="connsiteX4" fmla="*/ 17017 w 34290"/>
              <a:gd name="connsiteY4" fmla="*/ 27559 h 33909"/>
              <a:gd name="connsiteX5" fmla="*/ 9398 w 34290"/>
              <a:gd name="connsiteY5" fmla="*/ 24638 h 33909"/>
              <a:gd name="connsiteX6" fmla="*/ 6350 w 34290"/>
              <a:gd name="connsiteY6" fmla="*/ 17018 h 33909"/>
              <a:gd name="connsiteX7" fmla="*/ 9398 w 34290"/>
              <a:gd name="connsiteY7" fmla="*/ 9398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6"/>
                  <a:pt x="24765" y="9398"/>
                </a:cubicBezTo>
                <a:cubicBezTo>
                  <a:pt x="26923" y="11430"/>
                  <a:pt x="27940" y="13970"/>
                  <a:pt x="27940" y="17018"/>
                </a:cubicBezTo>
                <a:cubicBezTo>
                  <a:pt x="27940" y="20066"/>
                  <a:pt x="26923" y="22605"/>
                  <a:pt x="24765" y="24638"/>
                </a:cubicBezTo>
                <a:cubicBezTo>
                  <a:pt x="22733" y="26543"/>
                  <a:pt x="20066" y="27559"/>
                  <a:pt x="17017" y="27559"/>
                </a:cubicBezTo>
                <a:cubicBezTo>
                  <a:pt x="13970" y="27559"/>
                  <a:pt x="11430" y="26543"/>
                  <a:pt x="9398" y="24638"/>
                </a:cubicBezTo>
                <a:cubicBezTo>
                  <a:pt x="7366" y="22605"/>
                  <a:pt x="6350" y="20066"/>
                  <a:pt x="6350" y="17018"/>
                </a:cubicBezTo>
                <a:cubicBezTo>
                  <a:pt x="6350" y="14097"/>
                  <a:pt x="7366" y="11557"/>
                  <a:pt x="9398" y="9398"/>
                </a:cubicBezTo>
                <a:cubicBezTo>
                  <a:pt x="11430"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8" name="Freeform 3"/>
          <p:cNvSpPr/>
          <p:nvPr/>
        </p:nvSpPr>
        <p:spPr>
          <a:xfrm>
            <a:off x="5505577" y="3920235"/>
            <a:ext cx="102742" cy="157480"/>
          </a:xfrm>
          <a:custGeom>
            <a:avLst/>
            <a:gdLst>
              <a:gd name="connsiteX0" fmla="*/ 79375 w 102742"/>
              <a:gd name="connsiteY0" fmla="*/ 6350 h 157480"/>
              <a:gd name="connsiteX1" fmla="*/ 96392 w 102742"/>
              <a:gd name="connsiteY1" fmla="*/ 6350 h 157480"/>
              <a:gd name="connsiteX2" fmla="*/ 96392 w 102742"/>
              <a:gd name="connsiteY2" fmla="*/ 148844 h 157480"/>
              <a:gd name="connsiteX3" fmla="*/ 79375 w 102742"/>
              <a:gd name="connsiteY3" fmla="*/ 148844 h 157480"/>
              <a:gd name="connsiteX4" fmla="*/ 79375 w 102742"/>
              <a:gd name="connsiteY4" fmla="*/ 132842 h 157480"/>
              <a:gd name="connsiteX5" fmla="*/ 78994 w 102742"/>
              <a:gd name="connsiteY5" fmla="*/ 132842 h 157480"/>
              <a:gd name="connsiteX6" fmla="*/ 46227 w 102742"/>
              <a:gd name="connsiteY6" fmla="*/ 151129 h 157480"/>
              <a:gd name="connsiteX7" fmla="*/ 17144 w 102742"/>
              <a:gd name="connsiteY7" fmla="*/ 138048 h 157480"/>
              <a:gd name="connsiteX8" fmla="*/ 6350 w 102742"/>
              <a:gd name="connsiteY8" fmla="*/ 102997 h 157480"/>
              <a:gd name="connsiteX9" fmla="*/ 18541 w 102742"/>
              <a:gd name="connsiteY9" fmla="*/ 64642 h 157480"/>
              <a:gd name="connsiteX10" fmla="*/ 50419 w 102742"/>
              <a:gd name="connsiteY10" fmla="*/ 50292 h 157480"/>
              <a:gd name="connsiteX11" fmla="*/ 78994 w 102742"/>
              <a:gd name="connsiteY11" fmla="*/ 65659 h 157480"/>
              <a:gd name="connsiteX12" fmla="*/ 79375 w 102742"/>
              <a:gd name="connsiteY12" fmla="*/ 65659 h 157480"/>
              <a:gd name="connsiteX13" fmla="*/ 79375 w 102742"/>
              <a:gd name="connsiteY13" fmla="*/ 6350 h 15748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102742" h="157480">
                <a:moveTo>
                  <a:pt x="79375" y="6350"/>
                </a:moveTo>
                <a:lnTo>
                  <a:pt x="96392" y="6350"/>
                </a:lnTo>
                <a:lnTo>
                  <a:pt x="96392" y="148844"/>
                </a:lnTo>
                <a:lnTo>
                  <a:pt x="79375" y="148844"/>
                </a:lnTo>
                <a:lnTo>
                  <a:pt x="79375" y="132842"/>
                </a:lnTo>
                <a:lnTo>
                  <a:pt x="78994" y="132842"/>
                </a:lnTo>
                <a:cubicBezTo>
                  <a:pt x="72008" y="145034"/>
                  <a:pt x="61086" y="151129"/>
                  <a:pt x="46227" y="151129"/>
                </a:cubicBezTo>
                <a:cubicBezTo>
                  <a:pt x="34035" y="151129"/>
                  <a:pt x="24383" y="146811"/>
                  <a:pt x="17144" y="138048"/>
                </a:cubicBezTo>
                <a:cubicBezTo>
                  <a:pt x="10032" y="129413"/>
                  <a:pt x="6350" y="117729"/>
                  <a:pt x="6350" y="102997"/>
                </a:cubicBezTo>
                <a:cubicBezTo>
                  <a:pt x="6350" y="86995"/>
                  <a:pt x="10413" y="74295"/>
                  <a:pt x="18541" y="64642"/>
                </a:cubicBezTo>
                <a:cubicBezTo>
                  <a:pt x="26669" y="55117"/>
                  <a:pt x="37338" y="50292"/>
                  <a:pt x="50419" y="50292"/>
                </a:cubicBezTo>
                <a:cubicBezTo>
                  <a:pt x="63500" y="50292"/>
                  <a:pt x="73025" y="55372"/>
                  <a:pt x="78994" y="65659"/>
                </a:cubicBezTo>
                <a:lnTo>
                  <a:pt x="79375" y="65659"/>
                </a:lnTo>
                <a:lnTo>
                  <a:pt x="79375"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9" name="Freeform 3"/>
          <p:cNvSpPr/>
          <p:nvPr/>
        </p:nvSpPr>
        <p:spPr>
          <a:xfrm>
            <a:off x="5073141" y="3920235"/>
            <a:ext cx="94488" cy="155194"/>
          </a:xfrm>
          <a:custGeom>
            <a:avLst/>
            <a:gdLst>
              <a:gd name="connsiteX0" fmla="*/ 6350 w 94488"/>
              <a:gd name="connsiteY0" fmla="*/ 6350 h 155194"/>
              <a:gd name="connsiteX1" fmla="*/ 23367 w 94488"/>
              <a:gd name="connsiteY1" fmla="*/ 6350 h 155194"/>
              <a:gd name="connsiteX2" fmla="*/ 23367 w 94488"/>
              <a:gd name="connsiteY2" fmla="*/ 96647 h 155194"/>
              <a:gd name="connsiteX3" fmla="*/ 23748 w 94488"/>
              <a:gd name="connsiteY3" fmla="*/ 96647 h 155194"/>
              <a:gd name="connsiteX4" fmla="*/ 62865 w 94488"/>
              <a:gd name="connsiteY4" fmla="*/ 52578 h 155194"/>
              <a:gd name="connsiteX5" fmla="*/ 84836 w 94488"/>
              <a:gd name="connsiteY5" fmla="*/ 52578 h 155194"/>
              <a:gd name="connsiteX6" fmla="*/ 41275 w 94488"/>
              <a:gd name="connsiteY6" fmla="*/ 98805 h 155194"/>
              <a:gd name="connsiteX7" fmla="*/ 88138 w 94488"/>
              <a:gd name="connsiteY7" fmla="*/ 148844 h 155194"/>
              <a:gd name="connsiteX8" fmla="*/ 64897 w 94488"/>
              <a:gd name="connsiteY8" fmla="*/ 148844 h 155194"/>
              <a:gd name="connsiteX9" fmla="*/ 23748 w 94488"/>
              <a:gd name="connsiteY9" fmla="*/ 102489 h 155194"/>
              <a:gd name="connsiteX10" fmla="*/ 23367 w 94488"/>
              <a:gd name="connsiteY10" fmla="*/ 102489 h 155194"/>
              <a:gd name="connsiteX11" fmla="*/ 23367 w 94488"/>
              <a:gd name="connsiteY11" fmla="*/ 148844 h 155194"/>
              <a:gd name="connsiteX12" fmla="*/ 6350 w 94488"/>
              <a:gd name="connsiteY12" fmla="*/ 148844 h 155194"/>
              <a:gd name="connsiteX13" fmla="*/ 6350 w 94488"/>
              <a:gd name="connsiteY13" fmla="*/ 6350 h 15519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4488" h="155194">
                <a:moveTo>
                  <a:pt x="6350" y="6350"/>
                </a:moveTo>
                <a:lnTo>
                  <a:pt x="23367" y="6350"/>
                </a:lnTo>
                <a:lnTo>
                  <a:pt x="23367" y="96647"/>
                </a:lnTo>
                <a:lnTo>
                  <a:pt x="23748" y="96647"/>
                </a:lnTo>
                <a:lnTo>
                  <a:pt x="62865" y="52578"/>
                </a:lnTo>
                <a:lnTo>
                  <a:pt x="84836" y="52578"/>
                </a:lnTo>
                <a:lnTo>
                  <a:pt x="41275" y="98805"/>
                </a:lnTo>
                <a:lnTo>
                  <a:pt x="88138" y="148844"/>
                </a:lnTo>
                <a:lnTo>
                  <a:pt x="64897" y="148844"/>
                </a:lnTo>
                <a:lnTo>
                  <a:pt x="23748" y="102489"/>
                </a:lnTo>
                <a:lnTo>
                  <a:pt x="23367" y="102489"/>
                </a:lnTo>
                <a:lnTo>
                  <a:pt x="23367" y="148844"/>
                </a:lnTo>
                <a:lnTo>
                  <a:pt x="6350" y="148844"/>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0" name="Freeform 3"/>
          <p:cNvSpPr/>
          <p:nvPr/>
        </p:nvSpPr>
        <p:spPr>
          <a:xfrm>
            <a:off x="4585715" y="3918077"/>
            <a:ext cx="72517" cy="157352"/>
          </a:xfrm>
          <a:custGeom>
            <a:avLst/>
            <a:gdLst>
              <a:gd name="connsiteX0" fmla="*/ 54483 w 72517"/>
              <a:gd name="connsiteY0" fmla="*/ 6350 h 157352"/>
              <a:gd name="connsiteX1" fmla="*/ 66167 w 72517"/>
              <a:gd name="connsiteY1" fmla="*/ 8001 h 157352"/>
              <a:gd name="connsiteX2" fmla="*/ 66167 w 72517"/>
              <a:gd name="connsiteY2" fmla="*/ 22986 h 157352"/>
              <a:gd name="connsiteX3" fmla="*/ 55753 w 72517"/>
              <a:gd name="connsiteY3" fmla="*/ 20446 h 157352"/>
              <a:gd name="connsiteX4" fmla="*/ 39751 w 72517"/>
              <a:gd name="connsiteY4" fmla="*/ 40385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60 w 72517"/>
              <a:gd name="connsiteY10" fmla="*/ 151002 h 157352"/>
              <a:gd name="connsiteX11" fmla="*/ 22860 w 72517"/>
              <a:gd name="connsiteY11" fmla="*/ 68833 h 157352"/>
              <a:gd name="connsiteX12" fmla="*/ 6350 w 72517"/>
              <a:gd name="connsiteY12" fmla="*/ 68833 h 157352"/>
              <a:gd name="connsiteX13" fmla="*/ 6350 w 72517"/>
              <a:gd name="connsiteY13" fmla="*/ 54736 h 157352"/>
              <a:gd name="connsiteX14" fmla="*/ 22860 w 72517"/>
              <a:gd name="connsiteY14" fmla="*/ 54736 h 157352"/>
              <a:gd name="connsiteX15" fmla="*/ 22860 w 72517"/>
              <a:gd name="connsiteY15" fmla="*/ 39496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9" y="6350"/>
                  <a:pt x="63246" y="6984"/>
                  <a:pt x="66167" y="8001"/>
                </a:cubicBezTo>
                <a:lnTo>
                  <a:pt x="66167" y="22986"/>
                </a:lnTo>
                <a:cubicBezTo>
                  <a:pt x="62992" y="21335"/>
                  <a:pt x="59436" y="20446"/>
                  <a:pt x="55753" y="20446"/>
                </a:cubicBezTo>
                <a:cubicBezTo>
                  <a:pt x="45085" y="20446"/>
                  <a:pt x="39751" y="27051"/>
                  <a:pt x="39751" y="40385"/>
                </a:cubicBezTo>
                <a:lnTo>
                  <a:pt x="39751" y="54736"/>
                </a:lnTo>
                <a:lnTo>
                  <a:pt x="62357" y="54736"/>
                </a:lnTo>
                <a:lnTo>
                  <a:pt x="62357" y="68833"/>
                </a:lnTo>
                <a:lnTo>
                  <a:pt x="39751" y="68833"/>
                </a:lnTo>
                <a:lnTo>
                  <a:pt x="39751" y="151002"/>
                </a:lnTo>
                <a:lnTo>
                  <a:pt x="22860" y="151002"/>
                </a:lnTo>
                <a:lnTo>
                  <a:pt x="22860" y="68833"/>
                </a:lnTo>
                <a:lnTo>
                  <a:pt x="6350" y="68833"/>
                </a:lnTo>
                <a:lnTo>
                  <a:pt x="6350" y="54736"/>
                </a:lnTo>
                <a:lnTo>
                  <a:pt x="22860" y="54736"/>
                </a:lnTo>
                <a:lnTo>
                  <a:pt x="22860" y="39496"/>
                </a:lnTo>
                <a:cubicBezTo>
                  <a:pt x="22860" y="29209"/>
                  <a:pt x="25780" y="21082"/>
                  <a:pt x="31750" y="15239"/>
                </a:cubicBezTo>
                <a:cubicBezTo>
                  <a:pt x="37719" y="9270"/>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1" name="Freeform 3"/>
          <p:cNvSpPr/>
          <p:nvPr/>
        </p:nvSpPr>
        <p:spPr>
          <a:xfrm>
            <a:off x="3116579" y="4415282"/>
            <a:ext cx="342900" cy="365759"/>
          </a:xfrm>
          <a:custGeom>
            <a:avLst/>
            <a:gdLst>
              <a:gd name="connsiteX0" fmla="*/ 0 w 342900"/>
              <a:gd name="connsiteY0" fmla="*/ 57150 h 365759"/>
              <a:gd name="connsiteX1" fmla="*/ 57150 w 342900"/>
              <a:gd name="connsiteY1" fmla="*/ 0 h 365759"/>
              <a:gd name="connsiteX2" fmla="*/ 285750 w 342900"/>
              <a:gd name="connsiteY2" fmla="*/ 0 h 365759"/>
              <a:gd name="connsiteX3" fmla="*/ 342900 w 342900"/>
              <a:gd name="connsiteY3" fmla="*/ 57150 h 365759"/>
              <a:gd name="connsiteX4" fmla="*/ 342900 w 342900"/>
              <a:gd name="connsiteY4" fmla="*/ 308609 h 365759"/>
              <a:gd name="connsiteX5" fmla="*/ 285750 w 342900"/>
              <a:gd name="connsiteY5" fmla="*/ 365759 h 365759"/>
              <a:gd name="connsiteX6" fmla="*/ 57150 w 342900"/>
              <a:gd name="connsiteY6" fmla="*/ 365759 h 365759"/>
              <a:gd name="connsiteX7" fmla="*/ 0 w 342900"/>
              <a:gd name="connsiteY7" fmla="*/ 308609 h 365759"/>
              <a:gd name="connsiteX8" fmla="*/ 0 w 342900"/>
              <a:gd name="connsiteY8" fmla="*/ 57150 h 36575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0" h="365759">
                <a:moveTo>
                  <a:pt x="0" y="57150"/>
                </a:moveTo>
                <a:cubicBezTo>
                  <a:pt x="0" y="25653"/>
                  <a:pt x="25527" y="0"/>
                  <a:pt x="57150" y="0"/>
                </a:cubicBezTo>
                <a:lnTo>
                  <a:pt x="285750" y="0"/>
                </a:lnTo>
                <a:cubicBezTo>
                  <a:pt x="317373" y="0"/>
                  <a:pt x="342900" y="25653"/>
                  <a:pt x="342900" y="57150"/>
                </a:cubicBezTo>
                <a:lnTo>
                  <a:pt x="342900" y="308609"/>
                </a:lnTo>
                <a:cubicBezTo>
                  <a:pt x="342900" y="340233"/>
                  <a:pt x="317373" y="365759"/>
                  <a:pt x="285750" y="365759"/>
                </a:cubicBezTo>
                <a:lnTo>
                  <a:pt x="57150" y="365759"/>
                </a:lnTo>
                <a:cubicBezTo>
                  <a:pt x="25527" y="365759"/>
                  <a:pt x="0" y="340233"/>
                  <a:pt x="0" y="308609"/>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2" name="Freeform 3"/>
          <p:cNvSpPr/>
          <p:nvPr/>
        </p:nvSpPr>
        <p:spPr>
          <a:xfrm>
            <a:off x="3103879" y="4402582"/>
            <a:ext cx="368300" cy="391159"/>
          </a:xfrm>
          <a:custGeom>
            <a:avLst/>
            <a:gdLst>
              <a:gd name="connsiteX0" fmla="*/ 12700 w 368300"/>
              <a:gd name="connsiteY0" fmla="*/ 69850 h 391159"/>
              <a:gd name="connsiteX1" fmla="*/ 69850 w 368300"/>
              <a:gd name="connsiteY1" fmla="*/ 12700 h 391159"/>
              <a:gd name="connsiteX2" fmla="*/ 298450 w 368300"/>
              <a:gd name="connsiteY2" fmla="*/ 12700 h 391159"/>
              <a:gd name="connsiteX3" fmla="*/ 355600 w 368300"/>
              <a:gd name="connsiteY3" fmla="*/ 69850 h 391159"/>
              <a:gd name="connsiteX4" fmla="*/ 355600 w 368300"/>
              <a:gd name="connsiteY4" fmla="*/ 321309 h 391159"/>
              <a:gd name="connsiteX5" fmla="*/ 298450 w 368300"/>
              <a:gd name="connsiteY5" fmla="*/ 378459 h 391159"/>
              <a:gd name="connsiteX6" fmla="*/ 69850 w 368300"/>
              <a:gd name="connsiteY6" fmla="*/ 378459 h 391159"/>
              <a:gd name="connsiteX7" fmla="*/ 12700 w 368300"/>
              <a:gd name="connsiteY7" fmla="*/ 321309 h 391159"/>
              <a:gd name="connsiteX8" fmla="*/ 12700 w 368300"/>
              <a:gd name="connsiteY8" fmla="*/ 69850 h 39115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 h="391159">
                <a:moveTo>
                  <a:pt x="12700" y="69850"/>
                </a:moveTo>
                <a:cubicBezTo>
                  <a:pt x="12700" y="38353"/>
                  <a:pt x="38227" y="12700"/>
                  <a:pt x="69850" y="12700"/>
                </a:cubicBezTo>
                <a:lnTo>
                  <a:pt x="298450" y="12700"/>
                </a:lnTo>
                <a:cubicBezTo>
                  <a:pt x="330073" y="12700"/>
                  <a:pt x="355600" y="38353"/>
                  <a:pt x="355600" y="69850"/>
                </a:cubicBezTo>
                <a:lnTo>
                  <a:pt x="355600" y="321309"/>
                </a:lnTo>
                <a:cubicBezTo>
                  <a:pt x="355600" y="352933"/>
                  <a:pt x="330073" y="378459"/>
                  <a:pt x="298450" y="378459"/>
                </a:cubicBezTo>
                <a:lnTo>
                  <a:pt x="69850" y="378459"/>
                </a:lnTo>
                <a:cubicBezTo>
                  <a:pt x="38227" y="378459"/>
                  <a:pt x="12700" y="352933"/>
                  <a:pt x="12700" y="321309"/>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3" name="Freeform 3"/>
          <p:cNvSpPr/>
          <p:nvPr/>
        </p:nvSpPr>
        <p:spPr>
          <a:xfrm>
            <a:off x="3649979" y="4407661"/>
            <a:ext cx="3665220" cy="419100"/>
          </a:xfrm>
          <a:custGeom>
            <a:avLst/>
            <a:gdLst>
              <a:gd name="connsiteX0" fmla="*/ 0 w 3665220"/>
              <a:gd name="connsiteY0" fmla="*/ 69850 h 419100"/>
              <a:gd name="connsiteX1" fmla="*/ 69850 w 3665220"/>
              <a:gd name="connsiteY1" fmla="*/ 0 h 419100"/>
              <a:gd name="connsiteX2" fmla="*/ 3595370 w 3665220"/>
              <a:gd name="connsiteY2" fmla="*/ 0 h 419100"/>
              <a:gd name="connsiteX3" fmla="*/ 3665220 w 3665220"/>
              <a:gd name="connsiteY3" fmla="*/ 69850 h 419100"/>
              <a:gd name="connsiteX4" fmla="*/ 3665220 w 3665220"/>
              <a:gd name="connsiteY4" fmla="*/ 349250 h 419100"/>
              <a:gd name="connsiteX5" fmla="*/ 3595370 w 3665220"/>
              <a:gd name="connsiteY5" fmla="*/ 419100 h 419100"/>
              <a:gd name="connsiteX6" fmla="*/ 69850 w 3665220"/>
              <a:gd name="connsiteY6" fmla="*/ 419100 h 419100"/>
              <a:gd name="connsiteX7" fmla="*/ 0 w 3665220"/>
              <a:gd name="connsiteY7" fmla="*/ 349250 h 419100"/>
              <a:gd name="connsiteX8" fmla="*/ 0 w 3665220"/>
              <a:gd name="connsiteY8" fmla="*/ 69850 h 4191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65220" h="419100">
                <a:moveTo>
                  <a:pt x="0" y="69850"/>
                </a:moveTo>
                <a:cubicBezTo>
                  <a:pt x="0" y="31241"/>
                  <a:pt x="31241" y="0"/>
                  <a:pt x="69850" y="0"/>
                </a:cubicBezTo>
                <a:lnTo>
                  <a:pt x="3595370" y="0"/>
                </a:lnTo>
                <a:cubicBezTo>
                  <a:pt x="3633977" y="0"/>
                  <a:pt x="3665220" y="31241"/>
                  <a:pt x="3665220" y="69850"/>
                </a:cubicBezTo>
                <a:lnTo>
                  <a:pt x="3665220" y="349250"/>
                </a:lnTo>
                <a:cubicBezTo>
                  <a:pt x="3665220" y="387858"/>
                  <a:pt x="3633977" y="419100"/>
                  <a:pt x="3595370" y="419100"/>
                </a:cubicBezTo>
                <a:lnTo>
                  <a:pt x="69850" y="419100"/>
                </a:lnTo>
                <a:cubicBezTo>
                  <a:pt x="31241" y="419100"/>
                  <a:pt x="0" y="387858"/>
                  <a:pt x="0" y="349250"/>
                </a:cubicBezTo>
                <a:lnTo>
                  <a:pt x="0" y="698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4" name="Freeform 3"/>
          <p:cNvSpPr/>
          <p:nvPr/>
        </p:nvSpPr>
        <p:spPr>
          <a:xfrm>
            <a:off x="3637279" y="4394961"/>
            <a:ext cx="3690620" cy="444500"/>
          </a:xfrm>
          <a:custGeom>
            <a:avLst/>
            <a:gdLst>
              <a:gd name="connsiteX0" fmla="*/ 12700 w 3690620"/>
              <a:gd name="connsiteY0" fmla="*/ 82550 h 444500"/>
              <a:gd name="connsiteX1" fmla="*/ 82550 w 3690620"/>
              <a:gd name="connsiteY1" fmla="*/ 12700 h 444500"/>
              <a:gd name="connsiteX2" fmla="*/ 3608070 w 3690620"/>
              <a:gd name="connsiteY2" fmla="*/ 12700 h 444500"/>
              <a:gd name="connsiteX3" fmla="*/ 3677920 w 3690620"/>
              <a:gd name="connsiteY3" fmla="*/ 82550 h 444500"/>
              <a:gd name="connsiteX4" fmla="*/ 3677920 w 3690620"/>
              <a:gd name="connsiteY4" fmla="*/ 361950 h 444500"/>
              <a:gd name="connsiteX5" fmla="*/ 3608070 w 3690620"/>
              <a:gd name="connsiteY5" fmla="*/ 431800 h 444500"/>
              <a:gd name="connsiteX6" fmla="*/ 82550 w 3690620"/>
              <a:gd name="connsiteY6" fmla="*/ 431800 h 444500"/>
              <a:gd name="connsiteX7" fmla="*/ 12700 w 3690620"/>
              <a:gd name="connsiteY7" fmla="*/ 361950 h 444500"/>
              <a:gd name="connsiteX8" fmla="*/ 12700 w 3690620"/>
              <a:gd name="connsiteY8" fmla="*/ 82550 h 4445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90620" h="444500">
                <a:moveTo>
                  <a:pt x="12700" y="82550"/>
                </a:moveTo>
                <a:cubicBezTo>
                  <a:pt x="12700" y="43941"/>
                  <a:pt x="43941" y="12700"/>
                  <a:pt x="82550" y="12700"/>
                </a:cubicBezTo>
                <a:lnTo>
                  <a:pt x="3608070" y="12700"/>
                </a:lnTo>
                <a:cubicBezTo>
                  <a:pt x="3646677" y="12700"/>
                  <a:pt x="3677920" y="43941"/>
                  <a:pt x="3677920" y="82550"/>
                </a:cubicBezTo>
                <a:lnTo>
                  <a:pt x="3677920" y="361950"/>
                </a:lnTo>
                <a:cubicBezTo>
                  <a:pt x="3677920" y="400558"/>
                  <a:pt x="3646677" y="431800"/>
                  <a:pt x="3608070" y="431800"/>
                </a:cubicBezTo>
                <a:lnTo>
                  <a:pt x="82550" y="431800"/>
                </a:lnTo>
                <a:cubicBezTo>
                  <a:pt x="43941" y="431800"/>
                  <a:pt x="12700" y="400558"/>
                  <a:pt x="12700" y="361950"/>
                </a:cubicBezTo>
                <a:lnTo>
                  <a:pt x="12700" y="825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5" name="Freeform 3"/>
          <p:cNvSpPr/>
          <p:nvPr/>
        </p:nvSpPr>
        <p:spPr>
          <a:xfrm>
            <a:off x="5249290" y="4654550"/>
            <a:ext cx="56007" cy="49402"/>
          </a:xfrm>
          <a:custGeom>
            <a:avLst/>
            <a:gdLst>
              <a:gd name="connsiteX0" fmla="*/ 49657 w 56007"/>
              <a:gd name="connsiteY0" fmla="*/ 6350 h 49402"/>
              <a:gd name="connsiteX1" fmla="*/ 27178 w 56007"/>
              <a:gd name="connsiteY1" fmla="*/ 9397 h 49402"/>
              <a:gd name="connsiteX2" fmla="*/ 10795 w 56007"/>
              <a:gd name="connsiteY2" fmla="*/ 15240 h 49402"/>
              <a:gd name="connsiteX3" fmla="*/ 6350 w 56007"/>
              <a:gd name="connsiteY3" fmla="*/ 27432 h 49402"/>
              <a:gd name="connsiteX4" fmla="*/ 11176 w 56007"/>
              <a:gd name="connsiteY4" fmla="*/ 38734 h 49402"/>
              <a:gd name="connsiteX5" fmla="*/ 24130 w 56007"/>
              <a:gd name="connsiteY5" fmla="*/ 43053 h 49402"/>
              <a:gd name="connsiteX6" fmla="*/ 42418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3" y="12319"/>
                  <a:pt x="10795" y="15240"/>
                </a:cubicBezTo>
                <a:cubicBezTo>
                  <a:pt x="7874" y="18160"/>
                  <a:pt x="6350" y="22225"/>
                  <a:pt x="6350" y="27432"/>
                </a:cubicBezTo>
                <a:cubicBezTo>
                  <a:pt x="6350" y="32003"/>
                  <a:pt x="8001" y="35814"/>
                  <a:pt x="11176" y="38734"/>
                </a:cubicBezTo>
                <a:cubicBezTo>
                  <a:pt x="14478" y="41528"/>
                  <a:pt x="18796" y="43053"/>
                  <a:pt x="24130" y="43053"/>
                </a:cubicBezTo>
                <a:cubicBezTo>
                  <a:pt x="31496" y="43053"/>
                  <a:pt x="37592" y="40385"/>
                  <a:pt x="42418"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6" name="Freeform 3"/>
          <p:cNvSpPr/>
          <p:nvPr/>
        </p:nvSpPr>
        <p:spPr>
          <a:xfrm>
            <a:off x="5414898" y="4617973"/>
            <a:ext cx="62992" cy="40132"/>
          </a:xfrm>
          <a:custGeom>
            <a:avLst/>
            <a:gdLst>
              <a:gd name="connsiteX0" fmla="*/ 33401 w 62992"/>
              <a:gd name="connsiteY0" fmla="*/ 6350 h 40132"/>
              <a:gd name="connsiteX1" fmla="*/ 15747 w 62992"/>
              <a:gd name="connsiteY1" fmla="*/ 13970 h 40132"/>
              <a:gd name="connsiteX2" fmla="*/ 6350 w 62992"/>
              <a:gd name="connsiteY2" fmla="*/ 33782 h 40132"/>
              <a:gd name="connsiteX3" fmla="*/ 56641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90"/>
                  <a:pt x="15747" y="13970"/>
                </a:cubicBezTo>
                <a:cubicBezTo>
                  <a:pt x="10795" y="19050"/>
                  <a:pt x="7620" y="25654"/>
                  <a:pt x="6350" y="33782"/>
                </a:cubicBezTo>
                <a:lnTo>
                  <a:pt x="56641" y="33782"/>
                </a:lnTo>
                <a:cubicBezTo>
                  <a:pt x="56641" y="25019"/>
                  <a:pt x="54610" y="18288"/>
                  <a:pt x="50546"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7" name="Freeform 3"/>
          <p:cNvSpPr/>
          <p:nvPr/>
        </p:nvSpPr>
        <p:spPr>
          <a:xfrm>
            <a:off x="4770246" y="4617973"/>
            <a:ext cx="62992" cy="40132"/>
          </a:xfrm>
          <a:custGeom>
            <a:avLst/>
            <a:gdLst>
              <a:gd name="connsiteX0" fmla="*/ 33401 w 62992"/>
              <a:gd name="connsiteY0" fmla="*/ 6350 h 40132"/>
              <a:gd name="connsiteX1" fmla="*/ 15748 w 62992"/>
              <a:gd name="connsiteY1" fmla="*/ 13970 h 40132"/>
              <a:gd name="connsiteX2" fmla="*/ 6350 w 62992"/>
              <a:gd name="connsiteY2" fmla="*/ 33782 h 40132"/>
              <a:gd name="connsiteX3" fmla="*/ 56642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3" y="6350"/>
                  <a:pt x="20701" y="8890"/>
                  <a:pt x="15748" y="13970"/>
                </a:cubicBezTo>
                <a:cubicBezTo>
                  <a:pt x="10795" y="19050"/>
                  <a:pt x="7620" y="25654"/>
                  <a:pt x="6350" y="33782"/>
                </a:cubicBezTo>
                <a:lnTo>
                  <a:pt x="56642" y="33782"/>
                </a:lnTo>
                <a:cubicBezTo>
                  <a:pt x="56642" y="25019"/>
                  <a:pt x="54610" y="18288"/>
                  <a:pt x="50546" y="13461"/>
                </a:cubicBezTo>
                <a:cubicBezTo>
                  <a:pt x="46482" y="8763"/>
                  <a:pt x="40767"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8" name="Freeform 3"/>
          <p:cNvSpPr/>
          <p:nvPr/>
        </p:nvSpPr>
        <p:spPr>
          <a:xfrm>
            <a:off x="5103495" y="460654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49" name="Freeform 3"/>
          <p:cNvSpPr/>
          <p:nvPr/>
        </p:nvSpPr>
        <p:spPr>
          <a:xfrm>
            <a:off x="4995290" y="460654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0" name="Freeform 3"/>
          <p:cNvSpPr/>
          <p:nvPr/>
        </p:nvSpPr>
        <p:spPr>
          <a:xfrm>
            <a:off x="4859782" y="4604892"/>
            <a:ext cx="64389" cy="110616"/>
          </a:xfrm>
          <a:custGeom>
            <a:avLst/>
            <a:gdLst>
              <a:gd name="connsiteX0" fmla="*/ 49021 w 64389"/>
              <a:gd name="connsiteY0" fmla="*/ 6350 h 110616"/>
              <a:gd name="connsiteX1" fmla="*/ 58039 w 64389"/>
              <a:gd name="connsiteY1" fmla="*/ 7620 h 110616"/>
              <a:gd name="connsiteX2" fmla="*/ 58039 w 64389"/>
              <a:gd name="connsiteY2" fmla="*/ 24891 h 110616"/>
              <a:gd name="connsiteX3" fmla="*/ 46227 w 64389"/>
              <a:gd name="connsiteY3" fmla="*/ 21844 h 110616"/>
              <a:gd name="connsiteX4" fmla="*/ 29845 w 64389"/>
              <a:gd name="connsiteY4" fmla="*/ 31115 h 110616"/>
              <a:gd name="connsiteX5" fmla="*/ 23367 w 64389"/>
              <a:gd name="connsiteY5" fmla="*/ 55498 h 110616"/>
              <a:gd name="connsiteX6" fmla="*/ 23367 w 64389"/>
              <a:gd name="connsiteY6" fmla="*/ 104266 h 110616"/>
              <a:gd name="connsiteX7" fmla="*/ 6350 w 64389"/>
              <a:gd name="connsiteY7" fmla="*/ 104266 h 110616"/>
              <a:gd name="connsiteX8" fmla="*/ 6350 w 64389"/>
              <a:gd name="connsiteY8" fmla="*/ 8001 h 110616"/>
              <a:gd name="connsiteX9" fmla="*/ 23367 w 64389"/>
              <a:gd name="connsiteY9" fmla="*/ 8001 h 110616"/>
              <a:gd name="connsiteX10" fmla="*/ 23367 w 64389"/>
              <a:gd name="connsiteY10" fmla="*/ 27559 h 110616"/>
              <a:gd name="connsiteX11" fmla="*/ 23748 w 64389"/>
              <a:gd name="connsiteY11" fmla="*/ 27559 h 110616"/>
              <a:gd name="connsiteX12" fmla="*/ 49021 w 64389"/>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389" h="110616">
                <a:moveTo>
                  <a:pt x="49021" y="6350"/>
                </a:moveTo>
                <a:cubicBezTo>
                  <a:pt x="52958" y="6350"/>
                  <a:pt x="55879" y="6730"/>
                  <a:pt x="58039" y="7620"/>
                </a:cubicBezTo>
                <a:lnTo>
                  <a:pt x="58039" y="24891"/>
                </a:lnTo>
                <a:cubicBezTo>
                  <a:pt x="55117" y="22860"/>
                  <a:pt x="51180" y="21844"/>
                  <a:pt x="46227" y="21844"/>
                </a:cubicBezTo>
                <a:cubicBezTo>
                  <a:pt x="39623" y="21844"/>
                  <a:pt x="34163" y="24891"/>
                  <a:pt x="29845" y="31115"/>
                </a:cubicBezTo>
                <a:cubicBezTo>
                  <a:pt x="25527" y="37210"/>
                  <a:pt x="23367" y="45466"/>
                  <a:pt x="23367" y="55498"/>
                </a:cubicBezTo>
                <a:lnTo>
                  <a:pt x="23367" y="104266"/>
                </a:lnTo>
                <a:lnTo>
                  <a:pt x="6350" y="104266"/>
                </a:lnTo>
                <a:lnTo>
                  <a:pt x="6350" y="8001"/>
                </a:lnTo>
                <a:lnTo>
                  <a:pt x="23367" y="8001"/>
                </a:lnTo>
                <a:lnTo>
                  <a:pt x="23367" y="27559"/>
                </a:lnTo>
                <a:lnTo>
                  <a:pt x="23748" y="27559"/>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1" name="Freeform 3"/>
          <p:cNvSpPr/>
          <p:nvPr/>
        </p:nvSpPr>
        <p:spPr>
          <a:xfrm>
            <a:off x="5498972" y="4604258"/>
            <a:ext cx="77851" cy="113538"/>
          </a:xfrm>
          <a:custGeom>
            <a:avLst/>
            <a:gdLst>
              <a:gd name="connsiteX0" fmla="*/ 44069 w 77851"/>
              <a:gd name="connsiteY0" fmla="*/ 6350 h 113538"/>
              <a:gd name="connsiteX1" fmla="*/ 66802 w 77851"/>
              <a:gd name="connsiteY1" fmla="*/ 10667 h 113538"/>
              <a:gd name="connsiteX2" fmla="*/ 66802 w 77851"/>
              <a:gd name="connsiteY2" fmla="*/ 27051 h 113538"/>
              <a:gd name="connsiteX3" fmla="*/ 42417 w 77851"/>
              <a:gd name="connsiteY3" fmla="*/ 20065 h 113538"/>
              <a:gd name="connsiteX4" fmla="*/ 29083 w 77851"/>
              <a:gd name="connsiteY4" fmla="*/ 23621 h 113538"/>
              <a:gd name="connsiteX5" fmla="*/ 23876 w 77851"/>
              <a:gd name="connsiteY5" fmla="*/ 33020 h 113538"/>
              <a:gd name="connsiteX6" fmla="*/ 27559 w 77851"/>
              <a:gd name="connsiteY6" fmla="*/ 42036 h 113538"/>
              <a:gd name="connsiteX7" fmla="*/ 44069 w 77851"/>
              <a:gd name="connsiteY7" fmla="*/ 50291 h 113538"/>
              <a:gd name="connsiteX8" fmla="*/ 65786 w 77851"/>
              <a:gd name="connsiteY8" fmla="*/ 62738 h 113538"/>
              <a:gd name="connsiteX9" fmla="*/ 71501 w 77851"/>
              <a:gd name="connsiteY9" fmla="*/ 78739 h 113538"/>
              <a:gd name="connsiteX10" fmla="*/ 60579 w 77851"/>
              <a:gd name="connsiteY10" fmla="*/ 99567 h 113538"/>
              <a:gd name="connsiteX11" fmla="*/ 32511 w 77851"/>
              <a:gd name="connsiteY11" fmla="*/ 107188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20 h 113538"/>
              <a:gd name="connsiteX17" fmla="*/ 32130 w 77851"/>
              <a:gd name="connsiteY17" fmla="*/ 62610 h 113538"/>
              <a:gd name="connsiteX18" fmla="*/ 11303 w 77851"/>
              <a:gd name="connsiteY18" fmla="*/ 49783 h 113538"/>
              <a:gd name="connsiteX19" fmla="*/ 6477 w 77851"/>
              <a:gd name="connsiteY19" fmla="*/ 34544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7" y="7746"/>
                  <a:pt x="66802" y="10667"/>
                </a:cubicBezTo>
                <a:lnTo>
                  <a:pt x="66802" y="27051"/>
                </a:lnTo>
                <a:cubicBezTo>
                  <a:pt x="59690" y="22478"/>
                  <a:pt x="51435" y="20065"/>
                  <a:pt x="42417" y="20065"/>
                </a:cubicBezTo>
                <a:cubicBezTo>
                  <a:pt x="36957" y="20065"/>
                  <a:pt x="32511" y="21335"/>
                  <a:pt x="29083" y="23621"/>
                </a:cubicBezTo>
                <a:cubicBezTo>
                  <a:pt x="25654" y="26034"/>
                  <a:pt x="23876" y="29209"/>
                  <a:pt x="23876" y="33020"/>
                </a:cubicBezTo>
                <a:cubicBezTo>
                  <a:pt x="23876" y="36957"/>
                  <a:pt x="25146" y="39877"/>
                  <a:pt x="27559" y="42036"/>
                </a:cubicBezTo>
                <a:cubicBezTo>
                  <a:pt x="30098" y="44195"/>
                  <a:pt x="35560" y="46989"/>
                  <a:pt x="44069" y="50291"/>
                </a:cubicBezTo>
                <a:cubicBezTo>
                  <a:pt x="54736" y="54355"/>
                  <a:pt x="61976" y="58420"/>
                  <a:pt x="65786" y="62738"/>
                </a:cubicBezTo>
                <a:cubicBezTo>
                  <a:pt x="69596" y="67055"/>
                  <a:pt x="71501" y="72389"/>
                  <a:pt x="71501" y="78739"/>
                </a:cubicBezTo>
                <a:cubicBezTo>
                  <a:pt x="71501" y="87502"/>
                  <a:pt x="67817" y="94488"/>
                  <a:pt x="60579" y="99567"/>
                </a:cubicBezTo>
                <a:cubicBezTo>
                  <a:pt x="53340" y="104647"/>
                  <a:pt x="44069" y="107188"/>
                  <a:pt x="32511" y="107188"/>
                </a:cubicBezTo>
                <a:cubicBezTo>
                  <a:pt x="22605" y="107188"/>
                  <a:pt x="13842" y="105282"/>
                  <a:pt x="6350" y="101472"/>
                </a:cubicBezTo>
                <a:lnTo>
                  <a:pt x="6350" y="84073"/>
                </a:lnTo>
                <a:cubicBezTo>
                  <a:pt x="14986" y="90296"/>
                  <a:pt x="24257" y="93471"/>
                  <a:pt x="34163" y="93471"/>
                </a:cubicBezTo>
                <a:cubicBezTo>
                  <a:pt x="47498" y="93471"/>
                  <a:pt x="54102" y="89026"/>
                  <a:pt x="54102" y="80390"/>
                </a:cubicBezTo>
                <a:cubicBezTo>
                  <a:pt x="54102" y="76580"/>
                  <a:pt x="52705" y="73532"/>
                  <a:pt x="49784" y="71120"/>
                </a:cubicBezTo>
                <a:cubicBezTo>
                  <a:pt x="46863" y="68707"/>
                  <a:pt x="41021" y="65913"/>
                  <a:pt x="32130" y="62610"/>
                </a:cubicBezTo>
                <a:cubicBezTo>
                  <a:pt x="21463" y="58292"/>
                  <a:pt x="14478" y="54101"/>
                  <a:pt x="11303" y="49783"/>
                </a:cubicBezTo>
                <a:cubicBezTo>
                  <a:pt x="8128" y="45592"/>
                  <a:pt x="6477" y="40513"/>
                  <a:pt x="6477" y="34544"/>
                </a:cubicBezTo>
                <a:cubicBezTo>
                  <a:pt x="6477" y="26034"/>
                  <a:pt x="10160" y="19176"/>
                  <a:pt x="17398" y="14096"/>
                </a:cubicBezTo>
                <a:cubicBezTo>
                  <a:pt x="24511"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2" name="Freeform 3"/>
          <p:cNvSpPr/>
          <p:nvPr/>
        </p:nvSpPr>
        <p:spPr>
          <a:xfrm>
            <a:off x="5397372" y="4604258"/>
            <a:ext cx="97663" cy="113538"/>
          </a:xfrm>
          <a:custGeom>
            <a:avLst/>
            <a:gdLst>
              <a:gd name="connsiteX0" fmla="*/ 51180 w 97663"/>
              <a:gd name="connsiteY0" fmla="*/ 6350 h 113538"/>
              <a:gd name="connsiteX1" fmla="*/ 80645 w 97663"/>
              <a:gd name="connsiteY1" fmla="*/ 18541 h 113538"/>
              <a:gd name="connsiteX2" fmla="*/ 91313 w 97663"/>
              <a:gd name="connsiteY2" fmla="*/ 52451 h 113538"/>
              <a:gd name="connsiteX3" fmla="*/ 91313 w 97663"/>
              <a:gd name="connsiteY3" fmla="*/ 61086 h 113538"/>
              <a:gd name="connsiteX4" fmla="*/ 23876 w 97663"/>
              <a:gd name="connsiteY4" fmla="*/ 61086 h 113538"/>
              <a:gd name="connsiteX5" fmla="*/ 32385 w 97663"/>
              <a:gd name="connsiteY5" fmla="*/ 84963 h 113538"/>
              <a:gd name="connsiteX6" fmla="*/ 54736 w 97663"/>
              <a:gd name="connsiteY6" fmla="*/ 93345 h 113538"/>
              <a:gd name="connsiteX7" fmla="*/ 84328 w 97663"/>
              <a:gd name="connsiteY7" fmla="*/ 82930 h 113538"/>
              <a:gd name="connsiteX8" fmla="*/ 84328 w 97663"/>
              <a:gd name="connsiteY8" fmla="*/ 98170 h 113538"/>
              <a:gd name="connsiteX9" fmla="*/ 50673 w 97663"/>
              <a:gd name="connsiteY9" fmla="*/ 107188 h 113538"/>
              <a:gd name="connsiteX10" fmla="*/ 18034 w 97663"/>
              <a:gd name="connsiteY10" fmla="*/ 93979 h 113538"/>
              <a:gd name="connsiteX11" fmla="*/ 6350 w 97663"/>
              <a:gd name="connsiteY11" fmla="*/ 57150 h 113538"/>
              <a:gd name="connsiteX12" fmla="*/ 19177 w 97663"/>
              <a:gd name="connsiteY12" fmla="*/ 20701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4" y="6350"/>
                  <a:pt x="73533" y="10413"/>
                  <a:pt x="80645" y="18541"/>
                </a:cubicBezTo>
                <a:cubicBezTo>
                  <a:pt x="87757" y="26542"/>
                  <a:pt x="91313" y="37972"/>
                  <a:pt x="91313" y="52451"/>
                </a:cubicBezTo>
                <a:lnTo>
                  <a:pt x="91313" y="61086"/>
                </a:lnTo>
                <a:lnTo>
                  <a:pt x="23876" y="61086"/>
                </a:lnTo>
                <a:cubicBezTo>
                  <a:pt x="24130" y="71373"/>
                  <a:pt x="26923" y="79375"/>
                  <a:pt x="32385" y="84963"/>
                </a:cubicBezTo>
                <a:cubicBezTo>
                  <a:pt x="37719" y="90551"/>
                  <a:pt x="45085" y="93345"/>
                  <a:pt x="54736" y="93345"/>
                </a:cubicBezTo>
                <a:cubicBezTo>
                  <a:pt x="65532" y="93345"/>
                  <a:pt x="75438" y="89915"/>
                  <a:pt x="84328" y="82930"/>
                </a:cubicBezTo>
                <a:lnTo>
                  <a:pt x="84328" y="98170"/>
                </a:lnTo>
                <a:cubicBezTo>
                  <a:pt x="75946" y="104139"/>
                  <a:pt x="64642" y="107188"/>
                  <a:pt x="50673" y="107188"/>
                </a:cubicBezTo>
                <a:cubicBezTo>
                  <a:pt x="36703" y="107188"/>
                  <a:pt x="25908" y="102742"/>
                  <a:pt x="18034" y="93979"/>
                </a:cubicBezTo>
                <a:cubicBezTo>
                  <a:pt x="10286" y="85089"/>
                  <a:pt x="6350" y="72897"/>
                  <a:pt x="6350" y="57150"/>
                </a:cubicBezTo>
                <a:cubicBezTo>
                  <a:pt x="6350" y="42417"/>
                  <a:pt x="10667" y="30226"/>
                  <a:pt x="19177" y="20701"/>
                </a:cubicBezTo>
                <a:cubicBezTo>
                  <a:pt x="27813" y="11176"/>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3" name="Freeform 3"/>
          <p:cNvSpPr/>
          <p:nvPr/>
        </p:nvSpPr>
        <p:spPr>
          <a:xfrm>
            <a:off x="5232146" y="4604258"/>
            <a:ext cx="90042" cy="113538"/>
          </a:xfrm>
          <a:custGeom>
            <a:avLst/>
            <a:gdLst>
              <a:gd name="connsiteX0" fmla="*/ 48894 w 90042"/>
              <a:gd name="connsiteY0" fmla="*/ 6350 h 113538"/>
              <a:gd name="connsiteX1" fmla="*/ 83692 w 90042"/>
              <a:gd name="connsiteY1" fmla="*/ 42926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8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8 h 113538"/>
              <a:gd name="connsiteX11" fmla="*/ 47370 w 90042"/>
              <a:gd name="connsiteY11" fmla="*/ 20065 h 113538"/>
              <a:gd name="connsiteX12" fmla="*/ 15747 w 90042"/>
              <a:gd name="connsiteY12" fmla="*/ 31750 h 113538"/>
              <a:gd name="connsiteX13" fmla="*/ 15747 w 90042"/>
              <a:gd name="connsiteY13" fmla="*/ 15366 h 113538"/>
              <a:gd name="connsiteX14" fmla="*/ 48894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4" y="6350"/>
                </a:moveTo>
                <a:cubicBezTo>
                  <a:pt x="72135" y="6350"/>
                  <a:pt x="83692" y="18541"/>
                  <a:pt x="83692" y="42926"/>
                </a:cubicBezTo>
                <a:lnTo>
                  <a:pt x="83692" y="104901"/>
                </a:lnTo>
                <a:lnTo>
                  <a:pt x="66801" y="104901"/>
                </a:lnTo>
                <a:lnTo>
                  <a:pt x="66801" y="90042"/>
                </a:lnTo>
                <a:lnTo>
                  <a:pt x="66420" y="90042"/>
                </a:lnTo>
                <a:cubicBezTo>
                  <a:pt x="59689" y="101472"/>
                  <a:pt x="49910" y="107188"/>
                  <a:pt x="36829" y="107188"/>
                </a:cubicBezTo>
                <a:cubicBezTo>
                  <a:pt x="27558" y="107188"/>
                  <a:pt x="20065" y="104647"/>
                  <a:pt x="14604" y="99567"/>
                </a:cubicBezTo>
                <a:cubicBezTo>
                  <a:pt x="9016" y="94488"/>
                  <a:pt x="6350" y="87757"/>
                  <a:pt x="6350" y="79120"/>
                </a:cubicBezTo>
                <a:cubicBezTo>
                  <a:pt x="6350" y="61086"/>
                  <a:pt x="17017" y="50672"/>
                  <a:pt x="38226" y="47751"/>
                </a:cubicBezTo>
                <a:lnTo>
                  <a:pt x="66801" y="43688"/>
                </a:lnTo>
                <a:cubicBezTo>
                  <a:pt x="66801" y="27939"/>
                  <a:pt x="60325" y="20065"/>
                  <a:pt x="47370" y="20065"/>
                </a:cubicBezTo>
                <a:cubicBezTo>
                  <a:pt x="35813" y="20065"/>
                  <a:pt x="25272" y="24002"/>
                  <a:pt x="15747" y="31750"/>
                </a:cubicBezTo>
                <a:lnTo>
                  <a:pt x="15747" y="15366"/>
                </a:lnTo>
                <a:cubicBezTo>
                  <a:pt x="25272" y="9270"/>
                  <a:pt x="36321" y="6350"/>
                  <a:pt x="4889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4" name="Freeform 3"/>
          <p:cNvSpPr/>
          <p:nvPr/>
        </p:nvSpPr>
        <p:spPr>
          <a:xfrm>
            <a:off x="5144389" y="4604258"/>
            <a:ext cx="85725" cy="113538"/>
          </a:xfrm>
          <a:custGeom>
            <a:avLst/>
            <a:gdLst>
              <a:gd name="connsiteX0" fmla="*/ 56769 w 85725"/>
              <a:gd name="connsiteY0" fmla="*/ 6350 h 113538"/>
              <a:gd name="connsiteX1" fmla="*/ 79375 w 85725"/>
              <a:gd name="connsiteY1" fmla="*/ 11048 h 113538"/>
              <a:gd name="connsiteX2" fmla="*/ 79375 w 85725"/>
              <a:gd name="connsiteY2" fmla="*/ 27939 h 113538"/>
              <a:gd name="connsiteX3" fmla="*/ 56769 w 85725"/>
              <a:gd name="connsiteY3" fmla="*/ 20446 h 113538"/>
              <a:gd name="connsiteX4" fmla="*/ 33020 w 85725"/>
              <a:gd name="connsiteY4" fmla="*/ 30607 h 113538"/>
              <a:gd name="connsiteX5" fmla="*/ 23748 w 85725"/>
              <a:gd name="connsiteY5" fmla="*/ 57657 h 113538"/>
              <a:gd name="connsiteX6" fmla="*/ 32511 w 85725"/>
              <a:gd name="connsiteY6" fmla="*/ 83692 h 113538"/>
              <a:gd name="connsiteX7" fmla="*/ 55879 w 85725"/>
              <a:gd name="connsiteY7" fmla="*/ 93090 h 113538"/>
              <a:gd name="connsiteX8" fmla="*/ 79375 w 85725"/>
              <a:gd name="connsiteY8" fmla="*/ 84835 h 113538"/>
              <a:gd name="connsiteX9" fmla="*/ 79375 w 85725"/>
              <a:gd name="connsiteY9" fmla="*/ 100583 h 113538"/>
              <a:gd name="connsiteX10" fmla="*/ 52704 w 85725"/>
              <a:gd name="connsiteY10" fmla="*/ 107188 h 113538"/>
              <a:gd name="connsiteX11" fmla="*/ 19050 w 85725"/>
              <a:gd name="connsiteY11" fmla="*/ 93726 h 113538"/>
              <a:gd name="connsiteX12" fmla="*/ 6350 w 85725"/>
              <a:gd name="connsiteY12" fmla="*/ 59054 h 113538"/>
              <a:gd name="connsiteX13" fmla="*/ 20065 w 85725"/>
              <a:gd name="connsiteY13" fmla="*/ 20827 h 113538"/>
              <a:gd name="connsiteX14" fmla="*/ 56769 w 85725"/>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38">
                <a:moveTo>
                  <a:pt x="56769" y="6350"/>
                </a:moveTo>
                <a:cubicBezTo>
                  <a:pt x="65658" y="6350"/>
                  <a:pt x="73151" y="7873"/>
                  <a:pt x="79375" y="11048"/>
                </a:cubicBezTo>
                <a:lnTo>
                  <a:pt x="79375" y="27939"/>
                </a:lnTo>
                <a:cubicBezTo>
                  <a:pt x="72644" y="22986"/>
                  <a:pt x="65151" y="20446"/>
                  <a:pt x="56769" y="20446"/>
                </a:cubicBezTo>
                <a:cubicBezTo>
                  <a:pt x="46989" y="20446"/>
                  <a:pt x="39115" y="23876"/>
                  <a:pt x="33020" y="30607"/>
                </a:cubicBezTo>
                <a:cubicBezTo>
                  <a:pt x="26796" y="37338"/>
                  <a:pt x="23748" y="46354"/>
                  <a:pt x="23748" y="57657"/>
                </a:cubicBezTo>
                <a:cubicBezTo>
                  <a:pt x="23748" y="68707"/>
                  <a:pt x="26670" y="77342"/>
                  <a:pt x="32511" y="83692"/>
                </a:cubicBezTo>
                <a:cubicBezTo>
                  <a:pt x="38226" y="89915"/>
                  <a:pt x="45973" y="93090"/>
                  <a:pt x="55879" y="93090"/>
                </a:cubicBezTo>
                <a:cubicBezTo>
                  <a:pt x="64134" y="93090"/>
                  <a:pt x="72008" y="90296"/>
                  <a:pt x="79375" y="84835"/>
                </a:cubicBezTo>
                <a:lnTo>
                  <a:pt x="79375" y="100583"/>
                </a:lnTo>
                <a:cubicBezTo>
                  <a:pt x="72008" y="104901"/>
                  <a:pt x="63119" y="107188"/>
                  <a:pt x="52704" y="107188"/>
                </a:cubicBezTo>
                <a:cubicBezTo>
                  <a:pt x="38734" y="107188"/>
                  <a:pt x="27558" y="102742"/>
                  <a:pt x="19050" y="93726"/>
                </a:cubicBezTo>
                <a:cubicBezTo>
                  <a:pt x="10667" y="84835"/>
                  <a:pt x="6350" y="73278"/>
                  <a:pt x="6350" y="59054"/>
                </a:cubicBezTo>
                <a:cubicBezTo>
                  <a:pt x="6350" y="43179"/>
                  <a:pt x="10921" y="30479"/>
                  <a:pt x="20065" y="20827"/>
                </a:cubicBezTo>
                <a:cubicBezTo>
                  <a:pt x="29209" y="11176"/>
                  <a:pt x="41528"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5" name="Freeform 3"/>
          <p:cNvSpPr/>
          <p:nvPr/>
        </p:nvSpPr>
        <p:spPr>
          <a:xfrm>
            <a:off x="4752721" y="4604258"/>
            <a:ext cx="97663" cy="113538"/>
          </a:xfrm>
          <a:custGeom>
            <a:avLst/>
            <a:gdLst>
              <a:gd name="connsiteX0" fmla="*/ 51180 w 97663"/>
              <a:gd name="connsiteY0" fmla="*/ 6350 h 113538"/>
              <a:gd name="connsiteX1" fmla="*/ 80644 w 97663"/>
              <a:gd name="connsiteY1" fmla="*/ 18541 h 113538"/>
              <a:gd name="connsiteX2" fmla="*/ 91313 w 97663"/>
              <a:gd name="connsiteY2" fmla="*/ 52451 h 113538"/>
              <a:gd name="connsiteX3" fmla="*/ 91313 w 97663"/>
              <a:gd name="connsiteY3" fmla="*/ 61086 h 113538"/>
              <a:gd name="connsiteX4" fmla="*/ 23875 w 97663"/>
              <a:gd name="connsiteY4" fmla="*/ 61086 h 113538"/>
              <a:gd name="connsiteX5" fmla="*/ 32384 w 97663"/>
              <a:gd name="connsiteY5" fmla="*/ 84963 h 113538"/>
              <a:gd name="connsiteX6" fmla="*/ 54736 w 97663"/>
              <a:gd name="connsiteY6" fmla="*/ 93345 h 113538"/>
              <a:gd name="connsiteX7" fmla="*/ 84327 w 97663"/>
              <a:gd name="connsiteY7" fmla="*/ 82930 h 113538"/>
              <a:gd name="connsiteX8" fmla="*/ 84327 w 97663"/>
              <a:gd name="connsiteY8" fmla="*/ 98170 h 113538"/>
              <a:gd name="connsiteX9" fmla="*/ 50672 w 97663"/>
              <a:gd name="connsiteY9" fmla="*/ 107188 h 113538"/>
              <a:gd name="connsiteX10" fmla="*/ 18033 w 97663"/>
              <a:gd name="connsiteY10" fmla="*/ 93979 h 113538"/>
              <a:gd name="connsiteX11" fmla="*/ 6350 w 97663"/>
              <a:gd name="connsiteY11" fmla="*/ 57150 h 113538"/>
              <a:gd name="connsiteX12" fmla="*/ 19176 w 97663"/>
              <a:gd name="connsiteY12" fmla="*/ 20701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2" y="10413"/>
                  <a:pt x="80644" y="18541"/>
                </a:cubicBezTo>
                <a:cubicBezTo>
                  <a:pt x="87757" y="26542"/>
                  <a:pt x="91313" y="37972"/>
                  <a:pt x="91313" y="52451"/>
                </a:cubicBezTo>
                <a:lnTo>
                  <a:pt x="91313" y="61086"/>
                </a:lnTo>
                <a:lnTo>
                  <a:pt x="23875" y="61086"/>
                </a:lnTo>
                <a:cubicBezTo>
                  <a:pt x="24129" y="71373"/>
                  <a:pt x="26923" y="79375"/>
                  <a:pt x="32384" y="84963"/>
                </a:cubicBezTo>
                <a:cubicBezTo>
                  <a:pt x="37719" y="90551"/>
                  <a:pt x="45084" y="93345"/>
                  <a:pt x="54736" y="93345"/>
                </a:cubicBezTo>
                <a:cubicBezTo>
                  <a:pt x="65532" y="93345"/>
                  <a:pt x="75438" y="89915"/>
                  <a:pt x="84327" y="82930"/>
                </a:cubicBezTo>
                <a:lnTo>
                  <a:pt x="84327" y="98170"/>
                </a:lnTo>
                <a:cubicBezTo>
                  <a:pt x="75945" y="104139"/>
                  <a:pt x="64642" y="107188"/>
                  <a:pt x="50672" y="107188"/>
                </a:cubicBezTo>
                <a:cubicBezTo>
                  <a:pt x="36702" y="107188"/>
                  <a:pt x="25907" y="102742"/>
                  <a:pt x="18033" y="93979"/>
                </a:cubicBezTo>
                <a:cubicBezTo>
                  <a:pt x="10286" y="85089"/>
                  <a:pt x="6350" y="72897"/>
                  <a:pt x="6350" y="57150"/>
                </a:cubicBezTo>
                <a:cubicBezTo>
                  <a:pt x="6350" y="42417"/>
                  <a:pt x="10667" y="30226"/>
                  <a:pt x="19176" y="20701"/>
                </a:cubicBezTo>
                <a:cubicBezTo>
                  <a:pt x="27813" y="11176"/>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6" name="Freeform 3"/>
          <p:cNvSpPr/>
          <p:nvPr/>
        </p:nvSpPr>
        <p:spPr>
          <a:xfrm>
            <a:off x="5325617" y="4577969"/>
            <a:ext cx="70104" cy="139572"/>
          </a:xfrm>
          <a:custGeom>
            <a:avLst/>
            <a:gdLst>
              <a:gd name="connsiteX0" fmla="*/ 39751 w 70104"/>
              <a:gd name="connsiteY0" fmla="*/ 6350 h 139572"/>
              <a:gd name="connsiteX1" fmla="*/ 39751 w 70104"/>
              <a:gd name="connsiteY1" fmla="*/ 34925 h 139572"/>
              <a:gd name="connsiteX2" fmla="*/ 63753 w 70104"/>
              <a:gd name="connsiteY2" fmla="*/ 34925 h 139572"/>
              <a:gd name="connsiteX3" fmla="*/ 63753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2 h 139572"/>
              <a:gd name="connsiteX8" fmla="*/ 63753 w 70104"/>
              <a:gd name="connsiteY8" fmla="*/ 116077 h 139572"/>
              <a:gd name="connsiteX9" fmla="*/ 63753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3" y="34925"/>
                </a:lnTo>
                <a:lnTo>
                  <a:pt x="63753" y="49021"/>
                </a:lnTo>
                <a:lnTo>
                  <a:pt x="39751" y="49021"/>
                </a:lnTo>
                <a:lnTo>
                  <a:pt x="39751" y="101600"/>
                </a:lnTo>
                <a:cubicBezTo>
                  <a:pt x="39751" y="107950"/>
                  <a:pt x="40894" y="112395"/>
                  <a:pt x="43053" y="115189"/>
                </a:cubicBezTo>
                <a:cubicBezTo>
                  <a:pt x="45211" y="117855"/>
                  <a:pt x="48767" y="119252"/>
                  <a:pt x="53721" y="119252"/>
                </a:cubicBezTo>
                <a:cubicBezTo>
                  <a:pt x="57530" y="119252"/>
                  <a:pt x="60960" y="118236"/>
                  <a:pt x="63753" y="116077"/>
                </a:cubicBezTo>
                <a:lnTo>
                  <a:pt x="63753"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7" name="Freeform 3"/>
          <p:cNvSpPr/>
          <p:nvPr/>
        </p:nvSpPr>
        <p:spPr>
          <a:xfrm>
            <a:off x="4917185" y="4577969"/>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2 h 139572"/>
              <a:gd name="connsiteX8" fmla="*/ 63754 w 70104"/>
              <a:gd name="connsiteY8" fmla="*/ 116077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2"/>
                  <a:pt x="53721" y="119252"/>
                </a:cubicBezTo>
                <a:cubicBezTo>
                  <a:pt x="57530" y="119252"/>
                  <a:pt x="60960" y="118236"/>
                  <a:pt x="63754" y="116077"/>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8" name="Freeform 3"/>
          <p:cNvSpPr/>
          <p:nvPr/>
        </p:nvSpPr>
        <p:spPr>
          <a:xfrm>
            <a:off x="4633848" y="4565650"/>
            <a:ext cx="113665" cy="152146"/>
          </a:xfrm>
          <a:custGeom>
            <a:avLst/>
            <a:gdLst>
              <a:gd name="connsiteX0" fmla="*/ 75310 w 113665"/>
              <a:gd name="connsiteY0" fmla="*/ 6350 h 152146"/>
              <a:gd name="connsiteX1" fmla="*/ 107315 w 113665"/>
              <a:gd name="connsiteY1" fmla="*/ 11810 h 152146"/>
              <a:gd name="connsiteX2" fmla="*/ 107315 w 113665"/>
              <a:gd name="connsiteY2" fmla="*/ 30098 h 152146"/>
              <a:gd name="connsiteX3" fmla="*/ 75565 w 113665"/>
              <a:gd name="connsiteY3" fmla="*/ 22097 h 152146"/>
              <a:gd name="connsiteX4" fmla="*/ 38735 w 113665"/>
              <a:gd name="connsiteY4" fmla="*/ 37084 h 152146"/>
              <a:gd name="connsiteX5" fmla="*/ 24638 w 113665"/>
              <a:gd name="connsiteY5" fmla="*/ 77596 h 152146"/>
              <a:gd name="connsiteX6" fmla="*/ 37846 w 113665"/>
              <a:gd name="connsiteY6" fmla="*/ 116078 h 152146"/>
              <a:gd name="connsiteX7" fmla="*/ 72516 w 113665"/>
              <a:gd name="connsiteY7" fmla="*/ 130302 h 152146"/>
              <a:gd name="connsiteX8" fmla="*/ 107315 w 113665"/>
              <a:gd name="connsiteY8" fmla="*/ 121158 h 152146"/>
              <a:gd name="connsiteX9" fmla="*/ 107315 w 113665"/>
              <a:gd name="connsiteY9" fmla="*/ 137921 h 152146"/>
              <a:gd name="connsiteX10" fmla="*/ 69977 w 113665"/>
              <a:gd name="connsiteY10" fmla="*/ 145796 h 152146"/>
              <a:gd name="connsiteX11" fmla="*/ 23622 w 113665"/>
              <a:gd name="connsiteY11" fmla="*/ 127380 h 152146"/>
              <a:gd name="connsiteX12" fmla="*/ 6350 w 113665"/>
              <a:gd name="connsiteY12" fmla="*/ 78613 h 152146"/>
              <a:gd name="connsiteX13" fmla="*/ 25780 w 113665"/>
              <a:gd name="connsiteY13" fmla="*/ 26289 h 152146"/>
              <a:gd name="connsiteX14" fmla="*/ 75310 w 113665"/>
              <a:gd name="connsiteY14" fmla="*/ 6350 h 15214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5" h="152146">
                <a:moveTo>
                  <a:pt x="75310" y="6350"/>
                </a:moveTo>
                <a:cubicBezTo>
                  <a:pt x="88265" y="6350"/>
                  <a:pt x="98933" y="8254"/>
                  <a:pt x="107315" y="11810"/>
                </a:cubicBezTo>
                <a:lnTo>
                  <a:pt x="107315" y="30098"/>
                </a:lnTo>
                <a:cubicBezTo>
                  <a:pt x="97663" y="24765"/>
                  <a:pt x="87122" y="22097"/>
                  <a:pt x="75565" y="22097"/>
                </a:cubicBezTo>
                <a:cubicBezTo>
                  <a:pt x="60452" y="22097"/>
                  <a:pt x="48260" y="27051"/>
                  <a:pt x="38735" y="37084"/>
                </a:cubicBezTo>
                <a:cubicBezTo>
                  <a:pt x="29336" y="47116"/>
                  <a:pt x="24638" y="60578"/>
                  <a:pt x="24638" y="77596"/>
                </a:cubicBezTo>
                <a:cubicBezTo>
                  <a:pt x="24638" y="93726"/>
                  <a:pt x="28955" y="106553"/>
                  <a:pt x="37846" y="116078"/>
                </a:cubicBezTo>
                <a:cubicBezTo>
                  <a:pt x="46609" y="125476"/>
                  <a:pt x="58166" y="130302"/>
                  <a:pt x="72516" y="130302"/>
                </a:cubicBezTo>
                <a:cubicBezTo>
                  <a:pt x="85852" y="130302"/>
                  <a:pt x="97409" y="127253"/>
                  <a:pt x="107315" y="121158"/>
                </a:cubicBezTo>
                <a:lnTo>
                  <a:pt x="107315" y="137921"/>
                </a:lnTo>
                <a:cubicBezTo>
                  <a:pt x="97409" y="143128"/>
                  <a:pt x="84963" y="145796"/>
                  <a:pt x="69977" y="145796"/>
                </a:cubicBezTo>
                <a:cubicBezTo>
                  <a:pt x="50546" y="145796"/>
                  <a:pt x="35179" y="139572"/>
                  <a:pt x="23622" y="127380"/>
                </a:cubicBezTo>
                <a:cubicBezTo>
                  <a:pt x="12065" y="115061"/>
                  <a:pt x="6350" y="98805"/>
                  <a:pt x="6350" y="78613"/>
                </a:cubicBezTo>
                <a:cubicBezTo>
                  <a:pt x="6350" y="56896"/>
                  <a:pt x="12827" y="39496"/>
                  <a:pt x="25780" y="26289"/>
                </a:cubicBezTo>
                <a:cubicBezTo>
                  <a:pt x="38735" y="12953"/>
                  <a:pt x="55372" y="6350"/>
                  <a:pt x="7531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59" name="Freeform 3"/>
          <p:cNvSpPr/>
          <p:nvPr/>
        </p:nvSpPr>
        <p:spPr>
          <a:xfrm>
            <a:off x="5101590" y="4561840"/>
            <a:ext cx="34289" cy="33909"/>
          </a:xfrm>
          <a:custGeom>
            <a:avLst/>
            <a:gdLst>
              <a:gd name="connsiteX0" fmla="*/ 17017 w 34289"/>
              <a:gd name="connsiteY0" fmla="*/ 6350 h 33909"/>
              <a:gd name="connsiteX1" fmla="*/ 24764 w 34289"/>
              <a:gd name="connsiteY1" fmla="*/ 9397 h 33909"/>
              <a:gd name="connsiteX2" fmla="*/ 27939 w 34289"/>
              <a:gd name="connsiteY2" fmla="*/ 17017 h 33909"/>
              <a:gd name="connsiteX3" fmla="*/ 24764 w 34289"/>
              <a:gd name="connsiteY3" fmla="*/ 24638 h 33909"/>
              <a:gd name="connsiteX4" fmla="*/ 17017 w 34289"/>
              <a:gd name="connsiteY4" fmla="*/ 27558 h 33909"/>
              <a:gd name="connsiteX5" fmla="*/ 9397 w 34289"/>
              <a:gd name="connsiteY5" fmla="*/ 24638 h 33909"/>
              <a:gd name="connsiteX6" fmla="*/ 6350 w 34289"/>
              <a:gd name="connsiteY6" fmla="*/ 17017 h 33909"/>
              <a:gd name="connsiteX7" fmla="*/ 9397 w 34289"/>
              <a:gd name="connsiteY7" fmla="*/ 9397 h 33909"/>
              <a:gd name="connsiteX8" fmla="*/ 17017 w 34289"/>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 h="33909">
                <a:moveTo>
                  <a:pt x="17017" y="6350"/>
                </a:moveTo>
                <a:cubicBezTo>
                  <a:pt x="20065" y="6350"/>
                  <a:pt x="22732" y="7365"/>
                  <a:pt x="24764" y="9397"/>
                </a:cubicBezTo>
                <a:cubicBezTo>
                  <a:pt x="26923" y="11429"/>
                  <a:pt x="27939" y="13969"/>
                  <a:pt x="27939" y="17017"/>
                </a:cubicBezTo>
                <a:cubicBezTo>
                  <a:pt x="27939" y="20065"/>
                  <a:pt x="26923" y="22605"/>
                  <a:pt x="24764" y="24638"/>
                </a:cubicBezTo>
                <a:cubicBezTo>
                  <a:pt x="22732" y="26542"/>
                  <a:pt x="20065" y="27558"/>
                  <a:pt x="17017" y="27558"/>
                </a:cubicBezTo>
                <a:cubicBezTo>
                  <a:pt x="13969" y="27558"/>
                  <a:pt x="11429" y="26542"/>
                  <a:pt x="9397" y="24638"/>
                </a:cubicBezTo>
                <a:cubicBezTo>
                  <a:pt x="7365" y="22605"/>
                  <a:pt x="6350" y="20065"/>
                  <a:pt x="6350" y="17017"/>
                </a:cubicBezTo>
                <a:cubicBezTo>
                  <a:pt x="6350" y="14096"/>
                  <a:pt x="7365" y="11556"/>
                  <a:pt x="9397" y="9397"/>
                </a:cubicBezTo>
                <a:cubicBezTo>
                  <a:pt x="11429" y="7365"/>
                  <a:pt x="13969"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60" name="Freeform 3"/>
          <p:cNvSpPr/>
          <p:nvPr/>
        </p:nvSpPr>
        <p:spPr>
          <a:xfrm>
            <a:off x="4993385" y="4561840"/>
            <a:ext cx="34290" cy="33909"/>
          </a:xfrm>
          <a:custGeom>
            <a:avLst/>
            <a:gdLst>
              <a:gd name="connsiteX0" fmla="*/ 17017 w 34290"/>
              <a:gd name="connsiteY0" fmla="*/ 6350 h 33909"/>
              <a:gd name="connsiteX1" fmla="*/ 24765 w 34290"/>
              <a:gd name="connsiteY1" fmla="*/ 9397 h 33909"/>
              <a:gd name="connsiteX2" fmla="*/ 27940 w 34290"/>
              <a:gd name="connsiteY2" fmla="*/ 17017 h 33909"/>
              <a:gd name="connsiteX3" fmla="*/ 24765 w 34290"/>
              <a:gd name="connsiteY3" fmla="*/ 24638 h 33909"/>
              <a:gd name="connsiteX4" fmla="*/ 17017 w 34290"/>
              <a:gd name="connsiteY4" fmla="*/ 27558 h 33909"/>
              <a:gd name="connsiteX5" fmla="*/ 9398 w 34290"/>
              <a:gd name="connsiteY5" fmla="*/ 24638 h 33909"/>
              <a:gd name="connsiteX6" fmla="*/ 6350 w 34290"/>
              <a:gd name="connsiteY6" fmla="*/ 17017 h 33909"/>
              <a:gd name="connsiteX7" fmla="*/ 9398 w 34290"/>
              <a:gd name="connsiteY7" fmla="*/ 9397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5"/>
                  <a:pt x="24765" y="9397"/>
                </a:cubicBezTo>
                <a:cubicBezTo>
                  <a:pt x="26923" y="11429"/>
                  <a:pt x="27940" y="13969"/>
                  <a:pt x="27940" y="17017"/>
                </a:cubicBezTo>
                <a:cubicBezTo>
                  <a:pt x="27940" y="20065"/>
                  <a:pt x="26923" y="22605"/>
                  <a:pt x="24765" y="24638"/>
                </a:cubicBezTo>
                <a:cubicBezTo>
                  <a:pt x="22733" y="26542"/>
                  <a:pt x="20066" y="27558"/>
                  <a:pt x="17017" y="27558"/>
                </a:cubicBezTo>
                <a:cubicBezTo>
                  <a:pt x="13970" y="27558"/>
                  <a:pt x="11429" y="26542"/>
                  <a:pt x="9398" y="24638"/>
                </a:cubicBezTo>
                <a:cubicBezTo>
                  <a:pt x="7366" y="22605"/>
                  <a:pt x="6350" y="20065"/>
                  <a:pt x="6350" y="17017"/>
                </a:cubicBezTo>
                <a:cubicBezTo>
                  <a:pt x="6350" y="14096"/>
                  <a:pt x="7366" y="11556"/>
                  <a:pt x="9398"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61" name="Freeform 3"/>
          <p:cNvSpPr/>
          <p:nvPr/>
        </p:nvSpPr>
        <p:spPr>
          <a:xfrm>
            <a:off x="5030723" y="4558157"/>
            <a:ext cx="72517" cy="157352"/>
          </a:xfrm>
          <a:custGeom>
            <a:avLst/>
            <a:gdLst>
              <a:gd name="connsiteX0" fmla="*/ 54483 w 72517"/>
              <a:gd name="connsiteY0" fmla="*/ 6350 h 157352"/>
              <a:gd name="connsiteX1" fmla="*/ 66166 w 72517"/>
              <a:gd name="connsiteY1" fmla="*/ 8001 h 157352"/>
              <a:gd name="connsiteX2" fmla="*/ 66166 w 72517"/>
              <a:gd name="connsiteY2" fmla="*/ 22986 h 157352"/>
              <a:gd name="connsiteX3" fmla="*/ 55753 w 72517"/>
              <a:gd name="connsiteY3" fmla="*/ 20446 h 157352"/>
              <a:gd name="connsiteX4" fmla="*/ 39751 w 72517"/>
              <a:gd name="connsiteY4" fmla="*/ 40385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60 w 72517"/>
              <a:gd name="connsiteY10" fmla="*/ 151002 h 157352"/>
              <a:gd name="connsiteX11" fmla="*/ 22860 w 72517"/>
              <a:gd name="connsiteY11" fmla="*/ 68833 h 157352"/>
              <a:gd name="connsiteX12" fmla="*/ 6350 w 72517"/>
              <a:gd name="connsiteY12" fmla="*/ 68833 h 157352"/>
              <a:gd name="connsiteX13" fmla="*/ 6350 w 72517"/>
              <a:gd name="connsiteY13" fmla="*/ 54736 h 157352"/>
              <a:gd name="connsiteX14" fmla="*/ 22860 w 72517"/>
              <a:gd name="connsiteY14" fmla="*/ 54736 h 157352"/>
              <a:gd name="connsiteX15" fmla="*/ 22860 w 72517"/>
              <a:gd name="connsiteY15" fmla="*/ 39496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9" y="6350"/>
                  <a:pt x="63246" y="6984"/>
                  <a:pt x="66166" y="8001"/>
                </a:cubicBezTo>
                <a:lnTo>
                  <a:pt x="66166" y="22986"/>
                </a:lnTo>
                <a:cubicBezTo>
                  <a:pt x="62991" y="21335"/>
                  <a:pt x="59435" y="20446"/>
                  <a:pt x="55753" y="20446"/>
                </a:cubicBezTo>
                <a:cubicBezTo>
                  <a:pt x="45085" y="20446"/>
                  <a:pt x="39751" y="27051"/>
                  <a:pt x="39751" y="40385"/>
                </a:cubicBezTo>
                <a:lnTo>
                  <a:pt x="39751" y="54736"/>
                </a:lnTo>
                <a:lnTo>
                  <a:pt x="62357" y="54736"/>
                </a:lnTo>
                <a:lnTo>
                  <a:pt x="62357" y="68833"/>
                </a:lnTo>
                <a:lnTo>
                  <a:pt x="39751" y="68833"/>
                </a:lnTo>
                <a:lnTo>
                  <a:pt x="39751" y="151002"/>
                </a:lnTo>
                <a:lnTo>
                  <a:pt x="22860" y="151002"/>
                </a:lnTo>
                <a:lnTo>
                  <a:pt x="22860" y="68833"/>
                </a:lnTo>
                <a:lnTo>
                  <a:pt x="6350" y="68833"/>
                </a:lnTo>
                <a:lnTo>
                  <a:pt x="6350" y="54736"/>
                </a:lnTo>
                <a:lnTo>
                  <a:pt x="22860" y="54736"/>
                </a:lnTo>
                <a:lnTo>
                  <a:pt x="22860" y="39496"/>
                </a:lnTo>
                <a:cubicBezTo>
                  <a:pt x="22860" y="29209"/>
                  <a:pt x="25780" y="21082"/>
                  <a:pt x="31750" y="15239"/>
                </a:cubicBezTo>
                <a:cubicBezTo>
                  <a:pt x="37719" y="9271"/>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62" name="Freeform 3"/>
          <p:cNvSpPr/>
          <p:nvPr/>
        </p:nvSpPr>
        <p:spPr>
          <a:xfrm>
            <a:off x="3108960" y="5047741"/>
            <a:ext cx="342899" cy="373379"/>
          </a:xfrm>
          <a:custGeom>
            <a:avLst/>
            <a:gdLst>
              <a:gd name="connsiteX0" fmla="*/ 0 w 342899"/>
              <a:gd name="connsiteY0" fmla="*/ 57150 h 373379"/>
              <a:gd name="connsiteX1" fmla="*/ 57150 w 342899"/>
              <a:gd name="connsiteY1" fmla="*/ 0 h 373379"/>
              <a:gd name="connsiteX2" fmla="*/ 285749 w 342899"/>
              <a:gd name="connsiteY2" fmla="*/ 0 h 373379"/>
              <a:gd name="connsiteX3" fmla="*/ 342899 w 342899"/>
              <a:gd name="connsiteY3" fmla="*/ 57150 h 373379"/>
              <a:gd name="connsiteX4" fmla="*/ 342899 w 342899"/>
              <a:gd name="connsiteY4" fmla="*/ 316229 h 373379"/>
              <a:gd name="connsiteX5" fmla="*/ 285749 w 342899"/>
              <a:gd name="connsiteY5" fmla="*/ 373379 h 373379"/>
              <a:gd name="connsiteX6" fmla="*/ 57150 w 342899"/>
              <a:gd name="connsiteY6" fmla="*/ 373379 h 373379"/>
              <a:gd name="connsiteX7" fmla="*/ 0 w 342899"/>
              <a:gd name="connsiteY7" fmla="*/ 316229 h 373379"/>
              <a:gd name="connsiteX8" fmla="*/ 0 w 342899"/>
              <a:gd name="connsiteY8" fmla="*/ 57150 h 3733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9" h="373379">
                <a:moveTo>
                  <a:pt x="0" y="57150"/>
                </a:moveTo>
                <a:cubicBezTo>
                  <a:pt x="0" y="25654"/>
                  <a:pt x="25526" y="0"/>
                  <a:pt x="57150" y="0"/>
                </a:cubicBezTo>
                <a:lnTo>
                  <a:pt x="285749" y="0"/>
                </a:lnTo>
                <a:cubicBezTo>
                  <a:pt x="317373" y="0"/>
                  <a:pt x="342899" y="25654"/>
                  <a:pt x="342899" y="57150"/>
                </a:cubicBezTo>
                <a:lnTo>
                  <a:pt x="342899" y="316229"/>
                </a:lnTo>
                <a:cubicBezTo>
                  <a:pt x="342899" y="347853"/>
                  <a:pt x="317373" y="373379"/>
                  <a:pt x="285749" y="373379"/>
                </a:cubicBezTo>
                <a:lnTo>
                  <a:pt x="57150" y="373379"/>
                </a:lnTo>
                <a:cubicBezTo>
                  <a:pt x="25526" y="373379"/>
                  <a:pt x="0" y="347853"/>
                  <a:pt x="0" y="316229"/>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63" name="Freeform 3"/>
          <p:cNvSpPr/>
          <p:nvPr/>
        </p:nvSpPr>
        <p:spPr>
          <a:xfrm>
            <a:off x="3096260" y="5035041"/>
            <a:ext cx="368299" cy="398779"/>
          </a:xfrm>
          <a:custGeom>
            <a:avLst/>
            <a:gdLst>
              <a:gd name="connsiteX0" fmla="*/ 12700 w 368299"/>
              <a:gd name="connsiteY0" fmla="*/ 69850 h 398779"/>
              <a:gd name="connsiteX1" fmla="*/ 69850 w 368299"/>
              <a:gd name="connsiteY1" fmla="*/ 12700 h 398779"/>
              <a:gd name="connsiteX2" fmla="*/ 298449 w 368299"/>
              <a:gd name="connsiteY2" fmla="*/ 12700 h 398779"/>
              <a:gd name="connsiteX3" fmla="*/ 355599 w 368299"/>
              <a:gd name="connsiteY3" fmla="*/ 69850 h 398779"/>
              <a:gd name="connsiteX4" fmla="*/ 355599 w 368299"/>
              <a:gd name="connsiteY4" fmla="*/ 328929 h 398779"/>
              <a:gd name="connsiteX5" fmla="*/ 298449 w 368299"/>
              <a:gd name="connsiteY5" fmla="*/ 386079 h 398779"/>
              <a:gd name="connsiteX6" fmla="*/ 69850 w 368299"/>
              <a:gd name="connsiteY6" fmla="*/ 386079 h 398779"/>
              <a:gd name="connsiteX7" fmla="*/ 12700 w 368299"/>
              <a:gd name="connsiteY7" fmla="*/ 328929 h 398779"/>
              <a:gd name="connsiteX8" fmla="*/ 12700 w 368299"/>
              <a:gd name="connsiteY8" fmla="*/ 69850 h 3987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299" h="398779">
                <a:moveTo>
                  <a:pt x="12700" y="69850"/>
                </a:moveTo>
                <a:cubicBezTo>
                  <a:pt x="12700" y="38354"/>
                  <a:pt x="38226" y="12700"/>
                  <a:pt x="69850" y="12700"/>
                </a:cubicBezTo>
                <a:lnTo>
                  <a:pt x="298449" y="12700"/>
                </a:lnTo>
                <a:cubicBezTo>
                  <a:pt x="330073" y="12700"/>
                  <a:pt x="355599" y="38354"/>
                  <a:pt x="355599" y="69850"/>
                </a:cubicBezTo>
                <a:lnTo>
                  <a:pt x="355599" y="328929"/>
                </a:lnTo>
                <a:cubicBezTo>
                  <a:pt x="355599" y="360553"/>
                  <a:pt x="330073" y="386079"/>
                  <a:pt x="298449" y="386079"/>
                </a:cubicBezTo>
                <a:lnTo>
                  <a:pt x="69850" y="386079"/>
                </a:lnTo>
                <a:cubicBezTo>
                  <a:pt x="38226" y="386079"/>
                  <a:pt x="12700" y="360553"/>
                  <a:pt x="12700" y="328929"/>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24" name="Freeform 3"/>
          <p:cNvSpPr/>
          <p:nvPr/>
        </p:nvSpPr>
        <p:spPr>
          <a:xfrm>
            <a:off x="3672840" y="5024882"/>
            <a:ext cx="3649980" cy="434340"/>
          </a:xfrm>
          <a:custGeom>
            <a:avLst/>
            <a:gdLst>
              <a:gd name="connsiteX0" fmla="*/ 0 w 3649980"/>
              <a:gd name="connsiteY0" fmla="*/ 72389 h 434340"/>
              <a:gd name="connsiteX1" fmla="*/ 72389 w 3649980"/>
              <a:gd name="connsiteY1" fmla="*/ 0 h 434340"/>
              <a:gd name="connsiteX2" fmla="*/ 3577590 w 3649980"/>
              <a:gd name="connsiteY2" fmla="*/ 0 h 434340"/>
              <a:gd name="connsiteX3" fmla="*/ 3649979 w 3649980"/>
              <a:gd name="connsiteY3" fmla="*/ 72389 h 434340"/>
              <a:gd name="connsiteX4" fmla="*/ 3649979 w 3649980"/>
              <a:gd name="connsiteY4" fmla="*/ 361950 h 434340"/>
              <a:gd name="connsiteX5" fmla="*/ 3577590 w 3649980"/>
              <a:gd name="connsiteY5" fmla="*/ 434339 h 434340"/>
              <a:gd name="connsiteX6" fmla="*/ 72389 w 3649980"/>
              <a:gd name="connsiteY6" fmla="*/ 434339 h 434340"/>
              <a:gd name="connsiteX7" fmla="*/ 0 w 3649980"/>
              <a:gd name="connsiteY7" fmla="*/ 361950 h 434340"/>
              <a:gd name="connsiteX8" fmla="*/ 0 w 3649980"/>
              <a:gd name="connsiteY8" fmla="*/ 72389 h 4343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49980" h="434340">
                <a:moveTo>
                  <a:pt x="0" y="72389"/>
                </a:moveTo>
                <a:cubicBezTo>
                  <a:pt x="0" y="32384"/>
                  <a:pt x="32384" y="0"/>
                  <a:pt x="72389" y="0"/>
                </a:cubicBezTo>
                <a:lnTo>
                  <a:pt x="3577590" y="0"/>
                </a:lnTo>
                <a:cubicBezTo>
                  <a:pt x="3617594" y="0"/>
                  <a:pt x="3649979" y="32384"/>
                  <a:pt x="3649979" y="72389"/>
                </a:cubicBezTo>
                <a:lnTo>
                  <a:pt x="3649979" y="361950"/>
                </a:lnTo>
                <a:cubicBezTo>
                  <a:pt x="3649979" y="401954"/>
                  <a:pt x="3617594" y="434339"/>
                  <a:pt x="3577590" y="434339"/>
                </a:cubicBezTo>
                <a:lnTo>
                  <a:pt x="72389" y="434339"/>
                </a:lnTo>
                <a:cubicBezTo>
                  <a:pt x="32384" y="434339"/>
                  <a:pt x="0" y="401954"/>
                  <a:pt x="0" y="361950"/>
                </a:cubicBezTo>
                <a:lnTo>
                  <a:pt x="0" y="7238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25" name="Freeform 3"/>
          <p:cNvSpPr/>
          <p:nvPr/>
        </p:nvSpPr>
        <p:spPr>
          <a:xfrm>
            <a:off x="3660140" y="5012182"/>
            <a:ext cx="3675380" cy="459740"/>
          </a:xfrm>
          <a:custGeom>
            <a:avLst/>
            <a:gdLst>
              <a:gd name="connsiteX0" fmla="*/ 12700 w 3675380"/>
              <a:gd name="connsiteY0" fmla="*/ 85089 h 459740"/>
              <a:gd name="connsiteX1" fmla="*/ 85089 w 3675380"/>
              <a:gd name="connsiteY1" fmla="*/ 12700 h 459740"/>
              <a:gd name="connsiteX2" fmla="*/ 3590290 w 3675380"/>
              <a:gd name="connsiteY2" fmla="*/ 12700 h 459740"/>
              <a:gd name="connsiteX3" fmla="*/ 3662679 w 3675380"/>
              <a:gd name="connsiteY3" fmla="*/ 85089 h 459740"/>
              <a:gd name="connsiteX4" fmla="*/ 3662679 w 3675380"/>
              <a:gd name="connsiteY4" fmla="*/ 374650 h 459740"/>
              <a:gd name="connsiteX5" fmla="*/ 3590290 w 3675380"/>
              <a:gd name="connsiteY5" fmla="*/ 447039 h 459740"/>
              <a:gd name="connsiteX6" fmla="*/ 85089 w 3675380"/>
              <a:gd name="connsiteY6" fmla="*/ 447039 h 459740"/>
              <a:gd name="connsiteX7" fmla="*/ 12700 w 3675380"/>
              <a:gd name="connsiteY7" fmla="*/ 374650 h 459740"/>
              <a:gd name="connsiteX8" fmla="*/ 12700 w 3675380"/>
              <a:gd name="connsiteY8" fmla="*/ 85089 h 4597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75380" h="459740">
                <a:moveTo>
                  <a:pt x="12700" y="85089"/>
                </a:moveTo>
                <a:cubicBezTo>
                  <a:pt x="12700" y="45084"/>
                  <a:pt x="45084" y="12700"/>
                  <a:pt x="85089" y="12700"/>
                </a:cubicBezTo>
                <a:lnTo>
                  <a:pt x="3590290" y="12700"/>
                </a:lnTo>
                <a:cubicBezTo>
                  <a:pt x="3630294" y="12700"/>
                  <a:pt x="3662679" y="45084"/>
                  <a:pt x="3662679" y="85089"/>
                </a:cubicBezTo>
                <a:lnTo>
                  <a:pt x="3662679" y="374650"/>
                </a:lnTo>
                <a:cubicBezTo>
                  <a:pt x="3662679" y="414654"/>
                  <a:pt x="3630294" y="447039"/>
                  <a:pt x="3590290" y="447039"/>
                </a:cubicBezTo>
                <a:lnTo>
                  <a:pt x="85089" y="447039"/>
                </a:lnTo>
                <a:cubicBezTo>
                  <a:pt x="45084" y="447039"/>
                  <a:pt x="12700" y="414654"/>
                  <a:pt x="12700" y="374650"/>
                </a:cubicBezTo>
                <a:lnTo>
                  <a:pt x="12700" y="8508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26" name="Freeform 3"/>
          <p:cNvSpPr/>
          <p:nvPr/>
        </p:nvSpPr>
        <p:spPr>
          <a:xfrm>
            <a:off x="4487290" y="52717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30 w 56007"/>
              <a:gd name="connsiteY5" fmla="*/ 43052 h 49402"/>
              <a:gd name="connsiteX6" fmla="*/ 42418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3" y="12319"/>
                  <a:pt x="10795" y="15239"/>
                </a:cubicBezTo>
                <a:cubicBezTo>
                  <a:pt x="7874" y="18160"/>
                  <a:pt x="6350" y="22225"/>
                  <a:pt x="6350" y="27432"/>
                </a:cubicBezTo>
                <a:cubicBezTo>
                  <a:pt x="6350" y="32003"/>
                  <a:pt x="8001" y="35814"/>
                  <a:pt x="11176" y="38734"/>
                </a:cubicBezTo>
                <a:cubicBezTo>
                  <a:pt x="14478" y="41528"/>
                  <a:pt x="18796" y="43052"/>
                  <a:pt x="24130" y="43052"/>
                </a:cubicBezTo>
                <a:cubicBezTo>
                  <a:pt x="31496" y="43052"/>
                  <a:pt x="37592" y="40385"/>
                  <a:pt x="42418"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28" name="Freeform 3"/>
          <p:cNvSpPr/>
          <p:nvPr/>
        </p:nvSpPr>
        <p:spPr>
          <a:xfrm>
            <a:off x="4144390" y="5271770"/>
            <a:ext cx="56007" cy="49402"/>
          </a:xfrm>
          <a:custGeom>
            <a:avLst/>
            <a:gdLst>
              <a:gd name="connsiteX0" fmla="*/ 49657 w 56007"/>
              <a:gd name="connsiteY0" fmla="*/ 6350 h 49402"/>
              <a:gd name="connsiteX1" fmla="*/ 27178 w 56007"/>
              <a:gd name="connsiteY1" fmla="*/ 9397 h 49402"/>
              <a:gd name="connsiteX2" fmla="*/ 10795 w 56007"/>
              <a:gd name="connsiteY2" fmla="*/ 15239 h 49402"/>
              <a:gd name="connsiteX3" fmla="*/ 6350 w 56007"/>
              <a:gd name="connsiteY3" fmla="*/ 27432 h 49402"/>
              <a:gd name="connsiteX4" fmla="*/ 11176 w 56007"/>
              <a:gd name="connsiteY4" fmla="*/ 38734 h 49402"/>
              <a:gd name="connsiteX5" fmla="*/ 24130 w 56007"/>
              <a:gd name="connsiteY5" fmla="*/ 43052 h 49402"/>
              <a:gd name="connsiteX6" fmla="*/ 42418 w 56007"/>
              <a:gd name="connsiteY6" fmla="*/ 35178 h 49402"/>
              <a:gd name="connsiteX7" fmla="*/ 49657 w 56007"/>
              <a:gd name="connsiteY7" fmla="*/ 15494 h 49402"/>
              <a:gd name="connsiteX8" fmla="*/ 49657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7" y="6350"/>
                </a:moveTo>
                <a:lnTo>
                  <a:pt x="27178" y="9397"/>
                </a:lnTo>
                <a:cubicBezTo>
                  <a:pt x="19177" y="10414"/>
                  <a:pt x="13843" y="12319"/>
                  <a:pt x="10795" y="15239"/>
                </a:cubicBezTo>
                <a:cubicBezTo>
                  <a:pt x="7874" y="18160"/>
                  <a:pt x="6350" y="22225"/>
                  <a:pt x="6350" y="27432"/>
                </a:cubicBezTo>
                <a:cubicBezTo>
                  <a:pt x="6350" y="32003"/>
                  <a:pt x="8001" y="35814"/>
                  <a:pt x="11176" y="38734"/>
                </a:cubicBezTo>
                <a:cubicBezTo>
                  <a:pt x="14478" y="41528"/>
                  <a:pt x="18796" y="43052"/>
                  <a:pt x="24130" y="43052"/>
                </a:cubicBezTo>
                <a:cubicBezTo>
                  <a:pt x="31496" y="43052"/>
                  <a:pt x="37592" y="40385"/>
                  <a:pt x="42418"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29" name="Freeform 3"/>
          <p:cNvSpPr/>
          <p:nvPr/>
        </p:nvSpPr>
        <p:spPr>
          <a:xfrm>
            <a:off x="4700015" y="5235575"/>
            <a:ext cx="73660" cy="85344"/>
          </a:xfrm>
          <a:custGeom>
            <a:avLst/>
            <a:gdLst>
              <a:gd name="connsiteX0" fmla="*/ 37338 w 73660"/>
              <a:gd name="connsiteY0" fmla="*/ 6350 h 85344"/>
              <a:gd name="connsiteX1" fmla="*/ 14732 w 73660"/>
              <a:gd name="connsiteY1" fmla="*/ 16128 h 85344"/>
              <a:gd name="connsiteX2" fmla="*/ 6350 w 73660"/>
              <a:gd name="connsiteY2" fmla="*/ 43179 h 85344"/>
              <a:gd name="connsiteX3" fmla="*/ 14859 w 73660"/>
              <a:gd name="connsiteY3" fmla="*/ 69341 h 85344"/>
              <a:gd name="connsiteX4" fmla="*/ 37338 w 73660"/>
              <a:gd name="connsiteY4" fmla="*/ 78994 h 85344"/>
              <a:gd name="connsiteX5" fmla="*/ 59690 w 73660"/>
              <a:gd name="connsiteY5" fmla="*/ 69596 h 85344"/>
              <a:gd name="connsiteX6" fmla="*/ 67310 w 73660"/>
              <a:gd name="connsiteY6" fmla="*/ 42798 h 85344"/>
              <a:gd name="connsiteX7" fmla="*/ 59690 w 73660"/>
              <a:gd name="connsiteY7" fmla="*/ 15747 h 85344"/>
              <a:gd name="connsiteX8" fmla="*/ 37338 w 73660"/>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44">
                <a:moveTo>
                  <a:pt x="37338" y="6350"/>
                </a:moveTo>
                <a:cubicBezTo>
                  <a:pt x="27813" y="6350"/>
                  <a:pt x="20193" y="9652"/>
                  <a:pt x="14732" y="16128"/>
                </a:cubicBezTo>
                <a:cubicBezTo>
                  <a:pt x="9144" y="22733"/>
                  <a:pt x="6350" y="31750"/>
                  <a:pt x="6350" y="43179"/>
                </a:cubicBezTo>
                <a:cubicBezTo>
                  <a:pt x="6350" y="54228"/>
                  <a:pt x="9144" y="62991"/>
                  <a:pt x="14859" y="69341"/>
                </a:cubicBezTo>
                <a:cubicBezTo>
                  <a:pt x="20447" y="75819"/>
                  <a:pt x="27940" y="78994"/>
                  <a:pt x="37338" y="78994"/>
                </a:cubicBezTo>
                <a:cubicBezTo>
                  <a:pt x="47117" y="78994"/>
                  <a:pt x="54610" y="75819"/>
                  <a:pt x="59690" y="69596"/>
                </a:cubicBezTo>
                <a:cubicBezTo>
                  <a:pt x="64770" y="63372"/>
                  <a:pt x="67310" y="54355"/>
                  <a:pt x="67310" y="42798"/>
                </a:cubicBezTo>
                <a:cubicBezTo>
                  <a:pt x="67310" y="30988"/>
                  <a:pt x="64770" y="21971"/>
                  <a:pt x="59690" y="15747"/>
                </a:cubicBezTo>
                <a:cubicBezTo>
                  <a:pt x="54610" y="9525"/>
                  <a:pt x="47117"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0" name="Freeform 3"/>
          <p:cNvSpPr/>
          <p:nvPr/>
        </p:nvSpPr>
        <p:spPr>
          <a:xfrm>
            <a:off x="4030979" y="5235575"/>
            <a:ext cx="68326" cy="85344"/>
          </a:xfrm>
          <a:custGeom>
            <a:avLst/>
            <a:gdLst>
              <a:gd name="connsiteX0" fmla="*/ 35814 w 68326"/>
              <a:gd name="connsiteY0" fmla="*/ 6350 h 85344"/>
              <a:gd name="connsiteX1" fmla="*/ 14097 w 68326"/>
              <a:gd name="connsiteY1" fmla="*/ 16636 h 85344"/>
              <a:gd name="connsiteX2" fmla="*/ 6350 w 68326"/>
              <a:gd name="connsiteY2" fmla="*/ 44703 h 85344"/>
              <a:gd name="connsiteX3" fmla="*/ 13842 w 68326"/>
              <a:gd name="connsiteY3" fmla="*/ 69469 h 85344"/>
              <a:gd name="connsiteX4" fmla="*/ 33782 w 68326"/>
              <a:gd name="connsiteY4" fmla="*/ 78994 h 85344"/>
              <a:gd name="connsiteX5" fmla="*/ 54102 w 68326"/>
              <a:gd name="connsiteY5" fmla="*/ 69850 h 85344"/>
              <a:gd name="connsiteX6" fmla="*/ 61976 w 68326"/>
              <a:gd name="connsiteY6" fmla="*/ 46863 h 85344"/>
              <a:gd name="connsiteX7" fmla="*/ 61976 w 68326"/>
              <a:gd name="connsiteY7" fmla="*/ 33528 h 85344"/>
              <a:gd name="connsiteX8" fmla="*/ 54483 w 68326"/>
              <a:gd name="connsiteY8" fmla="*/ 14351 h 85344"/>
              <a:gd name="connsiteX9" fmla="*/ 35814 w 68326"/>
              <a:gd name="connsiteY9"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44">
                <a:moveTo>
                  <a:pt x="35814" y="6350"/>
                </a:moveTo>
                <a:cubicBezTo>
                  <a:pt x="26542" y="6350"/>
                  <a:pt x="19304" y="9778"/>
                  <a:pt x="14097" y="16636"/>
                </a:cubicBezTo>
                <a:cubicBezTo>
                  <a:pt x="9016" y="23367"/>
                  <a:pt x="6350" y="32765"/>
                  <a:pt x="6350" y="44703"/>
                </a:cubicBezTo>
                <a:cubicBezTo>
                  <a:pt x="6350" y="54864"/>
                  <a:pt x="8890" y="63119"/>
                  <a:pt x="13842" y="69469"/>
                </a:cubicBezTo>
                <a:cubicBezTo>
                  <a:pt x="18923" y="75819"/>
                  <a:pt x="25527" y="78994"/>
                  <a:pt x="33782" y="78994"/>
                </a:cubicBezTo>
                <a:cubicBezTo>
                  <a:pt x="42036" y="78994"/>
                  <a:pt x="48767" y="75946"/>
                  <a:pt x="54102" y="69850"/>
                </a:cubicBezTo>
                <a:cubicBezTo>
                  <a:pt x="59435" y="63880"/>
                  <a:pt x="61976" y="56260"/>
                  <a:pt x="61976" y="46863"/>
                </a:cubicBezTo>
                <a:lnTo>
                  <a:pt x="61976" y="33528"/>
                </a:lnTo>
                <a:cubicBezTo>
                  <a:pt x="61976" y="26034"/>
                  <a:pt x="59563" y="19684"/>
                  <a:pt x="54483" y="14351"/>
                </a:cubicBezTo>
                <a:cubicBezTo>
                  <a:pt x="49403" y="9016"/>
                  <a:pt x="43179" y="6350"/>
                  <a:pt x="3581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1" name="Freeform 3"/>
          <p:cNvSpPr/>
          <p:nvPr/>
        </p:nvSpPr>
        <p:spPr>
          <a:xfrm>
            <a:off x="4641722" y="522376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2" name="Freeform 3"/>
          <p:cNvSpPr/>
          <p:nvPr/>
        </p:nvSpPr>
        <p:spPr>
          <a:xfrm>
            <a:off x="4376673" y="5223764"/>
            <a:ext cx="92964" cy="108966"/>
          </a:xfrm>
          <a:custGeom>
            <a:avLst/>
            <a:gdLst>
              <a:gd name="connsiteX0" fmla="*/ 11557 w 92964"/>
              <a:gd name="connsiteY0" fmla="*/ 6350 h 108966"/>
              <a:gd name="connsiteX1" fmla="*/ 86614 w 92964"/>
              <a:gd name="connsiteY1" fmla="*/ 6350 h 108966"/>
              <a:gd name="connsiteX2" fmla="*/ 86614 w 92964"/>
              <a:gd name="connsiteY2" fmla="*/ 11938 h 108966"/>
              <a:gd name="connsiteX3" fmla="*/ 30988 w 92964"/>
              <a:gd name="connsiteY3" fmla="*/ 88519 h 108966"/>
              <a:gd name="connsiteX4" fmla="*/ 86233 w 92964"/>
              <a:gd name="connsiteY4" fmla="*/ 88519 h 108966"/>
              <a:gd name="connsiteX5" fmla="*/ 86233 w 92964"/>
              <a:gd name="connsiteY5" fmla="*/ 102615 h 108966"/>
              <a:gd name="connsiteX6" fmla="*/ 6350 w 92964"/>
              <a:gd name="connsiteY6" fmla="*/ 102615 h 108966"/>
              <a:gd name="connsiteX7" fmla="*/ 6350 w 92964"/>
              <a:gd name="connsiteY7" fmla="*/ 96901 h 108966"/>
              <a:gd name="connsiteX8" fmla="*/ 62357 w 92964"/>
              <a:gd name="connsiteY8" fmla="*/ 20446 h 108966"/>
              <a:gd name="connsiteX9" fmla="*/ 11557 w 92964"/>
              <a:gd name="connsiteY9" fmla="*/ 20446 h 108966"/>
              <a:gd name="connsiteX10" fmla="*/ 11557 w 92964"/>
              <a:gd name="connsiteY10" fmla="*/ 6350 h 10896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92964" h="108966">
                <a:moveTo>
                  <a:pt x="11557" y="6350"/>
                </a:moveTo>
                <a:lnTo>
                  <a:pt x="86614" y="6350"/>
                </a:lnTo>
                <a:lnTo>
                  <a:pt x="86614" y="11938"/>
                </a:lnTo>
                <a:lnTo>
                  <a:pt x="30988" y="88519"/>
                </a:lnTo>
                <a:lnTo>
                  <a:pt x="86233" y="88519"/>
                </a:lnTo>
                <a:lnTo>
                  <a:pt x="86233" y="102615"/>
                </a:lnTo>
                <a:lnTo>
                  <a:pt x="6350" y="102615"/>
                </a:lnTo>
                <a:lnTo>
                  <a:pt x="6350" y="96901"/>
                </a:lnTo>
                <a:lnTo>
                  <a:pt x="62357" y="20446"/>
                </a:lnTo>
                <a:lnTo>
                  <a:pt x="11557" y="20446"/>
                </a:lnTo>
                <a:lnTo>
                  <a:pt x="115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3" name="Freeform 3"/>
          <p:cNvSpPr/>
          <p:nvPr/>
        </p:nvSpPr>
        <p:spPr>
          <a:xfrm>
            <a:off x="4343019" y="5223764"/>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4" name="Freeform 3"/>
          <p:cNvSpPr/>
          <p:nvPr/>
        </p:nvSpPr>
        <p:spPr>
          <a:xfrm>
            <a:off x="3951478" y="5222113"/>
            <a:ext cx="64261" cy="110616"/>
          </a:xfrm>
          <a:custGeom>
            <a:avLst/>
            <a:gdLst>
              <a:gd name="connsiteX0" fmla="*/ 49021 w 64261"/>
              <a:gd name="connsiteY0" fmla="*/ 6350 h 110616"/>
              <a:gd name="connsiteX1" fmla="*/ 57911 w 64261"/>
              <a:gd name="connsiteY1" fmla="*/ 7620 h 110616"/>
              <a:gd name="connsiteX2" fmla="*/ 57911 w 64261"/>
              <a:gd name="connsiteY2" fmla="*/ 24891 h 110616"/>
              <a:gd name="connsiteX3" fmla="*/ 46227 w 64261"/>
              <a:gd name="connsiteY3" fmla="*/ 21844 h 110616"/>
              <a:gd name="connsiteX4" fmla="*/ 29844 w 64261"/>
              <a:gd name="connsiteY4" fmla="*/ 31115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1 h 110616"/>
              <a:gd name="connsiteX9" fmla="*/ 23367 w 64261"/>
              <a:gd name="connsiteY9" fmla="*/ 8001 h 110616"/>
              <a:gd name="connsiteX10" fmla="*/ 23367 w 64261"/>
              <a:gd name="connsiteY10" fmla="*/ 27558 h 110616"/>
              <a:gd name="connsiteX11" fmla="*/ 23748 w 64261"/>
              <a:gd name="connsiteY11" fmla="*/ 27558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20"/>
                </a:cubicBezTo>
                <a:lnTo>
                  <a:pt x="57911" y="24891"/>
                </a:lnTo>
                <a:cubicBezTo>
                  <a:pt x="55117" y="22859"/>
                  <a:pt x="51180" y="21844"/>
                  <a:pt x="46227" y="21844"/>
                </a:cubicBezTo>
                <a:cubicBezTo>
                  <a:pt x="39623" y="21844"/>
                  <a:pt x="34162" y="24891"/>
                  <a:pt x="29844" y="31115"/>
                </a:cubicBezTo>
                <a:cubicBezTo>
                  <a:pt x="25526" y="37210"/>
                  <a:pt x="23367" y="45465"/>
                  <a:pt x="23367" y="55498"/>
                </a:cubicBezTo>
                <a:lnTo>
                  <a:pt x="23367" y="104266"/>
                </a:lnTo>
                <a:lnTo>
                  <a:pt x="6350" y="104266"/>
                </a:lnTo>
                <a:lnTo>
                  <a:pt x="6350" y="8001"/>
                </a:lnTo>
                <a:lnTo>
                  <a:pt x="23367" y="8001"/>
                </a:lnTo>
                <a:lnTo>
                  <a:pt x="23367" y="27558"/>
                </a:lnTo>
                <a:lnTo>
                  <a:pt x="23748" y="27558"/>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5" name="Freeform 3"/>
          <p:cNvSpPr/>
          <p:nvPr/>
        </p:nvSpPr>
        <p:spPr>
          <a:xfrm>
            <a:off x="4801870" y="5221478"/>
            <a:ext cx="94107" cy="111251"/>
          </a:xfrm>
          <a:custGeom>
            <a:avLst/>
            <a:gdLst>
              <a:gd name="connsiteX0" fmla="*/ 55371 w 94107"/>
              <a:gd name="connsiteY0" fmla="*/ 6350 h 111251"/>
              <a:gd name="connsiteX1" fmla="*/ 79501 w 94107"/>
              <a:gd name="connsiteY1" fmla="*/ 16509 h 111251"/>
              <a:gd name="connsiteX2" fmla="*/ 87757 w 94107"/>
              <a:gd name="connsiteY2" fmla="*/ 46100 h 111251"/>
              <a:gd name="connsiteX3" fmla="*/ 87757 w 94107"/>
              <a:gd name="connsiteY3" fmla="*/ 104901 h 111251"/>
              <a:gd name="connsiteX4" fmla="*/ 70739 w 94107"/>
              <a:gd name="connsiteY4" fmla="*/ 104901 h 111251"/>
              <a:gd name="connsiteX5" fmla="*/ 70739 w 94107"/>
              <a:gd name="connsiteY5" fmla="*/ 50164 h 111251"/>
              <a:gd name="connsiteX6" fmla="*/ 49148 w 94107"/>
              <a:gd name="connsiteY6" fmla="*/ 20446 h 111251"/>
              <a:gd name="connsiteX7" fmla="*/ 30607 w 94107"/>
              <a:gd name="connsiteY7" fmla="*/ 28828 h 111251"/>
              <a:gd name="connsiteX8" fmla="*/ 23367 w 94107"/>
              <a:gd name="connsiteY8" fmla="*/ 49910 h 111251"/>
              <a:gd name="connsiteX9" fmla="*/ 23367 w 94107"/>
              <a:gd name="connsiteY9" fmla="*/ 104901 h 111251"/>
              <a:gd name="connsiteX10" fmla="*/ 6350 w 94107"/>
              <a:gd name="connsiteY10" fmla="*/ 104901 h 111251"/>
              <a:gd name="connsiteX11" fmla="*/ 6350 w 94107"/>
              <a:gd name="connsiteY11" fmla="*/ 8635 h 111251"/>
              <a:gd name="connsiteX12" fmla="*/ 23367 w 94107"/>
              <a:gd name="connsiteY12" fmla="*/ 8635 h 111251"/>
              <a:gd name="connsiteX13" fmla="*/ 23367 w 94107"/>
              <a:gd name="connsiteY13" fmla="*/ 24510 h 111251"/>
              <a:gd name="connsiteX14" fmla="*/ 23748 w 94107"/>
              <a:gd name="connsiteY14" fmla="*/ 24510 h 111251"/>
              <a:gd name="connsiteX15" fmla="*/ 55371 w 94107"/>
              <a:gd name="connsiteY15"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1">
                <a:moveTo>
                  <a:pt x="55371" y="6350"/>
                </a:moveTo>
                <a:cubicBezTo>
                  <a:pt x="65913" y="6350"/>
                  <a:pt x="73914" y="9778"/>
                  <a:pt x="79501" y="16509"/>
                </a:cubicBezTo>
                <a:cubicBezTo>
                  <a:pt x="84963" y="23240"/>
                  <a:pt x="87757" y="33146"/>
                  <a:pt x="87757" y="46100"/>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6" name="Freeform 3"/>
          <p:cNvSpPr/>
          <p:nvPr/>
        </p:nvSpPr>
        <p:spPr>
          <a:xfrm>
            <a:off x="4682616" y="5221478"/>
            <a:ext cx="108458" cy="113538"/>
          </a:xfrm>
          <a:custGeom>
            <a:avLst/>
            <a:gdLst>
              <a:gd name="connsiteX0" fmla="*/ 55879 w 108458"/>
              <a:gd name="connsiteY0" fmla="*/ 6350 h 113538"/>
              <a:gd name="connsiteX1" fmla="*/ 89789 w 108458"/>
              <a:gd name="connsiteY1" fmla="*/ 19684 h 113538"/>
              <a:gd name="connsiteX2" fmla="*/ 102108 w 108458"/>
              <a:gd name="connsiteY2" fmla="*/ 56260 h 113538"/>
              <a:gd name="connsiteX3" fmla="*/ 89027 w 108458"/>
              <a:gd name="connsiteY3" fmla="*/ 93090 h 113538"/>
              <a:gd name="connsiteX4" fmla="*/ 53721 w 108458"/>
              <a:gd name="connsiteY4" fmla="*/ 107187 h 113538"/>
              <a:gd name="connsiteX5" fmla="*/ 19304 w 108458"/>
              <a:gd name="connsiteY5" fmla="*/ 93598 h 113538"/>
              <a:gd name="connsiteX6" fmla="*/ 6350 w 108458"/>
              <a:gd name="connsiteY6" fmla="*/ 57784 h 113538"/>
              <a:gd name="connsiteX7" fmla="*/ 19685 w 108458"/>
              <a:gd name="connsiteY7" fmla="*/ 20192 h 113538"/>
              <a:gd name="connsiteX8" fmla="*/ 55879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79" y="6350"/>
                </a:moveTo>
                <a:cubicBezTo>
                  <a:pt x="70230" y="6350"/>
                  <a:pt x="81661" y="10794"/>
                  <a:pt x="89789" y="19684"/>
                </a:cubicBezTo>
                <a:cubicBezTo>
                  <a:pt x="98044" y="28447"/>
                  <a:pt x="102108" y="40766"/>
                  <a:pt x="102108" y="56260"/>
                </a:cubicBezTo>
                <a:cubicBezTo>
                  <a:pt x="102108" y="71500"/>
                  <a:pt x="97790" y="83819"/>
                  <a:pt x="89027" y="93090"/>
                </a:cubicBezTo>
                <a:cubicBezTo>
                  <a:pt x="80264" y="102488"/>
                  <a:pt x="68453" y="107187"/>
                  <a:pt x="53721" y="107187"/>
                </a:cubicBezTo>
                <a:cubicBezTo>
                  <a:pt x="39370" y="107187"/>
                  <a:pt x="27813" y="102615"/>
                  <a:pt x="19304" y="93598"/>
                </a:cubicBezTo>
                <a:cubicBezTo>
                  <a:pt x="10667" y="84581"/>
                  <a:pt x="6350" y="72643"/>
                  <a:pt x="6350" y="57784"/>
                </a:cubicBezTo>
                <a:cubicBezTo>
                  <a:pt x="6350" y="41909"/>
                  <a:pt x="10795" y="29336"/>
                  <a:pt x="19685" y="20192"/>
                </a:cubicBezTo>
                <a:cubicBezTo>
                  <a:pt x="28575" y="10921"/>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7" name="Freeform 3"/>
          <p:cNvSpPr/>
          <p:nvPr/>
        </p:nvSpPr>
        <p:spPr>
          <a:xfrm>
            <a:off x="4470146" y="5221478"/>
            <a:ext cx="90042" cy="113538"/>
          </a:xfrm>
          <a:custGeom>
            <a:avLst/>
            <a:gdLst>
              <a:gd name="connsiteX0" fmla="*/ 48894 w 90042"/>
              <a:gd name="connsiteY0" fmla="*/ 6350 h 113538"/>
              <a:gd name="connsiteX1" fmla="*/ 83692 w 90042"/>
              <a:gd name="connsiteY1" fmla="*/ 42925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7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7 h 113538"/>
              <a:gd name="connsiteX11" fmla="*/ 47370 w 90042"/>
              <a:gd name="connsiteY11" fmla="*/ 20065 h 113538"/>
              <a:gd name="connsiteX12" fmla="*/ 15747 w 90042"/>
              <a:gd name="connsiteY12" fmla="*/ 31750 h 113538"/>
              <a:gd name="connsiteX13" fmla="*/ 15747 w 90042"/>
              <a:gd name="connsiteY13" fmla="*/ 15366 h 113538"/>
              <a:gd name="connsiteX14" fmla="*/ 48894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4" y="6350"/>
                </a:moveTo>
                <a:cubicBezTo>
                  <a:pt x="72135" y="6350"/>
                  <a:pt x="83692" y="18541"/>
                  <a:pt x="83692" y="42925"/>
                </a:cubicBezTo>
                <a:lnTo>
                  <a:pt x="83692" y="104901"/>
                </a:lnTo>
                <a:lnTo>
                  <a:pt x="66801" y="104901"/>
                </a:lnTo>
                <a:lnTo>
                  <a:pt x="66801" y="90042"/>
                </a:lnTo>
                <a:lnTo>
                  <a:pt x="66420" y="90042"/>
                </a:lnTo>
                <a:cubicBezTo>
                  <a:pt x="59689" y="101472"/>
                  <a:pt x="49910" y="107187"/>
                  <a:pt x="36829" y="107187"/>
                </a:cubicBezTo>
                <a:cubicBezTo>
                  <a:pt x="27558" y="107187"/>
                  <a:pt x="20065" y="104647"/>
                  <a:pt x="14604" y="99567"/>
                </a:cubicBezTo>
                <a:cubicBezTo>
                  <a:pt x="9016" y="94487"/>
                  <a:pt x="6350" y="87756"/>
                  <a:pt x="6350" y="79120"/>
                </a:cubicBezTo>
                <a:cubicBezTo>
                  <a:pt x="6350" y="61086"/>
                  <a:pt x="17017" y="50672"/>
                  <a:pt x="38226" y="47751"/>
                </a:cubicBezTo>
                <a:lnTo>
                  <a:pt x="66801" y="43687"/>
                </a:lnTo>
                <a:cubicBezTo>
                  <a:pt x="66801" y="27939"/>
                  <a:pt x="60325" y="20065"/>
                  <a:pt x="47370" y="20065"/>
                </a:cubicBezTo>
                <a:cubicBezTo>
                  <a:pt x="35813" y="20065"/>
                  <a:pt x="25272" y="24002"/>
                  <a:pt x="15747" y="31750"/>
                </a:cubicBezTo>
                <a:lnTo>
                  <a:pt x="15747" y="15366"/>
                </a:lnTo>
                <a:cubicBezTo>
                  <a:pt x="25272" y="9270"/>
                  <a:pt x="36321" y="6350"/>
                  <a:pt x="4889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8" name="Freeform 3"/>
          <p:cNvSpPr/>
          <p:nvPr/>
        </p:nvSpPr>
        <p:spPr>
          <a:xfrm>
            <a:off x="4233417" y="5221478"/>
            <a:ext cx="94107" cy="111251"/>
          </a:xfrm>
          <a:custGeom>
            <a:avLst/>
            <a:gdLst>
              <a:gd name="connsiteX0" fmla="*/ 55372 w 94107"/>
              <a:gd name="connsiteY0" fmla="*/ 6350 h 111251"/>
              <a:gd name="connsiteX1" fmla="*/ 79502 w 94107"/>
              <a:gd name="connsiteY1" fmla="*/ 16509 h 111251"/>
              <a:gd name="connsiteX2" fmla="*/ 87757 w 94107"/>
              <a:gd name="connsiteY2" fmla="*/ 46100 h 111251"/>
              <a:gd name="connsiteX3" fmla="*/ 87757 w 94107"/>
              <a:gd name="connsiteY3" fmla="*/ 104901 h 111251"/>
              <a:gd name="connsiteX4" fmla="*/ 70739 w 94107"/>
              <a:gd name="connsiteY4" fmla="*/ 104901 h 111251"/>
              <a:gd name="connsiteX5" fmla="*/ 70739 w 94107"/>
              <a:gd name="connsiteY5" fmla="*/ 50164 h 111251"/>
              <a:gd name="connsiteX6" fmla="*/ 49148 w 94107"/>
              <a:gd name="connsiteY6" fmla="*/ 20446 h 111251"/>
              <a:gd name="connsiteX7" fmla="*/ 30607 w 94107"/>
              <a:gd name="connsiteY7" fmla="*/ 28828 h 111251"/>
              <a:gd name="connsiteX8" fmla="*/ 23367 w 94107"/>
              <a:gd name="connsiteY8" fmla="*/ 49910 h 111251"/>
              <a:gd name="connsiteX9" fmla="*/ 23367 w 94107"/>
              <a:gd name="connsiteY9" fmla="*/ 104901 h 111251"/>
              <a:gd name="connsiteX10" fmla="*/ 6350 w 94107"/>
              <a:gd name="connsiteY10" fmla="*/ 104901 h 111251"/>
              <a:gd name="connsiteX11" fmla="*/ 6350 w 94107"/>
              <a:gd name="connsiteY11" fmla="*/ 8635 h 111251"/>
              <a:gd name="connsiteX12" fmla="*/ 23367 w 94107"/>
              <a:gd name="connsiteY12" fmla="*/ 8635 h 111251"/>
              <a:gd name="connsiteX13" fmla="*/ 23367 w 94107"/>
              <a:gd name="connsiteY13" fmla="*/ 24510 h 111251"/>
              <a:gd name="connsiteX14" fmla="*/ 23748 w 94107"/>
              <a:gd name="connsiteY14" fmla="*/ 24510 h 111251"/>
              <a:gd name="connsiteX15" fmla="*/ 55372 w 94107"/>
              <a:gd name="connsiteY15" fmla="*/ 6350 h 1112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1">
                <a:moveTo>
                  <a:pt x="55372" y="6350"/>
                </a:moveTo>
                <a:cubicBezTo>
                  <a:pt x="65913" y="6350"/>
                  <a:pt x="73914" y="9778"/>
                  <a:pt x="79502" y="16509"/>
                </a:cubicBezTo>
                <a:cubicBezTo>
                  <a:pt x="84963" y="23240"/>
                  <a:pt x="87757" y="33146"/>
                  <a:pt x="87757" y="46100"/>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39" name="Freeform 3"/>
          <p:cNvSpPr/>
          <p:nvPr/>
        </p:nvSpPr>
        <p:spPr>
          <a:xfrm>
            <a:off x="4127246" y="5221478"/>
            <a:ext cx="90042" cy="113538"/>
          </a:xfrm>
          <a:custGeom>
            <a:avLst/>
            <a:gdLst>
              <a:gd name="connsiteX0" fmla="*/ 48894 w 90042"/>
              <a:gd name="connsiteY0" fmla="*/ 6350 h 113538"/>
              <a:gd name="connsiteX1" fmla="*/ 83692 w 90042"/>
              <a:gd name="connsiteY1" fmla="*/ 42925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7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7 h 113538"/>
              <a:gd name="connsiteX11" fmla="*/ 47370 w 90042"/>
              <a:gd name="connsiteY11" fmla="*/ 20065 h 113538"/>
              <a:gd name="connsiteX12" fmla="*/ 15747 w 90042"/>
              <a:gd name="connsiteY12" fmla="*/ 31750 h 113538"/>
              <a:gd name="connsiteX13" fmla="*/ 15747 w 90042"/>
              <a:gd name="connsiteY13" fmla="*/ 15366 h 113538"/>
              <a:gd name="connsiteX14" fmla="*/ 48894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4" y="6350"/>
                </a:moveTo>
                <a:cubicBezTo>
                  <a:pt x="72135" y="6350"/>
                  <a:pt x="83692" y="18541"/>
                  <a:pt x="83692" y="42925"/>
                </a:cubicBezTo>
                <a:lnTo>
                  <a:pt x="83692" y="104901"/>
                </a:lnTo>
                <a:lnTo>
                  <a:pt x="66801" y="104901"/>
                </a:lnTo>
                <a:lnTo>
                  <a:pt x="66801" y="90042"/>
                </a:lnTo>
                <a:lnTo>
                  <a:pt x="66420" y="90042"/>
                </a:lnTo>
                <a:cubicBezTo>
                  <a:pt x="59689" y="101472"/>
                  <a:pt x="49910" y="107187"/>
                  <a:pt x="36829" y="107187"/>
                </a:cubicBezTo>
                <a:cubicBezTo>
                  <a:pt x="27558" y="107187"/>
                  <a:pt x="20065" y="104647"/>
                  <a:pt x="14604" y="99567"/>
                </a:cubicBezTo>
                <a:cubicBezTo>
                  <a:pt x="9016" y="94487"/>
                  <a:pt x="6350" y="87756"/>
                  <a:pt x="6350" y="79120"/>
                </a:cubicBezTo>
                <a:cubicBezTo>
                  <a:pt x="6350" y="61086"/>
                  <a:pt x="17017" y="50672"/>
                  <a:pt x="38226" y="47751"/>
                </a:cubicBezTo>
                <a:lnTo>
                  <a:pt x="66801" y="43687"/>
                </a:lnTo>
                <a:cubicBezTo>
                  <a:pt x="66801" y="27939"/>
                  <a:pt x="60325" y="20065"/>
                  <a:pt x="47370" y="20065"/>
                </a:cubicBezTo>
                <a:cubicBezTo>
                  <a:pt x="35813" y="20065"/>
                  <a:pt x="25272" y="24002"/>
                  <a:pt x="15747" y="31750"/>
                </a:cubicBezTo>
                <a:lnTo>
                  <a:pt x="15747" y="15366"/>
                </a:lnTo>
                <a:cubicBezTo>
                  <a:pt x="25272" y="9270"/>
                  <a:pt x="36321" y="6350"/>
                  <a:pt x="48894"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0" name="Freeform 3"/>
          <p:cNvSpPr/>
          <p:nvPr/>
        </p:nvSpPr>
        <p:spPr>
          <a:xfrm>
            <a:off x="4013580" y="5221478"/>
            <a:ext cx="102742" cy="156590"/>
          </a:xfrm>
          <a:custGeom>
            <a:avLst/>
            <a:gdLst>
              <a:gd name="connsiteX0" fmla="*/ 50419 w 102742"/>
              <a:gd name="connsiteY0" fmla="*/ 6350 h 156590"/>
              <a:gd name="connsiteX1" fmla="*/ 78994 w 102742"/>
              <a:gd name="connsiteY1" fmla="*/ 21716 h 156590"/>
              <a:gd name="connsiteX2" fmla="*/ 79375 w 102742"/>
              <a:gd name="connsiteY2" fmla="*/ 21716 h 156590"/>
              <a:gd name="connsiteX3" fmla="*/ 79375 w 102742"/>
              <a:gd name="connsiteY3" fmla="*/ 8635 h 156590"/>
              <a:gd name="connsiteX4" fmla="*/ 96392 w 102742"/>
              <a:gd name="connsiteY4" fmla="*/ 8635 h 156590"/>
              <a:gd name="connsiteX5" fmla="*/ 96392 w 102742"/>
              <a:gd name="connsiteY5" fmla="*/ 96773 h 156590"/>
              <a:gd name="connsiteX6" fmla="*/ 44577 w 102742"/>
              <a:gd name="connsiteY6" fmla="*/ 150240 h 156590"/>
              <a:gd name="connsiteX7" fmla="*/ 13334 w 102742"/>
              <a:gd name="connsiteY7" fmla="*/ 143509 h 156590"/>
              <a:gd name="connsiteX8" fmla="*/ 13334 w 102742"/>
              <a:gd name="connsiteY8" fmla="*/ 127126 h 156590"/>
              <a:gd name="connsiteX9" fmla="*/ 44196 w 102742"/>
              <a:gd name="connsiteY9" fmla="*/ 136016 h 156590"/>
              <a:gd name="connsiteX10" fmla="*/ 79375 w 102742"/>
              <a:gd name="connsiteY10" fmla="*/ 99186 h 156590"/>
              <a:gd name="connsiteX11" fmla="*/ 79375 w 102742"/>
              <a:gd name="connsiteY11" fmla="*/ 89026 h 156590"/>
              <a:gd name="connsiteX12" fmla="*/ 78994 w 102742"/>
              <a:gd name="connsiteY12" fmla="*/ 89026 h 156590"/>
              <a:gd name="connsiteX13" fmla="*/ 46228 w 102742"/>
              <a:gd name="connsiteY13" fmla="*/ 107187 h 156590"/>
              <a:gd name="connsiteX14" fmla="*/ 17272 w 102742"/>
              <a:gd name="connsiteY14" fmla="*/ 94233 h 156590"/>
              <a:gd name="connsiteX15" fmla="*/ 6350 w 102742"/>
              <a:gd name="connsiteY15" fmla="*/ 59816 h 156590"/>
              <a:gd name="connsiteX16" fmla="*/ 18415 w 102742"/>
              <a:gd name="connsiteY16" fmla="*/ 20700 h 156590"/>
              <a:gd name="connsiteX17" fmla="*/ 50419 w 102742"/>
              <a:gd name="connsiteY17" fmla="*/ 6350 h 15659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102742" h="156590">
                <a:moveTo>
                  <a:pt x="50419" y="6350"/>
                </a:moveTo>
                <a:cubicBezTo>
                  <a:pt x="63246" y="6350"/>
                  <a:pt x="72771" y="11429"/>
                  <a:pt x="78994" y="21716"/>
                </a:cubicBezTo>
                <a:lnTo>
                  <a:pt x="79375" y="21716"/>
                </a:lnTo>
                <a:lnTo>
                  <a:pt x="79375" y="8635"/>
                </a:lnTo>
                <a:lnTo>
                  <a:pt x="96392" y="8635"/>
                </a:lnTo>
                <a:lnTo>
                  <a:pt x="96392" y="96773"/>
                </a:lnTo>
                <a:cubicBezTo>
                  <a:pt x="96392" y="132460"/>
                  <a:pt x="79121" y="150240"/>
                  <a:pt x="44577" y="150240"/>
                </a:cubicBezTo>
                <a:cubicBezTo>
                  <a:pt x="32511" y="150240"/>
                  <a:pt x="22225" y="148081"/>
                  <a:pt x="13334" y="143509"/>
                </a:cubicBezTo>
                <a:lnTo>
                  <a:pt x="13334" y="127126"/>
                </a:lnTo>
                <a:cubicBezTo>
                  <a:pt x="24129" y="133095"/>
                  <a:pt x="34416" y="136016"/>
                  <a:pt x="44196" y="136016"/>
                </a:cubicBezTo>
                <a:cubicBezTo>
                  <a:pt x="67690" y="136016"/>
                  <a:pt x="79375" y="123825"/>
                  <a:pt x="79375" y="99186"/>
                </a:cubicBezTo>
                <a:lnTo>
                  <a:pt x="79375" y="89026"/>
                </a:lnTo>
                <a:lnTo>
                  <a:pt x="78994" y="89026"/>
                </a:lnTo>
                <a:cubicBezTo>
                  <a:pt x="71628" y="101091"/>
                  <a:pt x="60705" y="107187"/>
                  <a:pt x="46228" y="107187"/>
                </a:cubicBezTo>
                <a:cubicBezTo>
                  <a:pt x="34163" y="107187"/>
                  <a:pt x="24510" y="102869"/>
                  <a:pt x="17272" y="94233"/>
                </a:cubicBezTo>
                <a:cubicBezTo>
                  <a:pt x="10033" y="85597"/>
                  <a:pt x="6350" y="74040"/>
                  <a:pt x="6350" y="59816"/>
                </a:cubicBezTo>
                <a:cubicBezTo>
                  <a:pt x="6350" y="43433"/>
                  <a:pt x="10414" y="30352"/>
                  <a:pt x="18415" y="20700"/>
                </a:cubicBezTo>
                <a:cubicBezTo>
                  <a:pt x="26415" y="11175"/>
                  <a:pt x="37084" y="6350"/>
                  <a:pt x="5041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1" name="Freeform 3"/>
          <p:cNvSpPr/>
          <p:nvPr/>
        </p:nvSpPr>
        <p:spPr>
          <a:xfrm>
            <a:off x="3818509" y="5198617"/>
            <a:ext cx="104013" cy="120904"/>
          </a:xfrm>
          <a:custGeom>
            <a:avLst/>
            <a:gdLst>
              <a:gd name="connsiteX0" fmla="*/ 52577 w 104013"/>
              <a:gd name="connsiteY0" fmla="*/ 6350 h 120904"/>
              <a:gd name="connsiteX1" fmla="*/ 19050 w 104013"/>
              <a:gd name="connsiteY1" fmla="*/ 21335 h 120904"/>
              <a:gd name="connsiteX2" fmla="*/ 6350 w 104013"/>
              <a:gd name="connsiteY2" fmla="*/ 60578 h 120904"/>
              <a:gd name="connsiteX3" fmla="*/ 18795 w 104013"/>
              <a:gd name="connsiteY3" fmla="*/ 99822 h 120904"/>
              <a:gd name="connsiteX4" fmla="*/ 51434 w 104013"/>
              <a:gd name="connsiteY4" fmla="*/ 114553 h 120904"/>
              <a:gd name="connsiteX5" fmla="*/ 85344 w 104013"/>
              <a:gd name="connsiteY5" fmla="*/ 100329 h 120904"/>
              <a:gd name="connsiteX6" fmla="*/ 97662 w 104013"/>
              <a:gd name="connsiteY6" fmla="*/ 60833 h 120904"/>
              <a:gd name="connsiteX7" fmla="*/ 85597 w 104013"/>
              <a:gd name="connsiteY7" fmla="*/ 20447 h 120904"/>
              <a:gd name="connsiteX8" fmla="*/ 52577 w 104013"/>
              <a:gd name="connsiteY8" fmla="*/ 6350 h 1209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4013" h="120904">
                <a:moveTo>
                  <a:pt x="52577" y="6350"/>
                </a:moveTo>
                <a:cubicBezTo>
                  <a:pt x="38734" y="6350"/>
                  <a:pt x="27558" y="11303"/>
                  <a:pt x="19050" y="21335"/>
                </a:cubicBezTo>
                <a:cubicBezTo>
                  <a:pt x="10540" y="31241"/>
                  <a:pt x="6350" y="44322"/>
                  <a:pt x="6350" y="60578"/>
                </a:cubicBezTo>
                <a:cubicBezTo>
                  <a:pt x="6350" y="76835"/>
                  <a:pt x="10413" y="89916"/>
                  <a:pt x="18795" y="99822"/>
                </a:cubicBezTo>
                <a:cubicBezTo>
                  <a:pt x="27050" y="109601"/>
                  <a:pt x="37972" y="114553"/>
                  <a:pt x="51434" y="114553"/>
                </a:cubicBezTo>
                <a:cubicBezTo>
                  <a:pt x="65785" y="114553"/>
                  <a:pt x="77088" y="109854"/>
                  <a:pt x="85344" y="100329"/>
                </a:cubicBezTo>
                <a:cubicBezTo>
                  <a:pt x="93471" y="90932"/>
                  <a:pt x="97662" y="77723"/>
                  <a:pt x="97662" y="60833"/>
                </a:cubicBezTo>
                <a:cubicBezTo>
                  <a:pt x="97662" y="43434"/>
                  <a:pt x="93598" y="29972"/>
                  <a:pt x="85597" y="20447"/>
                </a:cubicBezTo>
                <a:cubicBezTo>
                  <a:pt x="77469" y="11048"/>
                  <a:pt x="66547" y="6350"/>
                  <a:pt x="5257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2" name="Freeform 3"/>
          <p:cNvSpPr/>
          <p:nvPr/>
        </p:nvSpPr>
        <p:spPr>
          <a:xfrm>
            <a:off x="4563617" y="5195189"/>
            <a:ext cx="70104" cy="139572"/>
          </a:xfrm>
          <a:custGeom>
            <a:avLst/>
            <a:gdLst>
              <a:gd name="connsiteX0" fmla="*/ 39751 w 70104"/>
              <a:gd name="connsiteY0" fmla="*/ 6350 h 139572"/>
              <a:gd name="connsiteX1" fmla="*/ 39751 w 70104"/>
              <a:gd name="connsiteY1" fmla="*/ 34925 h 139572"/>
              <a:gd name="connsiteX2" fmla="*/ 63753 w 70104"/>
              <a:gd name="connsiteY2" fmla="*/ 34925 h 139572"/>
              <a:gd name="connsiteX3" fmla="*/ 63753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2 h 139572"/>
              <a:gd name="connsiteX8" fmla="*/ 63753 w 70104"/>
              <a:gd name="connsiteY8" fmla="*/ 116077 h 139572"/>
              <a:gd name="connsiteX9" fmla="*/ 63753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3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3" y="34925"/>
                </a:lnTo>
                <a:lnTo>
                  <a:pt x="63753" y="49021"/>
                </a:lnTo>
                <a:lnTo>
                  <a:pt x="39751" y="49021"/>
                </a:lnTo>
                <a:lnTo>
                  <a:pt x="39751" y="101600"/>
                </a:lnTo>
                <a:cubicBezTo>
                  <a:pt x="39751" y="107950"/>
                  <a:pt x="40894" y="112395"/>
                  <a:pt x="43053" y="115189"/>
                </a:cubicBezTo>
                <a:cubicBezTo>
                  <a:pt x="45211" y="117855"/>
                  <a:pt x="48767" y="119252"/>
                  <a:pt x="53721" y="119252"/>
                </a:cubicBezTo>
                <a:cubicBezTo>
                  <a:pt x="57530" y="119252"/>
                  <a:pt x="60960" y="118236"/>
                  <a:pt x="63753" y="116077"/>
                </a:cubicBezTo>
                <a:lnTo>
                  <a:pt x="63753"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3" name="Freeform 3"/>
          <p:cNvSpPr/>
          <p:nvPr/>
        </p:nvSpPr>
        <p:spPr>
          <a:xfrm>
            <a:off x="3800221" y="5182870"/>
            <a:ext cx="140589" cy="152145"/>
          </a:xfrm>
          <a:custGeom>
            <a:avLst/>
            <a:gdLst>
              <a:gd name="connsiteX0" fmla="*/ 71882 w 140589"/>
              <a:gd name="connsiteY0" fmla="*/ 6350 h 152145"/>
              <a:gd name="connsiteX1" fmla="*/ 117094 w 140589"/>
              <a:gd name="connsiteY1" fmla="*/ 25272 h 152145"/>
              <a:gd name="connsiteX2" fmla="*/ 134238 w 140589"/>
              <a:gd name="connsiteY2" fmla="*/ 74421 h 152145"/>
              <a:gd name="connsiteX3" fmla="*/ 116713 w 140589"/>
              <a:gd name="connsiteY3" fmla="*/ 126491 h 152145"/>
              <a:gd name="connsiteX4" fmla="*/ 69722 w 140589"/>
              <a:gd name="connsiteY4" fmla="*/ 145795 h 152145"/>
              <a:gd name="connsiteX5" fmla="*/ 23621 w 140589"/>
              <a:gd name="connsiteY5" fmla="*/ 126872 h 152145"/>
              <a:gd name="connsiteX6" fmla="*/ 6350 w 140589"/>
              <a:gd name="connsiteY6" fmla="*/ 77723 h 152145"/>
              <a:gd name="connsiteX7" fmla="*/ 24002 w 140589"/>
              <a:gd name="connsiteY7" fmla="*/ 25653 h 152145"/>
              <a:gd name="connsiteX8" fmla="*/ 71882 w 140589"/>
              <a:gd name="connsiteY8" fmla="*/ 6350 h 15214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40589" h="152145">
                <a:moveTo>
                  <a:pt x="71882" y="6350"/>
                </a:moveTo>
                <a:cubicBezTo>
                  <a:pt x="90550" y="6350"/>
                  <a:pt x="105663" y="12700"/>
                  <a:pt x="117094" y="25272"/>
                </a:cubicBezTo>
                <a:cubicBezTo>
                  <a:pt x="128523" y="37845"/>
                  <a:pt x="134238" y="54228"/>
                  <a:pt x="134238" y="74421"/>
                </a:cubicBezTo>
                <a:cubicBezTo>
                  <a:pt x="134238" y="96392"/>
                  <a:pt x="128396" y="113664"/>
                  <a:pt x="116713" y="126491"/>
                </a:cubicBezTo>
                <a:cubicBezTo>
                  <a:pt x="105028" y="139319"/>
                  <a:pt x="89280" y="145795"/>
                  <a:pt x="69722" y="145795"/>
                </a:cubicBezTo>
                <a:cubicBezTo>
                  <a:pt x="50545" y="145795"/>
                  <a:pt x="35178" y="139445"/>
                  <a:pt x="23621" y="126872"/>
                </a:cubicBezTo>
                <a:cubicBezTo>
                  <a:pt x="12064" y="114300"/>
                  <a:pt x="6350" y="97916"/>
                  <a:pt x="6350" y="77723"/>
                </a:cubicBezTo>
                <a:cubicBezTo>
                  <a:pt x="6350" y="55879"/>
                  <a:pt x="12191" y="38608"/>
                  <a:pt x="24002" y="25653"/>
                </a:cubicBezTo>
                <a:cubicBezTo>
                  <a:pt x="35686" y="12826"/>
                  <a:pt x="51688" y="6350"/>
                  <a:pt x="7188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4" name="Freeform 3"/>
          <p:cNvSpPr/>
          <p:nvPr/>
        </p:nvSpPr>
        <p:spPr>
          <a:xfrm>
            <a:off x="4639817" y="5179059"/>
            <a:ext cx="34290" cy="33909"/>
          </a:xfrm>
          <a:custGeom>
            <a:avLst/>
            <a:gdLst>
              <a:gd name="connsiteX0" fmla="*/ 17017 w 34290"/>
              <a:gd name="connsiteY0" fmla="*/ 6350 h 33909"/>
              <a:gd name="connsiteX1" fmla="*/ 24765 w 34290"/>
              <a:gd name="connsiteY1" fmla="*/ 9398 h 33909"/>
              <a:gd name="connsiteX2" fmla="*/ 27940 w 34290"/>
              <a:gd name="connsiteY2" fmla="*/ 17018 h 33909"/>
              <a:gd name="connsiteX3" fmla="*/ 24765 w 34290"/>
              <a:gd name="connsiteY3" fmla="*/ 24638 h 33909"/>
              <a:gd name="connsiteX4" fmla="*/ 17017 w 34290"/>
              <a:gd name="connsiteY4" fmla="*/ 27559 h 33909"/>
              <a:gd name="connsiteX5" fmla="*/ 9397 w 34290"/>
              <a:gd name="connsiteY5" fmla="*/ 24638 h 33909"/>
              <a:gd name="connsiteX6" fmla="*/ 6350 w 34290"/>
              <a:gd name="connsiteY6" fmla="*/ 17018 h 33909"/>
              <a:gd name="connsiteX7" fmla="*/ 9397 w 34290"/>
              <a:gd name="connsiteY7" fmla="*/ 9398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6"/>
                  <a:pt x="24765" y="9398"/>
                </a:cubicBezTo>
                <a:cubicBezTo>
                  <a:pt x="26923" y="11430"/>
                  <a:pt x="27940" y="13970"/>
                  <a:pt x="27940" y="17018"/>
                </a:cubicBezTo>
                <a:cubicBezTo>
                  <a:pt x="27940" y="20066"/>
                  <a:pt x="26923" y="22605"/>
                  <a:pt x="24765" y="24638"/>
                </a:cubicBezTo>
                <a:cubicBezTo>
                  <a:pt x="22733" y="26543"/>
                  <a:pt x="20066" y="27559"/>
                  <a:pt x="17017" y="27559"/>
                </a:cubicBezTo>
                <a:cubicBezTo>
                  <a:pt x="13970" y="27559"/>
                  <a:pt x="11429" y="26543"/>
                  <a:pt x="9397" y="24638"/>
                </a:cubicBezTo>
                <a:cubicBezTo>
                  <a:pt x="7366" y="22605"/>
                  <a:pt x="6350" y="20066"/>
                  <a:pt x="6350" y="17018"/>
                </a:cubicBezTo>
                <a:cubicBezTo>
                  <a:pt x="6350" y="14097"/>
                  <a:pt x="7366" y="11557"/>
                  <a:pt x="9397" y="9398"/>
                </a:cubicBezTo>
                <a:cubicBezTo>
                  <a:pt x="11429"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5" name="Freeform 3"/>
          <p:cNvSpPr/>
          <p:nvPr/>
        </p:nvSpPr>
        <p:spPr>
          <a:xfrm>
            <a:off x="4341114" y="5179059"/>
            <a:ext cx="34289" cy="33909"/>
          </a:xfrm>
          <a:custGeom>
            <a:avLst/>
            <a:gdLst>
              <a:gd name="connsiteX0" fmla="*/ 17017 w 34289"/>
              <a:gd name="connsiteY0" fmla="*/ 6350 h 33909"/>
              <a:gd name="connsiteX1" fmla="*/ 24764 w 34289"/>
              <a:gd name="connsiteY1" fmla="*/ 9398 h 33909"/>
              <a:gd name="connsiteX2" fmla="*/ 27939 w 34289"/>
              <a:gd name="connsiteY2" fmla="*/ 17018 h 33909"/>
              <a:gd name="connsiteX3" fmla="*/ 24764 w 34289"/>
              <a:gd name="connsiteY3" fmla="*/ 24638 h 33909"/>
              <a:gd name="connsiteX4" fmla="*/ 17017 w 34289"/>
              <a:gd name="connsiteY4" fmla="*/ 27559 h 33909"/>
              <a:gd name="connsiteX5" fmla="*/ 9397 w 34289"/>
              <a:gd name="connsiteY5" fmla="*/ 24638 h 33909"/>
              <a:gd name="connsiteX6" fmla="*/ 6350 w 34289"/>
              <a:gd name="connsiteY6" fmla="*/ 17018 h 33909"/>
              <a:gd name="connsiteX7" fmla="*/ 9397 w 34289"/>
              <a:gd name="connsiteY7" fmla="*/ 9398 h 33909"/>
              <a:gd name="connsiteX8" fmla="*/ 17017 w 34289"/>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 h="33909">
                <a:moveTo>
                  <a:pt x="17017" y="6350"/>
                </a:moveTo>
                <a:cubicBezTo>
                  <a:pt x="20065" y="6350"/>
                  <a:pt x="22732" y="7366"/>
                  <a:pt x="24764" y="9398"/>
                </a:cubicBezTo>
                <a:cubicBezTo>
                  <a:pt x="26923" y="11430"/>
                  <a:pt x="27939" y="13970"/>
                  <a:pt x="27939" y="17018"/>
                </a:cubicBezTo>
                <a:cubicBezTo>
                  <a:pt x="27939" y="20066"/>
                  <a:pt x="26923" y="22605"/>
                  <a:pt x="24764" y="24638"/>
                </a:cubicBezTo>
                <a:cubicBezTo>
                  <a:pt x="22732" y="26543"/>
                  <a:pt x="20065" y="27559"/>
                  <a:pt x="17017" y="27559"/>
                </a:cubicBezTo>
                <a:cubicBezTo>
                  <a:pt x="13970" y="27559"/>
                  <a:pt x="11429" y="26543"/>
                  <a:pt x="9397" y="24638"/>
                </a:cubicBezTo>
                <a:cubicBezTo>
                  <a:pt x="7365" y="22605"/>
                  <a:pt x="6350" y="20066"/>
                  <a:pt x="6350" y="17018"/>
                </a:cubicBezTo>
                <a:cubicBezTo>
                  <a:pt x="6350" y="14097"/>
                  <a:pt x="7365" y="11557"/>
                  <a:pt x="9397" y="9398"/>
                </a:cubicBezTo>
                <a:cubicBezTo>
                  <a:pt x="11429"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6" name="Freeform 3"/>
          <p:cNvSpPr/>
          <p:nvPr/>
        </p:nvSpPr>
        <p:spPr>
          <a:xfrm>
            <a:off x="3099435" y="5650991"/>
            <a:ext cx="350519" cy="358140"/>
          </a:xfrm>
          <a:custGeom>
            <a:avLst/>
            <a:gdLst>
              <a:gd name="connsiteX0" fmla="*/ 0 w 350519"/>
              <a:gd name="connsiteY0" fmla="*/ 58420 h 358140"/>
              <a:gd name="connsiteX1" fmla="*/ 58419 w 350519"/>
              <a:gd name="connsiteY1" fmla="*/ 0 h 358140"/>
              <a:gd name="connsiteX2" fmla="*/ 292099 w 350519"/>
              <a:gd name="connsiteY2" fmla="*/ 0 h 358140"/>
              <a:gd name="connsiteX3" fmla="*/ 350519 w 350519"/>
              <a:gd name="connsiteY3" fmla="*/ 58420 h 358140"/>
              <a:gd name="connsiteX4" fmla="*/ 350519 w 350519"/>
              <a:gd name="connsiteY4" fmla="*/ 299720 h 358140"/>
              <a:gd name="connsiteX5" fmla="*/ 292099 w 350519"/>
              <a:gd name="connsiteY5" fmla="*/ 358140 h 358140"/>
              <a:gd name="connsiteX6" fmla="*/ 58419 w 350519"/>
              <a:gd name="connsiteY6" fmla="*/ 358140 h 358140"/>
              <a:gd name="connsiteX7" fmla="*/ 0 w 350519"/>
              <a:gd name="connsiteY7" fmla="*/ 299720 h 358140"/>
              <a:gd name="connsiteX8" fmla="*/ 0 w 350519"/>
              <a:gd name="connsiteY8" fmla="*/ 58420 h 3581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50519" h="358140">
                <a:moveTo>
                  <a:pt x="0" y="58420"/>
                </a:moveTo>
                <a:cubicBezTo>
                  <a:pt x="0" y="26161"/>
                  <a:pt x="26161" y="0"/>
                  <a:pt x="58419" y="0"/>
                </a:cubicBezTo>
                <a:lnTo>
                  <a:pt x="292099" y="0"/>
                </a:lnTo>
                <a:cubicBezTo>
                  <a:pt x="324357" y="0"/>
                  <a:pt x="350519" y="26161"/>
                  <a:pt x="350519" y="58420"/>
                </a:cubicBezTo>
                <a:lnTo>
                  <a:pt x="350519" y="299720"/>
                </a:lnTo>
                <a:cubicBezTo>
                  <a:pt x="350519" y="331978"/>
                  <a:pt x="324357" y="358140"/>
                  <a:pt x="292099" y="358140"/>
                </a:cubicBezTo>
                <a:lnTo>
                  <a:pt x="58419" y="358140"/>
                </a:lnTo>
                <a:cubicBezTo>
                  <a:pt x="26161" y="358140"/>
                  <a:pt x="0" y="331978"/>
                  <a:pt x="0" y="299720"/>
                </a:cubicBezTo>
                <a:lnTo>
                  <a:pt x="0" y="5842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7" name="Freeform 3"/>
          <p:cNvSpPr/>
          <p:nvPr/>
        </p:nvSpPr>
        <p:spPr>
          <a:xfrm>
            <a:off x="3086735" y="5638291"/>
            <a:ext cx="375919" cy="383540"/>
          </a:xfrm>
          <a:custGeom>
            <a:avLst/>
            <a:gdLst>
              <a:gd name="connsiteX0" fmla="*/ 12700 w 375919"/>
              <a:gd name="connsiteY0" fmla="*/ 71120 h 383540"/>
              <a:gd name="connsiteX1" fmla="*/ 71119 w 375919"/>
              <a:gd name="connsiteY1" fmla="*/ 12700 h 383540"/>
              <a:gd name="connsiteX2" fmla="*/ 304799 w 375919"/>
              <a:gd name="connsiteY2" fmla="*/ 12700 h 383540"/>
              <a:gd name="connsiteX3" fmla="*/ 363219 w 375919"/>
              <a:gd name="connsiteY3" fmla="*/ 71120 h 383540"/>
              <a:gd name="connsiteX4" fmla="*/ 363219 w 375919"/>
              <a:gd name="connsiteY4" fmla="*/ 312420 h 383540"/>
              <a:gd name="connsiteX5" fmla="*/ 304799 w 375919"/>
              <a:gd name="connsiteY5" fmla="*/ 370840 h 383540"/>
              <a:gd name="connsiteX6" fmla="*/ 71119 w 375919"/>
              <a:gd name="connsiteY6" fmla="*/ 370840 h 383540"/>
              <a:gd name="connsiteX7" fmla="*/ 12700 w 375919"/>
              <a:gd name="connsiteY7" fmla="*/ 312420 h 383540"/>
              <a:gd name="connsiteX8" fmla="*/ 12700 w 375919"/>
              <a:gd name="connsiteY8" fmla="*/ 71120 h 3835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5919" h="383540">
                <a:moveTo>
                  <a:pt x="12700" y="71120"/>
                </a:moveTo>
                <a:cubicBezTo>
                  <a:pt x="12700" y="38861"/>
                  <a:pt x="38861" y="12700"/>
                  <a:pt x="71119" y="12700"/>
                </a:cubicBezTo>
                <a:lnTo>
                  <a:pt x="304799" y="12700"/>
                </a:lnTo>
                <a:cubicBezTo>
                  <a:pt x="337057" y="12700"/>
                  <a:pt x="363219" y="38861"/>
                  <a:pt x="363219" y="71120"/>
                </a:cubicBezTo>
                <a:lnTo>
                  <a:pt x="363219" y="312420"/>
                </a:lnTo>
                <a:cubicBezTo>
                  <a:pt x="363219" y="344678"/>
                  <a:pt x="337057" y="370840"/>
                  <a:pt x="304799" y="370840"/>
                </a:cubicBezTo>
                <a:lnTo>
                  <a:pt x="71119" y="370840"/>
                </a:lnTo>
                <a:cubicBezTo>
                  <a:pt x="38861" y="370840"/>
                  <a:pt x="12700" y="344678"/>
                  <a:pt x="12700" y="312420"/>
                </a:cubicBezTo>
                <a:lnTo>
                  <a:pt x="12700" y="7112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8" name="Freeform 3"/>
          <p:cNvSpPr/>
          <p:nvPr/>
        </p:nvSpPr>
        <p:spPr>
          <a:xfrm>
            <a:off x="3665220" y="5616702"/>
            <a:ext cx="3627120" cy="426720"/>
          </a:xfrm>
          <a:custGeom>
            <a:avLst/>
            <a:gdLst>
              <a:gd name="connsiteX0" fmla="*/ 0 w 3627120"/>
              <a:gd name="connsiteY0" fmla="*/ 71119 h 426720"/>
              <a:gd name="connsiteX1" fmla="*/ 71120 w 3627120"/>
              <a:gd name="connsiteY1" fmla="*/ 0 h 426720"/>
              <a:gd name="connsiteX2" fmla="*/ 3555999 w 3627120"/>
              <a:gd name="connsiteY2" fmla="*/ 0 h 426720"/>
              <a:gd name="connsiteX3" fmla="*/ 3627120 w 3627120"/>
              <a:gd name="connsiteY3" fmla="*/ 71119 h 426720"/>
              <a:gd name="connsiteX4" fmla="*/ 3627120 w 3627120"/>
              <a:gd name="connsiteY4" fmla="*/ 355600 h 426720"/>
              <a:gd name="connsiteX5" fmla="*/ 3555999 w 3627120"/>
              <a:gd name="connsiteY5" fmla="*/ 426719 h 426720"/>
              <a:gd name="connsiteX6" fmla="*/ 71120 w 3627120"/>
              <a:gd name="connsiteY6" fmla="*/ 426719 h 426720"/>
              <a:gd name="connsiteX7" fmla="*/ 0 w 3627120"/>
              <a:gd name="connsiteY7" fmla="*/ 355600 h 426720"/>
              <a:gd name="connsiteX8" fmla="*/ 0 w 3627120"/>
              <a:gd name="connsiteY8" fmla="*/ 71119 h 4267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27120" h="426720">
                <a:moveTo>
                  <a:pt x="0" y="71119"/>
                </a:moveTo>
                <a:cubicBezTo>
                  <a:pt x="0" y="31876"/>
                  <a:pt x="31876" y="0"/>
                  <a:pt x="71120" y="0"/>
                </a:cubicBezTo>
                <a:lnTo>
                  <a:pt x="3555999" y="0"/>
                </a:lnTo>
                <a:cubicBezTo>
                  <a:pt x="3595242" y="0"/>
                  <a:pt x="3627120" y="31876"/>
                  <a:pt x="3627120" y="71119"/>
                </a:cubicBezTo>
                <a:lnTo>
                  <a:pt x="3627120" y="355600"/>
                </a:lnTo>
                <a:cubicBezTo>
                  <a:pt x="3627120" y="394842"/>
                  <a:pt x="3595242" y="426719"/>
                  <a:pt x="3555999" y="426719"/>
                </a:cubicBezTo>
                <a:lnTo>
                  <a:pt x="71120" y="426719"/>
                </a:lnTo>
                <a:cubicBezTo>
                  <a:pt x="31876" y="426719"/>
                  <a:pt x="0" y="394842"/>
                  <a:pt x="0" y="355600"/>
                </a:cubicBezTo>
                <a:lnTo>
                  <a:pt x="0" y="7111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49" name="Freeform 3"/>
          <p:cNvSpPr/>
          <p:nvPr/>
        </p:nvSpPr>
        <p:spPr>
          <a:xfrm>
            <a:off x="3652520" y="5604002"/>
            <a:ext cx="3652520" cy="452120"/>
          </a:xfrm>
          <a:custGeom>
            <a:avLst/>
            <a:gdLst>
              <a:gd name="connsiteX0" fmla="*/ 12700 w 3652520"/>
              <a:gd name="connsiteY0" fmla="*/ 83819 h 452120"/>
              <a:gd name="connsiteX1" fmla="*/ 83820 w 3652520"/>
              <a:gd name="connsiteY1" fmla="*/ 12700 h 452120"/>
              <a:gd name="connsiteX2" fmla="*/ 3568699 w 3652520"/>
              <a:gd name="connsiteY2" fmla="*/ 12700 h 452120"/>
              <a:gd name="connsiteX3" fmla="*/ 3639820 w 3652520"/>
              <a:gd name="connsiteY3" fmla="*/ 83819 h 452120"/>
              <a:gd name="connsiteX4" fmla="*/ 3639820 w 3652520"/>
              <a:gd name="connsiteY4" fmla="*/ 368300 h 452120"/>
              <a:gd name="connsiteX5" fmla="*/ 3568699 w 3652520"/>
              <a:gd name="connsiteY5" fmla="*/ 439419 h 452120"/>
              <a:gd name="connsiteX6" fmla="*/ 83820 w 3652520"/>
              <a:gd name="connsiteY6" fmla="*/ 439419 h 452120"/>
              <a:gd name="connsiteX7" fmla="*/ 12700 w 3652520"/>
              <a:gd name="connsiteY7" fmla="*/ 368300 h 452120"/>
              <a:gd name="connsiteX8" fmla="*/ 12700 w 3652520"/>
              <a:gd name="connsiteY8" fmla="*/ 83819 h 4521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52520" h="452120">
                <a:moveTo>
                  <a:pt x="12700" y="83819"/>
                </a:moveTo>
                <a:cubicBezTo>
                  <a:pt x="12700" y="44576"/>
                  <a:pt x="44576" y="12700"/>
                  <a:pt x="83820" y="12700"/>
                </a:cubicBezTo>
                <a:lnTo>
                  <a:pt x="3568699" y="12700"/>
                </a:lnTo>
                <a:cubicBezTo>
                  <a:pt x="3607942" y="12700"/>
                  <a:pt x="3639820" y="44576"/>
                  <a:pt x="3639820" y="83819"/>
                </a:cubicBezTo>
                <a:lnTo>
                  <a:pt x="3639820" y="368300"/>
                </a:lnTo>
                <a:cubicBezTo>
                  <a:pt x="3639820" y="407542"/>
                  <a:pt x="3607942" y="439419"/>
                  <a:pt x="3568699" y="439419"/>
                </a:cubicBezTo>
                <a:lnTo>
                  <a:pt x="83820" y="439419"/>
                </a:lnTo>
                <a:cubicBezTo>
                  <a:pt x="44576" y="439419"/>
                  <a:pt x="12700" y="407542"/>
                  <a:pt x="12700" y="368300"/>
                </a:cubicBezTo>
                <a:lnTo>
                  <a:pt x="12700" y="8381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0" name="Freeform 3"/>
          <p:cNvSpPr/>
          <p:nvPr/>
        </p:nvSpPr>
        <p:spPr>
          <a:xfrm>
            <a:off x="4187952" y="5828410"/>
            <a:ext cx="73659" cy="85344"/>
          </a:xfrm>
          <a:custGeom>
            <a:avLst/>
            <a:gdLst>
              <a:gd name="connsiteX0" fmla="*/ 37338 w 73659"/>
              <a:gd name="connsiteY0" fmla="*/ 6350 h 85344"/>
              <a:gd name="connsiteX1" fmla="*/ 14732 w 73659"/>
              <a:gd name="connsiteY1" fmla="*/ 16129 h 85344"/>
              <a:gd name="connsiteX2" fmla="*/ 6350 w 73659"/>
              <a:gd name="connsiteY2" fmla="*/ 43179 h 85344"/>
              <a:gd name="connsiteX3" fmla="*/ 14858 w 73659"/>
              <a:gd name="connsiteY3" fmla="*/ 69342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8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2" y="16129"/>
                </a:cubicBezTo>
                <a:cubicBezTo>
                  <a:pt x="9144" y="22733"/>
                  <a:pt x="6350" y="31750"/>
                  <a:pt x="6350" y="43179"/>
                </a:cubicBezTo>
                <a:cubicBezTo>
                  <a:pt x="6350" y="54229"/>
                  <a:pt x="9144" y="62992"/>
                  <a:pt x="14858" y="69342"/>
                </a:cubicBezTo>
                <a:cubicBezTo>
                  <a:pt x="20446" y="75819"/>
                  <a:pt x="27939" y="78994"/>
                  <a:pt x="37338" y="78994"/>
                </a:cubicBezTo>
                <a:cubicBezTo>
                  <a:pt x="47116" y="78994"/>
                  <a:pt x="54609" y="75819"/>
                  <a:pt x="59689" y="69596"/>
                </a:cubicBezTo>
                <a:cubicBezTo>
                  <a:pt x="64769" y="63373"/>
                  <a:pt x="67309" y="54355"/>
                  <a:pt x="67309" y="42798"/>
                </a:cubicBezTo>
                <a:cubicBezTo>
                  <a:pt x="67309" y="30988"/>
                  <a:pt x="64769" y="21971"/>
                  <a:pt x="59689" y="15748"/>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1" name="Freeform 3"/>
          <p:cNvSpPr/>
          <p:nvPr/>
        </p:nvSpPr>
        <p:spPr>
          <a:xfrm>
            <a:off x="4468495" y="5828029"/>
            <a:ext cx="62991" cy="40132"/>
          </a:xfrm>
          <a:custGeom>
            <a:avLst/>
            <a:gdLst>
              <a:gd name="connsiteX0" fmla="*/ 33401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1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1" y="6350"/>
                </a:moveTo>
                <a:cubicBezTo>
                  <a:pt x="26542" y="6350"/>
                  <a:pt x="20701" y="8890"/>
                  <a:pt x="15747" y="13970"/>
                </a:cubicBezTo>
                <a:cubicBezTo>
                  <a:pt x="10795" y="19050"/>
                  <a:pt x="7620" y="25654"/>
                  <a:pt x="6350" y="33782"/>
                </a:cubicBezTo>
                <a:lnTo>
                  <a:pt x="56641" y="33782"/>
                </a:lnTo>
                <a:cubicBezTo>
                  <a:pt x="56641" y="25019"/>
                  <a:pt x="54609" y="18288"/>
                  <a:pt x="50545"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2" name="Freeform 3"/>
          <p:cNvSpPr/>
          <p:nvPr/>
        </p:nvSpPr>
        <p:spPr>
          <a:xfrm>
            <a:off x="3916045" y="5816600"/>
            <a:ext cx="94107" cy="111252"/>
          </a:xfrm>
          <a:custGeom>
            <a:avLst/>
            <a:gdLst>
              <a:gd name="connsiteX0" fmla="*/ 6350 w 94107"/>
              <a:gd name="connsiteY0" fmla="*/ 6350 h 111252"/>
              <a:gd name="connsiteX1" fmla="*/ 23240 w 94107"/>
              <a:gd name="connsiteY1" fmla="*/ 6350 h 111252"/>
              <a:gd name="connsiteX2" fmla="*/ 23240 w 94107"/>
              <a:gd name="connsiteY2" fmla="*/ 61467 h 111252"/>
              <a:gd name="connsiteX3" fmla="*/ 45720 w 94107"/>
              <a:gd name="connsiteY3" fmla="*/ 90804 h 111252"/>
              <a:gd name="connsiteX4" fmla="*/ 63753 w 94107"/>
              <a:gd name="connsiteY4" fmla="*/ 82550 h 111252"/>
              <a:gd name="connsiteX5" fmla="*/ 70611 w 94107"/>
              <a:gd name="connsiteY5" fmla="*/ 61721 h 111252"/>
              <a:gd name="connsiteX6" fmla="*/ 70611 w 94107"/>
              <a:gd name="connsiteY6" fmla="*/ 6350 h 111252"/>
              <a:gd name="connsiteX7" fmla="*/ 87757 w 94107"/>
              <a:gd name="connsiteY7" fmla="*/ 6350 h 111252"/>
              <a:gd name="connsiteX8" fmla="*/ 87757 w 94107"/>
              <a:gd name="connsiteY8" fmla="*/ 102615 h 111252"/>
              <a:gd name="connsiteX9" fmla="*/ 70611 w 94107"/>
              <a:gd name="connsiteY9" fmla="*/ 102615 h 111252"/>
              <a:gd name="connsiteX10" fmla="*/ 70611 w 94107"/>
              <a:gd name="connsiteY10" fmla="*/ 87503 h 111252"/>
              <a:gd name="connsiteX11" fmla="*/ 70230 w 94107"/>
              <a:gd name="connsiteY11" fmla="*/ 87503 h 111252"/>
              <a:gd name="connsiteX12" fmla="*/ 40513 w 94107"/>
              <a:gd name="connsiteY12" fmla="*/ 104902 h 111252"/>
              <a:gd name="connsiteX13" fmla="*/ 6350 w 94107"/>
              <a:gd name="connsiteY13" fmla="*/ 64008 h 111252"/>
              <a:gd name="connsiteX14" fmla="*/ 6350 w 94107"/>
              <a:gd name="connsiteY1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52">
                <a:moveTo>
                  <a:pt x="6350" y="6350"/>
                </a:moveTo>
                <a:lnTo>
                  <a:pt x="23240" y="6350"/>
                </a:lnTo>
                <a:lnTo>
                  <a:pt x="23240" y="61467"/>
                </a:lnTo>
                <a:cubicBezTo>
                  <a:pt x="23240" y="81026"/>
                  <a:pt x="30733" y="90804"/>
                  <a:pt x="45720" y="90804"/>
                </a:cubicBezTo>
                <a:cubicBezTo>
                  <a:pt x="53085" y="90804"/>
                  <a:pt x="59182" y="88010"/>
                  <a:pt x="63753" y="82550"/>
                </a:cubicBezTo>
                <a:cubicBezTo>
                  <a:pt x="68326" y="77089"/>
                  <a:pt x="70611" y="70103"/>
                  <a:pt x="70611" y="61721"/>
                </a:cubicBezTo>
                <a:lnTo>
                  <a:pt x="70611" y="6350"/>
                </a:lnTo>
                <a:lnTo>
                  <a:pt x="87757" y="6350"/>
                </a:lnTo>
                <a:lnTo>
                  <a:pt x="87757" y="102615"/>
                </a:lnTo>
                <a:lnTo>
                  <a:pt x="70611" y="102615"/>
                </a:lnTo>
                <a:lnTo>
                  <a:pt x="70611" y="87503"/>
                </a:lnTo>
                <a:lnTo>
                  <a:pt x="70230" y="87503"/>
                </a:lnTo>
                <a:cubicBezTo>
                  <a:pt x="63753" y="99059"/>
                  <a:pt x="53847" y="104902"/>
                  <a:pt x="40513" y="104902"/>
                </a:cubicBezTo>
                <a:cubicBezTo>
                  <a:pt x="17779" y="104902"/>
                  <a:pt x="6350" y="91185"/>
                  <a:pt x="6350" y="64008"/>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3" name="Freeform 3"/>
          <p:cNvSpPr/>
          <p:nvPr/>
        </p:nvSpPr>
        <p:spPr>
          <a:xfrm>
            <a:off x="4558029" y="5814948"/>
            <a:ext cx="64262" cy="110616"/>
          </a:xfrm>
          <a:custGeom>
            <a:avLst/>
            <a:gdLst>
              <a:gd name="connsiteX0" fmla="*/ 49022 w 64262"/>
              <a:gd name="connsiteY0" fmla="*/ 6350 h 110616"/>
              <a:gd name="connsiteX1" fmla="*/ 57911 w 64262"/>
              <a:gd name="connsiteY1" fmla="*/ 7620 h 110616"/>
              <a:gd name="connsiteX2" fmla="*/ 57911 w 64262"/>
              <a:gd name="connsiteY2" fmla="*/ 24891 h 110616"/>
              <a:gd name="connsiteX3" fmla="*/ 46228 w 64262"/>
              <a:gd name="connsiteY3" fmla="*/ 21844 h 110616"/>
              <a:gd name="connsiteX4" fmla="*/ 29845 w 64262"/>
              <a:gd name="connsiteY4" fmla="*/ 31115 h 110616"/>
              <a:gd name="connsiteX5" fmla="*/ 23367 w 64262"/>
              <a:gd name="connsiteY5" fmla="*/ 55498 h 110616"/>
              <a:gd name="connsiteX6" fmla="*/ 23367 w 64262"/>
              <a:gd name="connsiteY6" fmla="*/ 104266 h 110616"/>
              <a:gd name="connsiteX7" fmla="*/ 6350 w 64262"/>
              <a:gd name="connsiteY7" fmla="*/ 104266 h 110616"/>
              <a:gd name="connsiteX8" fmla="*/ 6350 w 64262"/>
              <a:gd name="connsiteY8" fmla="*/ 8001 h 110616"/>
              <a:gd name="connsiteX9" fmla="*/ 23367 w 64262"/>
              <a:gd name="connsiteY9" fmla="*/ 8001 h 110616"/>
              <a:gd name="connsiteX10" fmla="*/ 23367 w 64262"/>
              <a:gd name="connsiteY10" fmla="*/ 27559 h 110616"/>
              <a:gd name="connsiteX11" fmla="*/ 23748 w 64262"/>
              <a:gd name="connsiteY11" fmla="*/ 27559 h 110616"/>
              <a:gd name="connsiteX12" fmla="*/ 49022 w 64262"/>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16">
                <a:moveTo>
                  <a:pt x="49022" y="6350"/>
                </a:moveTo>
                <a:cubicBezTo>
                  <a:pt x="52959" y="6350"/>
                  <a:pt x="55879" y="6730"/>
                  <a:pt x="57911" y="7620"/>
                </a:cubicBezTo>
                <a:lnTo>
                  <a:pt x="57911" y="24891"/>
                </a:lnTo>
                <a:cubicBezTo>
                  <a:pt x="55117" y="22860"/>
                  <a:pt x="51180" y="21844"/>
                  <a:pt x="46228" y="21844"/>
                </a:cubicBezTo>
                <a:cubicBezTo>
                  <a:pt x="39623" y="21844"/>
                  <a:pt x="34163" y="24891"/>
                  <a:pt x="29845" y="31115"/>
                </a:cubicBezTo>
                <a:cubicBezTo>
                  <a:pt x="25527" y="37210"/>
                  <a:pt x="23367" y="45466"/>
                  <a:pt x="23367" y="55498"/>
                </a:cubicBezTo>
                <a:lnTo>
                  <a:pt x="23367" y="104266"/>
                </a:lnTo>
                <a:lnTo>
                  <a:pt x="6350" y="104266"/>
                </a:lnTo>
                <a:lnTo>
                  <a:pt x="6350" y="8001"/>
                </a:lnTo>
                <a:lnTo>
                  <a:pt x="23367" y="8001"/>
                </a:lnTo>
                <a:lnTo>
                  <a:pt x="23367" y="27559"/>
                </a:lnTo>
                <a:lnTo>
                  <a:pt x="23748" y="27559"/>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4" name="Freeform 3"/>
          <p:cNvSpPr/>
          <p:nvPr/>
        </p:nvSpPr>
        <p:spPr>
          <a:xfrm>
            <a:off x="4450969" y="5814314"/>
            <a:ext cx="97663" cy="113538"/>
          </a:xfrm>
          <a:custGeom>
            <a:avLst/>
            <a:gdLst>
              <a:gd name="connsiteX0" fmla="*/ 51180 w 97663"/>
              <a:gd name="connsiteY0" fmla="*/ 6350 h 113538"/>
              <a:gd name="connsiteX1" fmla="*/ 80645 w 97663"/>
              <a:gd name="connsiteY1" fmla="*/ 18541 h 113538"/>
              <a:gd name="connsiteX2" fmla="*/ 91313 w 97663"/>
              <a:gd name="connsiteY2" fmla="*/ 52451 h 113538"/>
              <a:gd name="connsiteX3" fmla="*/ 91313 w 97663"/>
              <a:gd name="connsiteY3" fmla="*/ 61086 h 113538"/>
              <a:gd name="connsiteX4" fmla="*/ 23876 w 97663"/>
              <a:gd name="connsiteY4" fmla="*/ 61086 h 113538"/>
              <a:gd name="connsiteX5" fmla="*/ 32384 w 97663"/>
              <a:gd name="connsiteY5" fmla="*/ 84963 h 113538"/>
              <a:gd name="connsiteX6" fmla="*/ 54736 w 97663"/>
              <a:gd name="connsiteY6" fmla="*/ 93345 h 113538"/>
              <a:gd name="connsiteX7" fmla="*/ 84327 w 97663"/>
              <a:gd name="connsiteY7" fmla="*/ 82930 h 113538"/>
              <a:gd name="connsiteX8" fmla="*/ 84327 w 97663"/>
              <a:gd name="connsiteY8" fmla="*/ 98170 h 113538"/>
              <a:gd name="connsiteX9" fmla="*/ 50672 w 97663"/>
              <a:gd name="connsiteY9" fmla="*/ 107188 h 113538"/>
              <a:gd name="connsiteX10" fmla="*/ 18034 w 97663"/>
              <a:gd name="connsiteY10" fmla="*/ 93979 h 113538"/>
              <a:gd name="connsiteX11" fmla="*/ 6350 w 97663"/>
              <a:gd name="connsiteY11" fmla="*/ 57150 h 113538"/>
              <a:gd name="connsiteX12" fmla="*/ 19177 w 97663"/>
              <a:gd name="connsiteY12" fmla="*/ 20701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3" y="6350"/>
                  <a:pt x="73533" y="10414"/>
                  <a:pt x="80645" y="18541"/>
                </a:cubicBezTo>
                <a:cubicBezTo>
                  <a:pt x="87757" y="26542"/>
                  <a:pt x="91313" y="37972"/>
                  <a:pt x="91313" y="52451"/>
                </a:cubicBezTo>
                <a:lnTo>
                  <a:pt x="91313" y="61086"/>
                </a:lnTo>
                <a:lnTo>
                  <a:pt x="23876" y="61086"/>
                </a:lnTo>
                <a:cubicBezTo>
                  <a:pt x="24129" y="71373"/>
                  <a:pt x="26923" y="79375"/>
                  <a:pt x="32384" y="84963"/>
                </a:cubicBezTo>
                <a:cubicBezTo>
                  <a:pt x="37719" y="90551"/>
                  <a:pt x="45084" y="93345"/>
                  <a:pt x="54736" y="93345"/>
                </a:cubicBezTo>
                <a:cubicBezTo>
                  <a:pt x="65532" y="93345"/>
                  <a:pt x="75438" y="89915"/>
                  <a:pt x="84327" y="82930"/>
                </a:cubicBezTo>
                <a:lnTo>
                  <a:pt x="84327" y="98170"/>
                </a:lnTo>
                <a:cubicBezTo>
                  <a:pt x="75946" y="104139"/>
                  <a:pt x="64642" y="107188"/>
                  <a:pt x="50672" y="107188"/>
                </a:cubicBezTo>
                <a:cubicBezTo>
                  <a:pt x="36702" y="107188"/>
                  <a:pt x="25908" y="102742"/>
                  <a:pt x="18034" y="93979"/>
                </a:cubicBezTo>
                <a:cubicBezTo>
                  <a:pt x="10286" y="85089"/>
                  <a:pt x="6350" y="72897"/>
                  <a:pt x="6350" y="57150"/>
                </a:cubicBezTo>
                <a:cubicBezTo>
                  <a:pt x="6350" y="42417"/>
                  <a:pt x="10667" y="30226"/>
                  <a:pt x="19177" y="20701"/>
                </a:cubicBezTo>
                <a:cubicBezTo>
                  <a:pt x="27813" y="11176"/>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5" name="Freeform 3"/>
          <p:cNvSpPr/>
          <p:nvPr/>
        </p:nvSpPr>
        <p:spPr>
          <a:xfrm>
            <a:off x="4289805" y="5814314"/>
            <a:ext cx="151257" cy="111252"/>
          </a:xfrm>
          <a:custGeom>
            <a:avLst/>
            <a:gdLst>
              <a:gd name="connsiteX0" fmla="*/ 53847 w 151257"/>
              <a:gd name="connsiteY0" fmla="*/ 6350 h 111252"/>
              <a:gd name="connsiteX1" fmla="*/ 70865 w 151257"/>
              <a:gd name="connsiteY1" fmla="*/ 11683 h 111252"/>
              <a:gd name="connsiteX2" fmla="*/ 81153 w 151257"/>
              <a:gd name="connsiteY2" fmla="*/ 26034 h 111252"/>
              <a:gd name="connsiteX3" fmla="*/ 113157 w 151257"/>
              <a:gd name="connsiteY3" fmla="*/ 6350 h 111252"/>
              <a:gd name="connsiteX4" fmla="*/ 144907 w 151257"/>
              <a:gd name="connsiteY4" fmla="*/ 45465 h 111252"/>
              <a:gd name="connsiteX5" fmla="*/ 144907 w 151257"/>
              <a:gd name="connsiteY5" fmla="*/ 104901 h 111252"/>
              <a:gd name="connsiteX6" fmla="*/ 127889 w 151257"/>
              <a:gd name="connsiteY6" fmla="*/ 104901 h 111252"/>
              <a:gd name="connsiteX7" fmla="*/ 127889 w 151257"/>
              <a:gd name="connsiteY7" fmla="*/ 49657 h 111252"/>
              <a:gd name="connsiteX8" fmla="*/ 123063 w 151257"/>
              <a:gd name="connsiteY8" fmla="*/ 27177 h 111252"/>
              <a:gd name="connsiteX9" fmla="*/ 106934 w 151257"/>
              <a:gd name="connsiteY9" fmla="*/ 20446 h 111252"/>
              <a:gd name="connsiteX10" fmla="*/ 90932 w 151257"/>
              <a:gd name="connsiteY10" fmla="*/ 29209 h 111252"/>
              <a:gd name="connsiteX11" fmla="*/ 84201 w 151257"/>
              <a:gd name="connsiteY11" fmla="*/ 50038 h 111252"/>
              <a:gd name="connsiteX12" fmla="*/ 84201 w 151257"/>
              <a:gd name="connsiteY12" fmla="*/ 104901 h 111252"/>
              <a:gd name="connsiteX13" fmla="*/ 67055 w 151257"/>
              <a:gd name="connsiteY13" fmla="*/ 104901 h 111252"/>
              <a:gd name="connsiteX14" fmla="*/ 67055 w 151257"/>
              <a:gd name="connsiteY14" fmla="*/ 47878 h 111252"/>
              <a:gd name="connsiteX15" fmla="*/ 45973 w 151257"/>
              <a:gd name="connsiteY15" fmla="*/ 20446 h 111252"/>
              <a:gd name="connsiteX16" fmla="*/ 29845 w 151257"/>
              <a:gd name="connsiteY16" fmla="*/ 28828 h 111252"/>
              <a:gd name="connsiteX17" fmla="*/ 23367 w 151257"/>
              <a:gd name="connsiteY17" fmla="*/ 50164 h 111252"/>
              <a:gd name="connsiteX18" fmla="*/ 23367 w 151257"/>
              <a:gd name="connsiteY18" fmla="*/ 104901 h 111252"/>
              <a:gd name="connsiteX19" fmla="*/ 6350 w 151257"/>
              <a:gd name="connsiteY19" fmla="*/ 104901 h 111252"/>
              <a:gd name="connsiteX20" fmla="*/ 6350 w 151257"/>
              <a:gd name="connsiteY20" fmla="*/ 8635 h 111252"/>
              <a:gd name="connsiteX21" fmla="*/ 23367 w 151257"/>
              <a:gd name="connsiteY21" fmla="*/ 8635 h 111252"/>
              <a:gd name="connsiteX22" fmla="*/ 23367 w 151257"/>
              <a:gd name="connsiteY22" fmla="*/ 23876 h 111252"/>
              <a:gd name="connsiteX23" fmla="*/ 23748 w 151257"/>
              <a:gd name="connsiteY23" fmla="*/ 23876 h 111252"/>
              <a:gd name="connsiteX24" fmla="*/ 53847 w 151257"/>
              <a:gd name="connsiteY2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1257" h="111252">
                <a:moveTo>
                  <a:pt x="53847" y="6350"/>
                </a:moveTo>
                <a:cubicBezTo>
                  <a:pt x="60197" y="6350"/>
                  <a:pt x="65913" y="8127"/>
                  <a:pt x="70865" y="11683"/>
                </a:cubicBezTo>
                <a:cubicBezTo>
                  <a:pt x="75819" y="15239"/>
                  <a:pt x="79247" y="19939"/>
                  <a:pt x="81153" y="26034"/>
                </a:cubicBezTo>
                <a:cubicBezTo>
                  <a:pt x="88265" y="12953"/>
                  <a:pt x="98933" y="6350"/>
                  <a:pt x="113157" y="6350"/>
                </a:cubicBezTo>
                <a:cubicBezTo>
                  <a:pt x="134365" y="6350"/>
                  <a:pt x="144907" y="19430"/>
                  <a:pt x="144907" y="45465"/>
                </a:cubicBezTo>
                <a:lnTo>
                  <a:pt x="144907" y="104901"/>
                </a:lnTo>
                <a:lnTo>
                  <a:pt x="127889" y="104901"/>
                </a:lnTo>
                <a:lnTo>
                  <a:pt x="127889" y="49657"/>
                </a:lnTo>
                <a:cubicBezTo>
                  <a:pt x="127889" y="39115"/>
                  <a:pt x="126238" y="31750"/>
                  <a:pt x="123063" y="27177"/>
                </a:cubicBezTo>
                <a:cubicBezTo>
                  <a:pt x="119760" y="22732"/>
                  <a:pt x="114427" y="20446"/>
                  <a:pt x="106934" y="20446"/>
                </a:cubicBezTo>
                <a:cubicBezTo>
                  <a:pt x="100710" y="20446"/>
                  <a:pt x="95377" y="23367"/>
                  <a:pt x="90932" y="29209"/>
                </a:cubicBezTo>
                <a:cubicBezTo>
                  <a:pt x="86359" y="35051"/>
                  <a:pt x="84201" y="42036"/>
                  <a:pt x="84201" y="50038"/>
                </a:cubicBezTo>
                <a:lnTo>
                  <a:pt x="84201" y="104901"/>
                </a:lnTo>
                <a:lnTo>
                  <a:pt x="67055" y="104901"/>
                </a:lnTo>
                <a:lnTo>
                  <a:pt x="67055" y="47878"/>
                </a:lnTo>
                <a:cubicBezTo>
                  <a:pt x="67055" y="29590"/>
                  <a:pt x="60071" y="20446"/>
                  <a:pt x="45973" y="20446"/>
                </a:cubicBezTo>
                <a:cubicBezTo>
                  <a:pt x="39497" y="20446"/>
                  <a:pt x="34035" y="23240"/>
                  <a:pt x="29845" y="28828"/>
                </a:cubicBezTo>
                <a:cubicBezTo>
                  <a:pt x="25527" y="34416"/>
                  <a:pt x="23367" y="41528"/>
                  <a:pt x="23367" y="50164"/>
                </a:cubicBezTo>
                <a:lnTo>
                  <a:pt x="23367" y="104901"/>
                </a:lnTo>
                <a:lnTo>
                  <a:pt x="6350" y="104901"/>
                </a:lnTo>
                <a:lnTo>
                  <a:pt x="6350" y="8635"/>
                </a:lnTo>
                <a:lnTo>
                  <a:pt x="23367" y="8635"/>
                </a:lnTo>
                <a:lnTo>
                  <a:pt x="23367" y="23876"/>
                </a:lnTo>
                <a:lnTo>
                  <a:pt x="23748" y="23876"/>
                </a:lnTo>
                <a:cubicBezTo>
                  <a:pt x="30607" y="12191"/>
                  <a:pt x="40640" y="6350"/>
                  <a:pt x="5384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6" name="Freeform 3"/>
          <p:cNvSpPr/>
          <p:nvPr/>
        </p:nvSpPr>
        <p:spPr>
          <a:xfrm>
            <a:off x="4170553" y="5814314"/>
            <a:ext cx="108457" cy="113538"/>
          </a:xfrm>
          <a:custGeom>
            <a:avLst/>
            <a:gdLst>
              <a:gd name="connsiteX0" fmla="*/ 55879 w 108457"/>
              <a:gd name="connsiteY0" fmla="*/ 6350 h 113538"/>
              <a:gd name="connsiteX1" fmla="*/ 89788 w 108457"/>
              <a:gd name="connsiteY1" fmla="*/ 19684 h 113538"/>
              <a:gd name="connsiteX2" fmla="*/ 102107 w 108457"/>
              <a:gd name="connsiteY2" fmla="*/ 56260 h 113538"/>
              <a:gd name="connsiteX3" fmla="*/ 89026 w 108457"/>
              <a:gd name="connsiteY3" fmla="*/ 93090 h 113538"/>
              <a:gd name="connsiteX4" fmla="*/ 53720 w 108457"/>
              <a:gd name="connsiteY4" fmla="*/ 107188 h 113538"/>
              <a:gd name="connsiteX5" fmla="*/ 19303 w 108457"/>
              <a:gd name="connsiteY5" fmla="*/ 93598 h 113538"/>
              <a:gd name="connsiteX6" fmla="*/ 6350 w 108457"/>
              <a:gd name="connsiteY6" fmla="*/ 57784 h 113538"/>
              <a:gd name="connsiteX7" fmla="*/ 19684 w 108457"/>
              <a:gd name="connsiteY7" fmla="*/ 20192 h 113538"/>
              <a:gd name="connsiteX8" fmla="*/ 55879 w 108457"/>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7" h="113538">
                <a:moveTo>
                  <a:pt x="55879" y="6350"/>
                </a:moveTo>
                <a:cubicBezTo>
                  <a:pt x="70230" y="6350"/>
                  <a:pt x="81660" y="10795"/>
                  <a:pt x="89788" y="19684"/>
                </a:cubicBezTo>
                <a:cubicBezTo>
                  <a:pt x="98043" y="28447"/>
                  <a:pt x="102107" y="40766"/>
                  <a:pt x="102107" y="56260"/>
                </a:cubicBezTo>
                <a:cubicBezTo>
                  <a:pt x="102107" y="71501"/>
                  <a:pt x="97789" y="83820"/>
                  <a:pt x="89026" y="93090"/>
                </a:cubicBezTo>
                <a:cubicBezTo>
                  <a:pt x="80263" y="102489"/>
                  <a:pt x="68452" y="107188"/>
                  <a:pt x="53720" y="107188"/>
                </a:cubicBezTo>
                <a:cubicBezTo>
                  <a:pt x="39369" y="107188"/>
                  <a:pt x="27812" y="102615"/>
                  <a:pt x="19303" y="93598"/>
                </a:cubicBezTo>
                <a:cubicBezTo>
                  <a:pt x="10667" y="84582"/>
                  <a:pt x="6350" y="72644"/>
                  <a:pt x="6350" y="57784"/>
                </a:cubicBezTo>
                <a:cubicBezTo>
                  <a:pt x="6350" y="41909"/>
                  <a:pt x="10794"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7" name="Freeform 3"/>
          <p:cNvSpPr/>
          <p:nvPr/>
        </p:nvSpPr>
        <p:spPr>
          <a:xfrm>
            <a:off x="4022216" y="5814314"/>
            <a:ext cx="77851" cy="113538"/>
          </a:xfrm>
          <a:custGeom>
            <a:avLst/>
            <a:gdLst>
              <a:gd name="connsiteX0" fmla="*/ 44069 w 77851"/>
              <a:gd name="connsiteY0" fmla="*/ 6350 h 113538"/>
              <a:gd name="connsiteX1" fmla="*/ 66802 w 77851"/>
              <a:gd name="connsiteY1" fmla="*/ 10667 h 113538"/>
              <a:gd name="connsiteX2" fmla="*/ 66802 w 77851"/>
              <a:gd name="connsiteY2" fmla="*/ 27051 h 113538"/>
              <a:gd name="connsiteX3" fmla="*/ 42417 w 77851"/>
              <a:gd name="connsiteY3" fmla="*/ 20065 h 113538"/>
              <a:gd name="connsiteX4" fmla="*/ 29083 w 77851"/>
              <a:gd name="connsiteY4" fmla="*/ 23621 h 113538"/>
              <a:gd name="connsiteX5" fmla="*/ 23876 w 77851"/>
              <a:gd name="connsiteY5" fmla="*/ 33020 h 113538"/>
              <a:gd name="connsiteX6" fmla="*/ 27559 w 77851"/>
              <a:gd name="connsiteY6" fmla="*/ 42036 h 113538"/>
              <a:gd name="connsiteX7" fmla="*/ 44069 w 77851"/>
              <a:gd name="connsiteY7" fmla="*/ 50291 h 113538"/>
              <a:gd name="connsiteX8" fmla="*/ 65786 w 77851"/>
              <a:gd name="connsiteY8" fmla="*/ 62738 h 113538"/>
              <a:gd name="connsiteX9" fmla="*/ 71501 w 77851"/>
              <a:gd name="connsiteY9" fmla="*/ 78739 h 113538"/>
              <a:gd name="connsiteX10" fmla="*/ 60579 w 77851"/>
              <a:gd name="connsiteY10" fmla="*/ 99567 h 113538"/>
              <a:gd name="connsiteX11" fmla="*/ 32511 w 77851"/>
              <a:gd name="connsiteY11" fmla="*/ 107188 h 113538"/>
              <a:gd name="connsiteX12" fmla="*/ 6350 w 77851"/>
              <a:gd name="connsiteY12" fmla="*/ 101472 h 113538"/>
              <a:gd name="connsiteX13" fmla="*/ 6350 w 77851"/>
              <a:gd name="connsiteY13" fmla="*/ 84073 h 113538"/>
              <a:gd name="connsiteX14" fmla="*/ 34163 w 77851"/>
              <a:gd name="connsiteY14" fmla="*/ 93471 h 113538"/>
              <a:gd name="connsiteX15" fmla="*/ 54102 w 77851"/>
              <a:gd name="connsiteY15" fmla="*/ 80390 h 113538"/>
              <a:gd name="connsiteX16" fmla="*/ 49784 w 77851"/>
              <a:gd name="connsiteY16" fmla="*/ 71120 h 113538"/>
              <a:gd name="connsiteX17" fmla="*/ 32130 w 77851"/>
              <a:gd name="connsiteY17" fmla="*/ 62610 h 113538"/>
              <a:gd name="connsiteX18" fmla="*/ 11303 w 77851"/>
              <a:gd name="connsiteY18" fmla="*/ 49783 h 113538"/>
              <a:gd name="connsiteX19" fmla="*/ 6477 w 77851"/>
              <a:gd name="connsiteY19" fmla="*/ 34544 h 113538"/>
              <a:gd name="connsiteX20" fmla="*/ 17398 w 77851"/>
              <a:gd name="connsiteY20" fmla="*/ 14096 h 113538"/>
              <a:gd name="connsiteX21" fmla="*/ 44069 w 77851"/>
              <a:gd name="connsiteY21"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38">
                <a:moveTo>
                  <a:pt x="44069" y="6350"/>
                </a:moveTo>
                <a:cubicBezTo>
                  <a:pt x="52197" y="6350"/>
                  <a:pt x="59817" y="7746"/>
                  <a:pt x="66802" y="10667"/>
                </a:cubicBezTo>
                <a:lnTo>
                  <a:pt x="66802" y="27051"/>
                </a:lnTo>
                <a:cubicBezTo>
                  <a:pt x="59690" y="22478"/>
                  <a:pt x="51435" y="20065"/>
                  <a:pt x="42417" y="20065"/>
                </a:cubicBezTo>
                <a:cubicBezTo>
                  <a:pt x="36957" y="20065"/>
                  <a:pt x="32511" y="21335"/>
                  <a:pt x="29083" y="23621"/>
                </a:cubicBezTo>
                <a:cubicBezTo>
                  <a:pt x="25654" y="26034"/>
                  <a:pt x="23876" y="29209"/>
                  <a:pt x="23876" y="33020"/>
                </a:cubicBezTo>
                <a:cubicBezTo>
                  <a:pt x="23876" y="36957"/>
                  <a:pt x="25146" y="39877"/>
                  <a:pt x="27559" y="42036"/>
                </a:cubicBezTo>
                <a:cubicBezTo>
                  <a:pt x="30098" y="44195"/>
                  <a:pt x="35560" y="46989"/>
                  <a:pt x="44069" y="50291"/>
                </a:cubicBezTo>
                <a:cubicBezTo>
                  <a:pt x="54736" y="54355"/>
                  <a:pt x="61976" y="58420"/>
                  <a:pt x="65786" y="62738"/>
                </a:cubicBezTo>
                <a:cubicBezTo>
                  <a:pt x="69596" y="67055"/>
                  <a:pt x="71501" y="72389"/>
                  <a:pt x="71501" y="78739"/>
                </a:cubicBezTo>
                <a:cubicBezTo>
                  <a:pt x="71501" y="87502"/>
                  <a:pt x="67817" y="94488"/>
                  <a:pt x="60579" y="99567"/>
                </a:cubicBezTo>
                <a:cubicBezTo>
                  <a:pt x="53340" y="104647"/>
                  <a:pt x="44069" y="107188"/>
                  <a:pt x="32511" y="107188"/>
                </a:cubicBezTo>
                <a:cubicBezTo>
                  <a:pt x="22605" y="107188"/>
                  <a:pt x="13842" y="105282"/>
                  <a:pt x="6350" y="101472"/>
                </a:cubicBezTo>
                <a:lnTo>
                  <a:pt x="6350" y="84073"/>
                </a:lnTo>
                <a:cubicBezTo>
                  <a:pt x="14986" y="90296"/>
                  <a:pt x="24257" y="93471"/>
                  <a:pt x="34163" y="93471"/>
                </a:cubicBezTo>
                <a:cubicBezTo>
                  <a:pt x="47498" y="93471"/>
                  <a:pt x="54102" y="89026"/>
                  <a:pt x="54102" y="80390"/>
                </a:cubicBezTo>
                <a:cubicBezTo>
                  <a:pt x="54102" y="76580"/>
                  <a:pt x="52704" y="73532"/>
                  <a:pt x="49784" y="71120"/>
                </a:cubicBezTo>
                <a:cubicBezTo>
                  <a:pt x="46863" y="68707"/>
                  <a:pt x="41021" y="65913"/>
                  <a:pt x="32130" y="62610"/>
                </a:cubicBezTo>
                <a:cubicBezTo>
                  <a:pt x="21463" y="58292"/>
                  <a:pt x="14478" y="54101"/>
                  <a:pt x="11303" y="49783"/>
                </a:cubicBezTo>
                <a:cubicBezTo>
                  <a:pt x="8128" y="45592"/>
                  <a:pt x="6477" y="40513"/>
                  <a:pt x="6477" y="34544"/>
                </a:cubicBezTo>
                <a:cubicBezTo>
                  <a:pt x="6477" y="26034"/>
                  <a:pt x="10160" y="19176"/>
                  <a:pt x="17398" y="14096"/>
                </a:cubicBezTo>
                <a:cubicBezTo>
                  <a:pt x="24511" y="8889"/>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8" name="Freeform 3"/>
          <p:cNvSpPr/>
          <p:nvPr/>
        </p:nvSpPr>
        <p:spPr>
          <a:xfrm>
            <a:off x="4098797" y="5788025"/>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3 h 139572"/>
              <a:gd name="connsiteX8" fmla="*/ 63754 w 70104"/>
              <a:gd name="connsiteY8" fmla="*/ 116078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3"/>
                  <a:pt x="53721" y="119253"/>
                </a:cubicBezTo>
                <a:cubicBezTo>
                  <a:pt x="57530" y="119253"/>
                  <a:pt x="60960" y="118236"/>
                  <a:pt x="63754" y="116078"/>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59" name="Freeform 3"/>
          <p:cNvSpPr/>
          <p:nvPr/>
        </p:nvSpPr>
        <p:spPr>
          <a:xfrm>
            <a:off x="3792601" y="5775705"/>
            <a:ext cx="113665" cy="152146"/>
          </a:xfrm>
          <a:custGeom>
            <a:avLst/>
            <a:gdLst>
              <a:gd name="connsiteX0" fmla="*/ 75310 w 113665"/>
              <a:gd name="connsiteY0" fmla="*/ 6350 h 152146"/>
              <a:gd name="connsiteX1" fmla="*/ 107314 w 113665"/>
              <a:gd name="connsiteY1" fmla="*/ 11810 h 152146"/>
              <a:gd name="connsiteX2" fmla="*/ 107314 w 113665"/>
              <a:gd name="connsiteY2" fmla="*/ 30098 h 152146"/>
              <a:gd name="connsiteX3" fmla="*/ 75564 w 113665"/>
              <a:gd name="connsiteY3" fmla="*/ 22097 h 152146"/>
              <a:gd name="connsiteX4" fmla="*/ 38734 w 113665"/>
              <a:gd name="connsiteY4" fmla="*/ 37084 h 152146"/>
              <a:gd name="connsiteX5" fmla="*/ 24638 w 113665"/>
              <a:gd name="connsiteY5" fmla="*/ 77597 h 152146"/>
              <a:gd name="connsiteX6" fmla="*/ 37845 w 113665"/>
              <a:gd name="connsiteY6" fmla="*/ 116078 h 152146"/>
              <a:gd name="connsiteX7" fmla="*/ 72516 w 113665"/>
              <a:gd name="connsiteY7" fmla="*/ 130302 h 152146"/>
              <a:gd name="connsiteX8" fmla="*/ 107314 w 113665"/>
              <a:gd name="connsiteY8" fmla="*/ 121158 h 152146"/>
              <a:gd name="connsiteX9" fmla="*/ 107314 w 113665"/>
              <a:gd name="connsiteY9" fmla="*/ 137922 h 152146"/>
              <a:gd name="connsiteX10" fmla="*/ 69977 w 113665"/>
              <a:gd name="connsiteY10" fmla="*/ 145796 h 152146"/>
              <a:gd name="connsiteX11" fmla="*/ 23621 w 113665"/>
              <a:gd name="connsiteY11" fmla="*/ 127380 h 152146"/>
              <a:gd name="connsiteX12" fmla="*/ 6350 w 113665"/>
              <a:gd name="connsiteY12" fmla="*/ 78613 h 152146"/>
              <a:gd name="connsiteX13" fmla="*/ 25780 w 113665"/>
              <a:gd name="connsiteY13" fmla="*/ 26289 h 152146"/>
              <a:gd name="connsiteX14" fmla="*/ 75310 w 113665"/>
              <a:gd name="connsiteY14" fmla="*/ 6350 h 15214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5" h="152146">
                <a:moveTo>
                  <a:pt x="75310" y="6350"/>
                </a:moveTo>
                <a:cubicBezTo>
                  <a:pt x="88264" y="6350"/>
                  <a:pt x="98933" y="8254"/>
                  <a:pt x="107314" y="11810"/>
                </a:cubicBezTo>
                <a:lnTo>
                  <a:pt x="107314" y="30098"/>
                </a:lnTo>
                <a:cubicBezTo>
                  <a:pt x="97663" y="24765"/>
                  <a:pt x="87121" y="22097"/>
                  <a:pt x="75564" y="22097"/>
                </a:cubicBezTo>
                <a:cubicBezTo>
                  <a:pt x="60452" y="22097"/>
                  <a:pt x="48259" y="27051"/>
                  <a:pt x="38734" y="37084"/>
                </a:cubicBezTo>
                <a:cubicBezTo>
                  <a:pt x="29336" y="47116"/>
                  <a:pt x="24638" y="60578"/>
                  <a:pt x="24638" y="77597"/>
                </a:cubicBezTo>
                <a:cubicBezTo>
                  <a:pt x="24638" y="93726"/>
                  <a:pt x="28955" y="106553"/>
                  <a:pt x="37845" y="116078"/>
                </a:cubicBezTo>
                <a:cubicBezTo>
                  <a:pt x="46608" y="125476"/>
                  <a:pt x="58165" y="130302"/>
                  <a:pt x="72516" y="130302"/>
                </a:cubicBezTo>
                <a:cubicBezTo>
                  <a:pt x="85852" y="130302"/>
                  <a:pt x="97408" y="127253"/>
                  <a:pt x="107314" y="121158"/>
                </a:cubicBezTo>
                <a:lnTo>
                  <a:pt x="107314" y="137922"/>
                </a:lnTo>
                <a:cubicBezTo>
                  <a:pt x="97408" y="143128"/>
                  <a:pt x="84963" y="145796"/>
                  <a:pt x="69977" y="145796"/>
                </a:cubicBezTo>
                <a:cubicBezTo>
                  <a:pt x="50545" y="145796"/>
                  <a:pt x="35178" y="139572"/>
                  <a:pt x="23621" y="127380"/>
                </a:cubicBezTo>
                <a:cubicBezTo>
                  <a:pt x="12064" y="115061"/>
                  <a:pt x="6350" y="98805"/>
                  <a:pt x="6350" y="78613"/>
                </a:cubicBezTo>
                <a:cubicBezTo>
                  <a:pt x="6350" y="56896"/>
                  <a:pt x="12827" y="39497"/>
                  <a:pt x="25780" y="26289"/>
                </a:cubicBezTo>
                <a:cubicBezTo>
                  <a:pt x="38734" y="12953"/>
                  <a:pt x="55371" y="6350"/>
                  <a:pt x="7531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0" name="Freeform 3"/>
          <p:cNvSpPr/>
          <p:nvPr/>
        </p:nvSpPr>
        <p:spPr>
          <a:xfrm>
            <a:off x="5403215" y="5864605"/>
            <a:ext cx="56007" cy="49402"/>
          </a:xfrm>
          <a:custGeom>
            <a:avLst/>
            <a:gdLst>
              <a:gd name="connsiteX0" fmla="*/ 49656 w 56007"/>
              <a:gd name="connsiteY0" fmla="*/ 6350 h 49402"/>
              <a:gd name="connsiteX1" fmla="*/ 27177 w 56007"/>
              <a:gd name="connsiteY1" fmla="*/ 9397 h 49402"/>
              <a:gd name="connsiteX2" fmla="*/ 10794 w 56007"/>
              <a:gd name="connsiteY2" fmla="*/ 15240 h 49402"/>
              <a:gd name="connsiteX3" fmla="*/ 6350 w 56007"/>
              <a:gd name="connsiteY3" fmla="*/ 27432 h 49402"/>
              <a:gd name="connsiteX4" fmla="*/ 11175 w 56007"/>
              <a:gd name="connsiteY4" fmla="*/ 38734 h 49402"/>
              <a:gd name="connsiteX5" fmla="*/ 24129 w 56007"/>
              <a:gd name="connsiteY5" fmla="*/ 43053 h 49402"/>
              <a:gd name="connsiteX6" fmla="*/ 42417 w 56007"/>
              <a:gd name="connsiteY6" fmla="*/ 35178 h 49402"/>
              <a:gd name="connsiteX7" fmla="*/ 49656 w 56007"/>
              <a:gd name="connsiteY7" fmla="*/ 15494 h 49402"/>
              <a:gd name="connsiteX8" fmla="*/ 49656 w 56007"/>
              <a:gd name="connsiteY8" fmla="*/ 6350 h 49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02">
                <a:moveTo>
                  <a:pt x="49656" y="6350"/>
                </a:moveTo>
                <a:lnTo>
                  <a:pt x="27177" y="9397"/>
                </a:lnTo>
                <a:cubicBezTo>
                  <a:pt x="19176" y="10414"/>
                  <a:pt x="13842" y="12319"/>
                  <a:pt x="10794" y="15240"/>
                </a:cubicBezTo>
                <a:cubicBezTo>
                  <a:pt x="7873" y="18160"/>
                  <a:pt x="6350" y="22225"/>
                  <a:pt x="6350" y="27432"/>
                </a:cubicBezTo>
                <a:cubicBezTo>
                  <a:pt x="6350" y="32003"/>
                  <a:pt x="8000" y="35814"/>
                  <a:pt x="11175" y="38734"/>
                </a:cubicBezTo>
                <a:cubicBezTo>
                  <a:pt x="14477" y="41528"/>
                  <a:pt x="18795" y="43053"/>
                  <a:pt x="24129" y="43053"/>
                </a:cubicBezTo>
                <a:cubicBezTo>
                  <a:pt x="31495" y="43053"/>
                  <a:pt x="37591" y="40385"/>
                  <a:pt x="42417" y="35178"/>
                </a:cubicBezTo>
                <a:cubicBezTo>
                  <a:pt x="47244" y="29972"/>
                  <a:pt x="49656" y="23367"/>
                  <a:pt x="49656" y="15494"/>
                </a:cubicBezTo>
                <a:lnTo>
                  <a:pt x="49656"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1" name="Freeform 3"/>
          <p:cNvSpPr/>
          <p:nvPr/>
        </p:nvSpPr>
        <p:spPr>
          <a:xfrm>
            <a:off x="5615940" y="5828410"/>
            <a:ext cx="73659" cy="85344"/>
          </a:xfrm>
          <a:custGeom>
            <a:avLst/>
            <a:gdLst>
              <a:gd name="connsiteX0" fmla="*/ 37338 w 73659"/>
              <a:gd name="connsiteY0" fmla="*/ 6350 h 85344"/>
              <a:gd name="connsiteX1" fmla="*/ 14731 w 73659"/>
              <a:gd name="connsiteY1" fmla="*/ 16129 h 85344"/>
              <a:gd name="connsiteX2" fmla="*/ 6350 w 73659"/>
              <a:gd name="connsiteY2" fmla="*/ 43179 h 85344"/>
              <a:gd name="connsiteX3" fmla="*/ 14858 w 73659"/>
              <a:gd name="connsiteY3" fmla="*/ 69342 h 85344"/>
              <a:gd name="connsiteX4" fmla="*/ 37338 w 73659"/>
              <a:gd name="connsiteY4" fmla="*/ 78994 h 85344"/>
              <a:gd name="connsiteX5" fmla="*/ 59689 w 73659"/>
              <a:gd name="connsiteY5" fmla="*/ 69596 h 85344"/>
              <a:gd name="connsiteX6" fmla="*/ 67309 w 73659"/>
              <a:gd name="connsiteY6" fmla="*/ 42798 h 85344"/>
              <a:gd name="connsiteX7" fmla="*/ 59689 w 73659"/>
              <a:gd name="connsiteY7" fmla="*/ 15748 h 85344"/>
              <a:gd name="connsiteX8" fmla="*/ 37338 w 73659"/>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59" h="85344">
                <a:moveTo>
                  <a:pt x="37338" y="6350"/>
                </a:moveTo>
                <a:cubicBezTo>
                  <a:pt x="27813" y="6350"/>
                  <a:pt x="20192" y="9652"/>
                  <a:pt x="14731" y="16129"/>
                </a:cubicBezTo>
                <a:cubicBezTo>
                  <a:pt x="9144" y="22733"/>
                  <a:pt x="6350" y="31750"/>
                  <a:pt x="6350" y="43179"/>
                </a:cubicBezTo>
                <a:cubicBezTo>
                  <a:pt x="6350" y="54229"/>
                  <a:pt x="9144" y="62992"/>
                  <a:pt x="14858" y="69342"/>
                </a:cubicBezTo>
                <a:cubicBezTo>
                  <a:pt x="20446" y="75819"/>
                  <a:pt x="27939" y="78994"/>
                  <a:pt x="37338" y="78994"/>
                </a:cubicBezTo>
                <a:cubicBezTo>
                  <a:pt x="47116" y="78994"/>
                  <a:pt x="54609" y="75819"/>
                  <a:pt x="59689" y="69596"/>
                </a:cubicBezTo>
                <a:cubicBezTo>
                  <a:pt x="64769" y="63373"/>
                  <a:pt x="67309" y="54355"/>
                  <a:pt x="67309" y="42798"/>
                </a:cubicBezTo>
                <a:cubicBezTo>
                  <a:pt x="67309" y="30988"/>
                  <a:pt x="64769" y="21971"/>
                  <a:pt x="59689" y="15748"/>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2" name="Freeform 3"/>
          <p:cNvSpPr/>
          <p:nvPr/>
        </p:nvSpPr>
        <p:spPr>
          <a:xfrm>
            <a:off x="5088635" y="5828410"/>
            <a:ext cx="73660" cy="85344"/>
          </a:xfrm>
          <a:custGeom>
            <a:avLst/>
            <a:gdLst>
              <a:gd name="connsiteX0" fmla="*/ 37338 w 73660"/>
              <a:gd name="connsiteY0" fmla="*/ 6350 h 85344"/>
              <a:gd name="connsiteX1" fmla="*/ 14732 w 73660"/>
              <a:gd name="connsiteY1" fmla="*/ 16129 h 85344"/>
              <a:gd name="connsiteX2" fmla="*/ 6350 w 73660"/>
              <a:gd name="connsiteY2" fmla="*/ 43179 h 85344"/>
              <a:gd name="connsiteX3" fmla="*/ 14859 w 73660"/>
              <a:gd name="connsiteY3" fmla="*/ 69342 h 85344"/>
              <a:gd name="connsiteX4" fmla="*/ 37338 w 73660"/>
              <a:gd name="connsiteY4" fmla="*/ 78994 h 85344"/>
              <a:gd name="connsiteX5" fmla="*/ 59690 w 73660"/>
              <a:gd name="connsiteY5" fmla="*/ 69596 h 85344"/>
              <a:gd name="connsiteX6" fmla="*/ 67310 w 73660"/>
              <a:gd name="connsiteY6" fmla="*/ 42798 h 85344"/>
              <a:gd name="connsiteX7" fmla="*/ 59690 w 73660"/>
              <a:gd name="connsiteY7" fmla="*/ 15748 h 85344"/>
              <a:gd name="connsiteX8" fmla="*/ 37338 w 73660"/>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44">
                <a:moveTo>
                  <a:pt x="37338" y="6350"/>
                </a:moveTo>
                <a:cubicBezTo>
                  <a:pt x="27813" y="6350"/>
                  <a:pt x="20192" y="9652"/>
                  <a:pt x="14732" y="16129"/>
                </a:cubicBezTo>
                <a:cubicBezTo>
                  <a:pt x="9144" y="22733"/>
                  <a:pt x="6350" y="31750"/>
                  <a:pt x="6350" y="43179"/>
                </a:cubicBezTo>
                <a:cubicBezTo>
                  <a:pt x="6350" y="54229"/>
                  <a:pt x="9144" y="62992"/>
                  <a:pt x="14859" y="69342"/>
                </a:cubicBezTo>
                <a:cubicBezTo>
                  <a:pt x="20447" y="75819"/>
                  <a:pt x="27940" y="78994"/>
                  <a:pt x="37338" y="78994"/>
                </a:cubicBezTo>
                <a:cubicBezTo>
                  <a:pt x="47117" y="78994"/>
                  <a:pt x="54610" y="75819"/>
                  <a:pt x="59690" y="69596"/>
                </a:cubicBezTo>
                <a:cubicBezTo>
                  <a:pt x="64770" y="63373"/>
                  <a:pt x="67310" y="54355"/>
                  <a:pt x="67310" y="42798"/>
                </a:cubicBezTo>
                <a:cubicBezTo>
                  <a:pt x="67310" y="30988"/>
                  <a:pt x="64770" y="21971"/>
                  <a:pt x="59690" y="15748"/>
                </a:cubicBezTo>
                <a:cubicBezTo>
                  <a:pt x="54610" y="9525"/>
                  <a:pt x="47117"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3" name="Freeform 3"/>
          <p:cNvSpPr/>
          <p:nvPr/>
        </p:nvSpPr>
        <p:spPr>
          <a:xfrm>
            <a:off x="5557646" y="5816600"/>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4" name="Freeform 3"/>
          <p:cNvSpPr/>
          <p:nvPr/>
        </p:nvSpPr>
        <p:spPr>
          <a:xfrm>
            <a:off x="5292597" y="5816600"/>
            <a:ext cx="92964" cy="108966"/>
          </a:xfrm>
          <a:custGeom>
            <a:avLst/>
            <a:gdLst>
              <a:gd name="connsiteX0" fmla="*/ 11557 w 92964"/>
              <a:gd name="connsiteY0" fmla="*/ 6350 h 108966"/>
              <a:gd name="connsiteX1" fmla="*/ 86614 w 92964"/>
              <a:gd name="connsiteY1" fmla="*/ 6350 h 108966"/>
              <a:gd name="connsiteX2" fmla="*/ 86614 w 92964"/>
              <a:gd name="connsiteY2" fmla="*/ 11938 h 108966"/>
              <a:gd name="connsiteX3" fmla="*/ 30988 w 92964"/>
              <a:gd name="connsiteY3" fmla="*/ 88519 h 108966"/>
              <a:gd name="connsiteX4" fmla="*/ 86233 w 92964"/>
              <a:gd name="connsiteY4" fmla="*/ 88519 h 108966"/>
              <a:gd name="connsiteX5" fmla="*/ 86233 w 92964"/>
              <a:gd name="connsiteY5" fmla="*/ 102615 h 108966"/>
              <a:gd name="connsiteX6" fmla="*/ 6350 w 92964"/>
              <a:gd name="connsiteY6" fmla="*/ 102615 h 108966"/>
              <a:gd name="connsiteX7" fmla="*/ 6350 w 92964"/>
              <a:gd name="connsiteY7" fmla="*/ 96901 h 108966"/>
              <a:gd name="connsiteX8" fmla="*/ 62357 w 92964"/>
              <a:gd name="connsiteY8" fmla="*/ 20446 h 108966"/>
              <a:gd name="connsiteX9" fmla="*/ 11557 w 92964"/>
              <a:gd name="connsiteY9" fmla="*/ 20446 h 108966"/>
              <a:gd name="connsiteX10" fmla="*/ 11557 w 92964"/>
              <a:gd name="connsiteY10" fmla="*/ 6350 h 10896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92964" h="108966">
                <a:moveTo>
                  <a:pt x="11557" y="6350"/>
                </a:moveTo>
                <a:lnTo>
                  <a:pt x="86614" y="6350"/>
                </a:lnTo>
                <a:lnTo>
                  <a:pt x="86614" y="11938"/>
                </a:lnTo>
                <a:lnTo>
                  <a:pt x="30988" y="88519"/>
                </a:lnTo>
                <a:lnTo>
                  <a:pt x="86233" y="88519"/>
                </a:lnTo>
                <a:lnTo>
                  <a:pt x="86233" y="102615"/>
                </a:lnTo>
                <a:lnTo>
                  <a:pt x="6350" y="102615"/>
                </a:lnTo>
                <a:lnTo>
                  <a:pt x="6350" y="96901"/>
                </a:lnTo>
                <a:lnTo>
                  <a:pt x="62357" y="20446"/>
                </a:lnTo>
                <a:lnTo>
                  <a:pt x="11557" y="20446"/>
                </a:lnTo>
                <a:lnTo>
                  <a:pt x="115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5" name="Freeform 3"/>
          <p:cNvSpPr/>
          <p:nvPr/>
        </p:nvSpPr>
        <p:spPr>
          <a:xfrm>
            <a:off x="5258942" y="5816600"/>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6" name="Freeform 3"/>
          <p:cNvSpPr/>
          <p:nvPr/>
        </p:nvSpPr>
        <p:spPr>
          <a:xfrm>
            <a:off x="4790821" y="5816600"/>
            <a:ext cx="94107" cy="111252"/>
          </a:xfrm>
          <a:custGeom>
            <a:avLst/>
            <a:gdLst>
              <a:gd name="connsiteX0" fmla="*/ 6350 w 94107"/>
              <a:gd name="connsiteY0" fmla="*/ 6350 h 111252"/>
              <a:gd name="connsiteX1" fmla="*/ 23240 w 94107"/>
              <a:gd name="connsiteY1" fmla="*/ 6350 h 111252"/>
              <a:gd name="connsiteX2" fmla="*/ 23240 w 94107"/>
              <a:gd name="connsiteY2" fmla="*/ 61467 h 111252"/>
              <a:gd name="connsiteX3" fmla="*/ 45719 w 94107"/>
              <a:gd name="connsiteY3" fmla="*/ 90804 h 111252"/>
              <a:gd name="connsiteX4" fmla="*/ 63753 w 94107"/>
              <a:gd name="connsiteY4" fmla="*/ 82550 h 111252"/>
              <a:gd name="connsiteX5" fmla="*/ 70611 w 94107"/>
              <a:gd name="connsiteY5" fmla="*/ 61721 h 111252"/>
              <a:gd name="connsiteX6" fmla="*/ 70611 w 94107"/>
              <a:gd name="connsiteY6" fmla="*/ 6350 h 111252"/>
              <a:gd name="connsiteX7" fmla="*/ 87757 w 94107"/>
              <a:gd name="connsiteY7" fmla="*/ 6350 h 111252"/>
              <a:gd name="connsiteX8" fmla="*/ 87757 w 94107"/>
              <a:gd name="connsiteY8" fmla="*/ 102615 h 111252"/>
              <a:gd name="connsiteX9" fmla="*/ 70611 w 94107"/>
              <a:gd name="connsiteY9" fmla="*/ 102615 h 111252"/>
              <a:gd name="connsiteX10" fmla="*/ 70611 w 94107"/>
              <a:gd name="connsiteY10" fmla="*/ 87503 h 111252"/>
              <a:gd name="connsiteX11" fmla="*/ 70230 w 94107"/>
              <a:gd name="connsiteY11" fmla="*/ 87503 h 111252"/>
              <a:gd name="connsiteX12" fmla="*/ 40513 w 94107"/>
              <a:gd name="connsiteY12" fmla="*/ 104902 h 111252"/>
              <a:gd name="connsiteX13" fmla="*/ 6350 w 94107"/>
              <a:gd name="connsiteY13" fmla="*/ 64008 h 111252"/>
              <a:gd name="connsiteX14" fmla="*/ 6350 w 94107"/>
              <a:gd name="connsiteY1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52">
                <a:moveTo>
                  <a:pt x="6350" y="6350"/>
                </a:moveTo>
                <a:lnTo>
                  <a:pt x="23240" y="6350"/>
                </a:lnTo>
                <a:lnTo>
                  <a:pt x="23240" y="61467"/>
                </a:lnTo>
                <a:cubicBezTo>
                  <a:pt x="23240" y="81026"/>
                  <a:pt x="30733" y="90804"/>
                  <a:pt x="45719" y="90804"/>
                </a:cubicBezTo>
                <a:cubicBezTo>
                  <a:pt x="53085" y="90804"/>
                  <a:pt x="59182" y="88010"/>
                  <a:pt x="63753" y="82550"/>
                </a:cubicBezTo>
                <a:cubicBezTo>
                  <a:pt x="68325" y="77089"/>
                  <a:pt x="70611" y="70103"/>
                  <a:pt x="70611" y="61721"/>
                </a:cubicBezTo>
                <a:lnTo>
                  <a:pt x="70611" y="6350"/>
                </a:lnTo>
                <a:lnTo>
                  <a:pt x="87757" y="6350"/>
                </a:lnTo>
                <a:lnTo>
                  <a:pt x="87757" y="102615"/>
                </a:lnTo>
                <a:lnTo>
                  <a:pt x="70611" y="102615"/>
                </a:lnTo>
                <a:lnTo>
                  <a:pt x="70611" y="87503"/>
                </a:lnTo>
                <a:lnTo>
                  <a:pt x="70230" y="87503"/>
                </a:lnTo>
                <a:cubicBezTo>
                  <a:pt x="63753" y="99059"/>
                  <a:pt x="53847" y="104902"/>
                  <a:pt x="40513" y="104902"/>
                </a:cubicBezTo>
                <a:cubicBezTo>
                  <a:pt x="17779" y="104902"/>
                  <a:pt x="6350" y="91185"/>
                  <a:pt x="6350" y="64008"/>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7" name="Freeform 3"/>
          <p:cNvSpPr/>
          <p:nvPr/>
        </p:nvSpPr>
        <p:spPr>
          <a:xfrm>
            <a:off x="5190490" y="5814948"/>
            <a:ext cx="64261" cy="110616"/>
          </a:xfrm>
          <a:custGeom>
            <a:avLst/>
            <a:gdLst>
              <a:gd name="connsiteX0" fmla="*/ 49021 w 64261"/>
              <a:gd name="connsiteY0" fmla="*/ 6350 h 110616"/>
              <a:gd name="connsiteX1" fmla="*/ 57911 w 64261"/>
              <a:gd name="connsiteY1" fmla="*/ 7620 h 110616"/>
              <a:gd name="connsiteX2" fmla="*/ 57911 w 64261"/>
              <a:gd name="connsiteY2" fmla="*/ 24891 h 110616"/>
              <a:gd name="connsiteX3" fmla="*/ 46227 w 64261"/>
              <a:gd name="connsiteY3" fmla="*/ 21844 h 110616"/>
              <a:gd name="connsiteX4" fmla="*/ 29844 w 64261"/>
              <a:gd name="connsiteY4" fmla="*/ 31115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1 h 110616"/>
              <a:gd name="connsiteX9" fmla="*/ 23367 w 64261"/>
              <a:gd name="connsiteY9" fmla="*/ 8001 h 110616"/>
              <a:gd name="connsiteX10" fmla="*/ 23367 w 64261"/>
              <a:gd name="connsiteY10" fmla="*/ 27559 h 110616"/>
              <a:gd name="connsiteX11" fmla="*/ 23748 w 64261"/>
              <a:gd name="connsiteY11" fmla="*/ 27559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20"/>
                </a:cubicBezTo>
                <a:lnTo>
                  <a:pt x="57911" y="24891"/>
                </a:lnTo>
                <a:cubicBezTo>
                  <a:pt x="55117" y="22860"/>
                  <a:pt x="51180" y="21844"/>
                  <a:pt x="46227" y="21844"/>
                </a:cubicBezTo>
                <a:cubicBezTo>
                  <a:pt x="39623" y="21844"/>
                  <a:pt x="34163" y="24891"/>
                  <a:pt x="29844" y="31115"/>
                </a:cubicBezTo>
                <a:cubicBezTo>
                  <a:pt x="25526" y="37210"/>
                  <a:pt x="23367" y="45466"/>
                  <a:pt x="23367" y="55498"/>
                </a:cubicBezTo>
                <a:lnTo>
                  <a:pt x="23367" y="104266"/>
                </a:lnTo>
                <a:lnTo>
                  <a:pt x="6350" y="104266"/>
                </a:lnTo>
                <a:lnTo>
                  <a:pt x="6350" y="8001"/>
                </a:lnTo>
                <a:lnTo>
                  <a:pt x="23367" y="8001"/>
                </a:lnTo>
                <a:lnTo>
                  <a:pt x="23367" y="27559"/>
                </a:lnTo>
                <a:lnTo>
                  <a:pt x="23748" y="27559"/>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8" name="Freeform 3"/>
          <p:cNvSpPr/>
          <p:nvPr/>
        </p:nvSpPr>
        <p:spPr>
          <a:xfrm>
            <a:off x="5717794" y="5814314"/>
            <a:ext cx="94107" cy="111252"/>
          </a:xfrm>
          <a:custGeom>
            <a:avLst/>
            <a:gdLst>
              <a:gd name="connsiteX0" fmla="*/ 55371 w 94107"/>
              <a:gd name="connsiteY0" fmla="*/ 6350 h 111252"/>
              <a:gd name="connsiteX1" fmla="*/ 79502 w 94107"/>
              <a:gd name="connsiteY1" fmla="*/ 16509 h 111252"/>
              <a:gd name="connsiteX2" fmla="*/ 87757 w 94107"/>
              <a:gd name="connsiteY2" fmla="*/ 46101 h 111252"/>
              <a:gd name="connsiteX3" fmla="*/ 87757 w 94107"/>
              <a:gd name="connsiteY3" fmla="*/ 104901 h 111252"/>
              <a:gd name="connsiteX4" fmla="*/ 70739 w 94107"/>
              <a:gd name="connsiteY4" fmla="*/ 104901 h 111252"/>
              <a:gd name="connsiteX5" fmla="*/ 70739 w 94107"/>
              <a:gd name="connsiteY5" fmla="*/ 50164 h 111252"/>
              <a:gd name="connsiteX6" fmla="*/ 49148 w 94107"/>
              <a:gd name="connsiteY6" fmla="*/ 20446 h 111252"/>
              <a:gd name="connsiteX7" fmla="*/ 30607 w 94107"/>
              <a:gd name="connsiteY7" fmla="*/ 28828 h 111252"/>
              <a:gd name="connsiteX8" fmla="*/ 23367 w 94107"/>
              <a:gd name="connsiteY8" fmla="*/ 49910 h 111252"/>
              <a:gd name="connsiteX9" fmla="*/ 23367 w 94107"/>
              <a:gd name="connsiteY9" fmla="*/ 104901 h 111252"/>
              <a:gd name="connsiteX10" fmla="*/ 6350 w 94107"/>
              <a:gd name="connsiteY10" fmla="*/ 104901 h 111252"/>
              <a:gd name="connsiteX11" fmla="*/ 6350 w 94107"/>
              <a:gd name="connsiteY11" fmla="*/ 8635 h 111252"/>
              <a:gd name="connsiteX12" fmla="*/ 23367 w 94107"/>
              <a:gd name="connsiteY12" fmla="*/ 8635 h 111252"/>
              <a:gd name="connsiteX13" fmla="*/ 23367 w 94107"/>
              <a:gd name="connsiteY13" fmla="*/ 24510 h 111252"/>
              <a:gd name="connsiteX14" fmla="*/ 23748 w 94107"/>
              <a:gd name="connsiteY14" fmla="*/ 24510 h 111252"/>
              <a:gd name="connsiteX15" fmla="*/ 55371 w 94107"/>
              <a:gd name="connsiteY15"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7" h="111252">
                <a:moveTo>
                  <a:pt x="55371" y="6350"/>
                </a:moveTo>
                <a:cubicBezTo>
                  <a:pt x="65913" y="6350"/>
                  <a:pt x="73914" y="9778"/>
                  <a:pt x="79502" y="16509"/>
                </a:cubicBezTo>
                <a:cubicBezTo>
                  <a:pt x="84963" y="23240"/>
                  <a:pt x="87757" y="33146"/>
                  <a:pt x="87757" y="46101"/>
                </a:cubicBezTo>
                <a:lnTo>
                  <a:pt x="87757" y="104901"/>
                </a:lnTo>
                <a:lnTo>
                  <a:pt x="70739" y="104901"/>
                </a:lnTo>
                <a:lnTo>
                  <a:pt x="70739" y="50164"/>
                </a:lnTo>
                <a:cubicBezTo>
                  <a:pt x="70739" y="30352"/>
                  <a:pt x="63500" y="20446"/>
                  <a:pt x="49148" y="20446"/>
                </a:cubicBezTo>
                <a:cubicBezTo>
                  <a:pt x="41655" y="20446"/>
                  <a:pt x="35433" y="23240"/>
                  <a:pt x="30607" y="28828"/>
                </a:cubicBezTo>
                <a:cubicBezTo>
                  <a:pt x="25780" y="34416"/>
                  <a:pt x="23367" y="41401"/>
                  <a:pt x="23367" y="49910"/>
                </a:cubicBezTo>
                <a:lnTo>
                  <a:pt x="23367" y="104901"/>
                </a:lnTo>
                <a:lnTo>
                  <a:pt x="6350" y="104901"/>
                </a:lnTo>
                <a:lnTo>
                  <a:pt x="6350" y="8635"/>
                </a:lnTo>
                <a:lnTo>
                  <a:pt x="23367" y="8635"/>
                </a:lnTo>
                <a:lnTo>
                  <a:pt x="23367" y="24510"/>
                </a:lnTo>
                <a:lnTo>
                  <a:pt x="23748" y="24510"/>
                </a:lnTo>
                <a:cubicBezTo>
                  <a:pt x="30988" y="12445"/>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69" name="Freeform 3"/>
          <p:cNvSpPr/>
          <p:nvPr/>
        </p:nvSpPr>
        <p:spPr>
          <a:xfrm>
            <a:off x="5598540" y="5814314"/>
            <a:ext cx="108458" cy="113538"/>
          </a:xfrm>
          <a:custGeom>
            <a:avLst/>
            <a:gdLst>
              <a:gd name="connsiteX0" fmla="*/ 55880 w 108458"/>
              <a:gd name="connsiteY0" fmla="*/ 6350 h 113538"/>
              <a:gd name="connsiteX1" fmla="*/ 89789 w 108458"/>
              <a:gd name="connsiteY1" fmla="*/ 19684 h 113538"/>
              <a:gd name="connsiteX2" fmla="*/ 102108 w 108458"/>
              <a:gd name="connsiteY2" fmla="*/ 56260 h 113538"/>
              <a:gd name="connsiteX3" fmla="*/ 89027 w 108458"/>
              <a:gd name="connsiteY3" fmla="*/ 93090 h 113538"/>
              <a:gd name="connsiteX4" fmla="*/ 53721 w 108458"/>
              <a:gd name="connsiteY4" fmla="*/ 107188 h 113538"/>
              <a:gd name="connsiteX5" fmla="*/ 19304 w 108458"/>
              <a:gd name="connsiteY5" fmla="*/ 93598 h 113538"/>
              <a:gd name="connsiteX6" fmla="*/ 6350 w 108458"/>
              <a:gd name="connsiteY6" fmla="*/ 57784 h 113538"/>
              <a:gd name="connsiteX7" fmla="*/ 19685 w 108458"/>
              <a:gd name="connsiteY7" fmla="*/ 20192 h 113538"/>
              <a:gd name="connsiteX8" fmla="*/ 55880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80" y="6350"/>
                </a:moveTo>
                <a:cubicBezTo>
                  <a:pt x="70230" y="6350"/>
                  <a:pt x="81661" y="10795"/>
                  <a:pt x="89789" y="19684"/>
                </a:cubicBezTo>
                <a:cubicBezTo>
                  <a:pt x="98044" y="28447"/>
                  <a:pt x="102108" y="40766"/>
                  <a:pt x="102108" y="56260"/>
                </a:cubicBezTo>
                <a:cubicBezTo>
                  <a:pt x="102108" y="71501"/>
                  <a:pt x="97790" y="83820"/>
                  <a:pt x="89027" y="93090"/>
                </a:cubicBezTo>
                <a:cubicBezTo>
                  <a:pt x="80264" y="102489"/>
                  <a:pt x="68453" y="107188"/>
                  <a:pt x="53721" y="107188"/>
                </a:cubicBezTo>
                <a:cubicBezTo>
                  <a:pt x="39370" y="107188"/>
                  <a:pt x="27813" y="102615"/>
                  <a:pt x="19304" y="93598"/>
                </a:cubicBezTo>
                <a:cubicBezTo>
                  <a:pt x="10668" y="84582"/>
                  <a:pt x="6350" y="72644"/>
                  <a:pt x="6350" y="57784"/>
                </a:cubicBezTo>
                <a:cubicBezTo>
                  <a:pt x="6350" y="41909"/>
                  <a:pt x="10795" y="29336"/>
                  <a:pt x="19685" y="20192"/>
                </a:cubicBezTo>
                <a:cubicBezTo>
                  <a:pt x="28575" y="10921"/>
                  <a:pt x="40640" y="6350"/>
                  <a:pt x="558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0" name="Freeform 3"/>
          <p:cNvSpPr/>
          <p:nvPr/>
        </p:nvSpPr>
        <p:spPr>
          <a:xfrm>
            <a:off x="5386070" y="5814314"/>
            <a:ext cx="90042" cy="113538"/>
          </a:xfrm>
          <a:custGeom>
            <a:avLst/>
            <a:gdLst>
              <a:gd name="connsiteX0" fmla="*/ 48895 w 90042"/>
              <a:gd name="connsiteY0" fmla="*/ 6350 h 113538"/>
              <a:gd name="connsiteX1" fmla="*/ 83692 w 90042"/>
              <a:gd name="connsiteY1" fmla="*/ 42926 h 113538"/>
              <a:gd name="connsiteX2" fmla="*/ 83692 w 90042"/>
              <a:gd name="connsiteY2" fmla="*/ 104901 h 113538"/>
              <a:gd name="connsiteX3" fmla="*/ 66801 w 90042"/>
              <a:gd name="connsiteY3" fmla="*/ 104901 h 113538"/>
              <a:gd name="connsiteX4" fmla="*/ 66801 w 90042"/>
              <a:gd name="connsiteY4" fmla="*/ 90042 h 113538"/>
              <a:gd name="connsiteX5" fmla="*/ 66420 w 90042"/>
              <a:gd name="connsiteY5" fmla="*/ 90042 h 113538"/>
              <a:gd name="connsiteX6" fmla="*/ 36829 w 90042"/>
              <a:gd name="connsiteY6" fmla="*/ 107188 h 113538"/>
              <a:gd name="connsiteX7" fmla="*/ 14604 w 90042"/>
              <a:gd name="connsiteY7" fmla="*/ 99567 h 113538"/>
              <a:gd name="connsiteX8" fmla="*/ 6350 w 90042"/>
              <a:gd name="connsiteY8" fmla="*/ 79120 h 113538"/>
              <a:gd name="connsiteX9" fmla="*/ 38226 w 90042"/>
              <a:gd name="connsiteY9" fmla="*/ 47751 h 113538"/>
              <a:gd name="connsiteX10" fmla="*/ 66801 w 90042"/>
              <a:gd name="connsiteY10" fmla="*/ 43688 h 113538"/>
              <a:gd name="connsiteX11" fmla="*/ 47370 w 90042"/>
              <a:gd name="connsiteY11" fmla="*/ 20065 h 113538"/>
              <a:gd name="connsiteX12" fmla="*/ 15747 w 90042"/>
              <a:gd name="connsiteY12" fmla="*/ 31750 h 113538"/>
              <a:gd name="connsiteX13" fmla="*/ 15747 w 90042"/>
              <a:gd name="connsiteY13" fmla="*/ 15366 h 113538"/>
              <a:gd name="connsiteX14" fmla="*/ 48895 w 90042"/>
              <a:gd name="connsiteY14"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38">
                <a:moveTo>
                  <a:pt x="48895" y="6350"/>
                </a:moveTo>
                <a:cubicBezTo>
                  <a:pt x="72135" y="6350"/>
                  <a:pt x="83692" y="18541"/>
                  <a:pt x="83692" y="42926"/>
                </a:cubicBezTo>
                <a:lnTo>
                  <a:pt x="83692" y="104901"/>
                </a:lnTo>
                <a:lnTo>
                  <a:pt x="66801" y="104901"/>
                </a:lnTo>
                <a:lnTo>
                  <a:pt x="66801" y="90042"/>
                </a:lnTo>
                <a:lnTo>
                  <a:pt x="66420" y="90042"/>
                </a:lnTo>
                <a:cubicBezTo>
                  <a:pt x="59689" y="101472"/>
                  <a:pt x="49910" y="107188"/>
                  <a:pt x="36829" y="107188"/>
                </a:cubicBezTo>
                <a:cubicBezTo>
                  <a:pt x="27558" y="107188"/>
                  <a:pt x="20065" y="104647"/>
                  <a:pt x="14604" y="99567"/>
                </a:cubicBezTo>
                <a:cubicBezTo>
                  <a:pt x="9016" y="94488"/>
                  <a:pt x="6350" y="87757"/>
                  <a:pt x="6350" y="79120"/>
                </a:cubicBezTo>
                <a:cubicBezTo>
                  <a:pt x="6350" y="61086"/>
                  <a:pt x="17017" y="50672"/>
                  <a:pt x="38226" y="47751"/>
                </a:cubicBezTo>
                <a:lnTo>
                  <a:pt x="66801" y="43688"/>
                </a:lnTo>
                <a:cubicBezTo>
                  <a:pt x="66801" y="27939"/>
                  <a:pt x="60325" y="20065"/>
                  <a:pt x="47370" y="20065"/>
                </a:cubicBezTo>
                <a:cubicBezTo>
                  <a:pt x="35814" y="20065"/>
                  <a:pt x="25272" y="24002"/>
                  <a:pt x="15747" y="31750"/>
                </a:cubicBezTo>
                <a:lnTo>
                  <a:pt x="15747" y="15366"/>
                </a:lnTo>
                <a:cubicBezTo>
                  <a:pt x="25272" y="9270"/>
                  <a:pt x="36321"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1" name="Freeform 3"/>
          <p:cNvSpPr/>
          <p:nvPr/>
        </p:nvSpPr>
        <p:spPr>
          <a:xfrm>
            <a:off x="5071236" y="5814314"/>
            <a:ext cx="108458" cy="113538"/>
          </a:xfrm>
          <a:custGeom>
            <a:avLst/>
            <a:gdLst>
              <a:gd name="connsiteX0" fmla="*/ 55879 w 108458"/>
              <a:gd name="connsiteY0" fmla="*/ 6350 h 113538"/>
              <a:gd name="connsiteX1" fmla="*/ 89789 w 108458"/>
              <a:gd name="connsiteY1" fmla="*/ 19684 h 113538"/>
              <a:gd name="connsiteX2" fmla="*/ 102108 w 108458"/>
              <a:gd name="connsiteY2" fmla="*/ 56260 h 113538"/>
              <a:gd name="connsiteX3" fmla="*/ 89027 w 108458"/>
              <a:gd name="connsiteY3" fmla="*/ 93090 h 113538"/>
              <a:gd name="connsiteX4" fmla="*/ 53721 w 108458"/>
              <a:gd name="connsiteY4" fmla="*/ 107188 h 113538"/>
              <a:gd name="connsiteX5" fmla="*/ 19303 w 108458"/>
              <a:gd name="connsiteY5" fmla="*/ 93598 h 113538"/>
              <a:gd name="connsiteX6" fmla="*/ 6350 w 108458"/>
              <a:gd name="connsiteY6" fmla="*/ 57784 h 113538"/>
              <a:gd name="connsiteX7" fmla="*/ 19684 w 108458"/>
              <a:gd name="connsiteY7" fmla="*/ 20192 h 113538"/>
              <a:gd name="connsiteX8" fmla="*/ 55879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79" y="6350"/>
                </a:moveTo>
                <a:cubicBezTo>
                  <a:pt x="70230" y="6350"/>
                  <a:pt x="81660" y="10795"/>
                  <a:pt x="89789" y="19684"/>
                </a:cubicBezTo>
                <a:cubicBezTo>
                  <a:pt x="98044" y="28447"/>
                  <a:pt x="102108" y="40766"/>
                  <a:pt x="102108" y="56260"/>
                </a:cubicBezTo>
                <a:cubicBezTo>
                  <a:pt x="102108" y="71501"/>
                  <a:pt x="97790" y="83820"/>
                  <a:pt x="89027" y="93090"/>
                </a:cubicBezTo>
                <a:cubicBezTo>
                  <a:pt x="80264" y="102489"/>
                  <a:pt x="68453" y="107188"/>
                  <a:pt x="53721" y="107188"/>
                </a:cubicBezTo>
                <a:cubicBezTo>
                  <a:pt x="39370" y="107188"/>
                  <a:pt x="27813" y="102615"/>
                  <a:pt x="19303" y="93598"/>
                </a:cubicBezTo>
                <a:cubicBezTo>
                  <a:pt x="10667" y="84582"/>
                  <a:pt x="6350" y="72644"/>
                  <a:pt x="6350" y="57784"/>
                </a:cubicBezTo>
                <a:cubicBezTo>
                  <a:pt x="6350" y="41909"/>
                  <a:pt x="10795" y="29336"/>
                  <a:pt x="19684" y="20192"/>
                </a:cubicBezTo>
                <a:cubicBezTo>
                  <a:pt x="28575" y="10921"/>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2" name="Freeform 3"/>
          <p:cNvSpPr/>
          <p:nvPr/>
        </p:nvSpPr>
        <p:spPr>
          <a:xfrm>
            <a:off x="4692269" y="5795264"/>
            <a:ext cx="57911" cy="78104"/>
          </a:xfrm>
          <a:custGeom>
            <a:avLst/>
            <a:gdLst>
              <a:gd name="connsiteX0" fmla="*/ 28702 w 57911"/>
              <a:gd name="connsiteY0" fmla="*/ 6350 h 78104"/>
              <a:gd name="connsiteX1" fmla="*/ 26542 w 57911"/>
              <a:gd name="connsiteY1" fmla="*/ 15747 h 78104"/>
              <a:gd name="connsiteX2" fmla="*/ 6350 w 57911"/>
              <a:gd name="connsiteY2" fmla="*/ 71754 h 78104"/>
              <a:gd name="connsiteX3" fmla="*/ 51561 w 57911"/>
              <a:gd name="connsiteY3" fmla="*/ 71754 h 78104"/>
              <a:gd name="connsiteX4" fmla="*/ 31241 w 57911"/>
              <a:gd name="connsiteY4" fmla="*/ 15747 h 78104"/>
              <a:gd name="connsiteX5" fmla="*/ 29083 w 57911"/>
              <a:gd name="connsiteY5" fmla="*/ 6350 h 78104"/>
              <a:gd name="connsiteX6" fmla="*/ 28702 w 57911"/>
              <a:gd name="connsiteY6" fmla="*/ 6350 h 781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57911" h="78104">
                <a:moveTo>
                  <a:pt x="28702" y="6350"/>
                </a:moveTo>
                <a:cubicBezTo>
                  <a:pt x="28066" y="10414"/>
                  <a:pt x="27304" y="13461"/>
                  <a:pt x="26542" y="15747"/>
                </a:cubicBezTo>
                <a:lnTo>
                  <a:pt x="6350" y="71754"/>
                </a:lnTo>
                <a:lnTo>
                  <a:pt x="51561" y="71754"/>
                </a:lnTo>
                <a:lnTo>
                  <a:pt x="31241" y="15747"/>
                </a:lnTo>
                <a:cubicBezTo>
                  <a:pt x="30607" y="13970"/>
                  <a:pt x="29845" y="10795"/>
                  <a:pt x="29083" y="6350"/>
                </a:cubicBezTo>
                <a:lnTo>
                  <a:pt x="28702"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3" name="Freeform 3"/>
          <p:cNvSpPr/>
          <p:nvPr/>
        </p:nvSpPr>
        <p:spPr>
          <a:xfrm>
            <a:off x="5479541" y="5788025"/>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3 h 139572"/>
              <a:gd name="connsiteX8" fmla="*/ 63754 w 70104"/>
              <a:gd name="connsiteY8" fmla="*/ 116078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3"/>
                  <a:pt x="53721" y="119253"/>
                </a:cubicBezTo>
                <a:cubicBezTo>
                  <a:pt x="57530" y="119253"/>
                  <a:pt x="60960" y="118236"/>
                  <a:pt x="63754" y="116078"/>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4" name="Freeform 3"/>
          <p:cNvSpPr/>
          <p:nvPr/>
        </p:nvSpPr>
        <p:spPr>
          <a:xfrm>
            <a:off x="4889753" y="5788025"/>
            <a:ext cx="70104" cy="139572"/>
          </a:xfrm>
          <a:custGeom>
            <a:avLst/>
            <a:gdLst>
              <a:gd name="connsiteX0" fmla="*/ 39751 w 70104"/>
              <a:gd name="connsiteY0" fmla="*/ 6350 h 139572"/>
              <a:gd name="connsiteX1" fmla="*/ 39751 w 70104"/>
              <a:gd name="connsiteY1" fmla="*/ 34925 h 139572"/>
              <a:gd name="connsiteX2" fmla="*/ 63754 w 70104"/>
              <a:gd name="connsiteY2" fmla="*/ 34925 h 139572"/>
              <a:gd name="connsiteX3" fmla="*/ 63754 w 70104"/>
              <a:gd name="connsiteY3" fmla="*/ 49021 h 139572"/>
              <a:gd name="connsiteX4" fmla="*/ 39751 w 70104"/>
              <a:gd name="connsiteY4" fmla="*/ 49021 h 139572"/>
              <a:gd name="connsiteX5" fmla="*/ 39751 w 70104"/>
              <a:gd name="connsiteY5" fmla="*/ 101600 h 139572"/>
              <a:gd name="connsiteX6" fmla="*/ 43053 w 70104"/>
              <a:gd name="connsiteY6" fmla="*/ 115189 h 139572"/>
              <a:gd name="connsiteX7" fmla="*/ 53721 w 70104"/>
              <a:gd name="connsiteY7" fmla="*/ 119253 h 139572"/>
              <a:gd name="connsiteX8" fmla="*/ 63754 w 70104"/>
              <a:gd name="connsiteY8" fmla="*/ 116078 h 139572"/>
              <a:gd name="connsiteX9" fmla="*/ 63754 w 70104"/>
              <a:gd name="connsiteY9" fmla="*/ 130175 h 139572"/>
              <a:gd name="connsiteX10" fmla="*/ 48641 w 70104"/>
              <a:gd name="connsiteY10" fmla="*/ 133222 h 139572"/>
              <a:gd name="connsiteX11" fmla="*/ 22860 w 70104"/>
              <a:gd name="connsiteY11" fmla="*/ 104647 h 139572"/>
              <a:gd name="connsiteX12" fmla="*/ 22860 w 70104"/>
              <a:gd name="connsiteY12" fmla="*/ 49021 h 139572"/>
              <a:gd name="connsiteX13" fmla="*/ 6350 w 70104"/>
              <a:gd name="connsiteY13" fmla="*/ 49021 h 139572"/>
              <a:gd name="connsiteX14" fmla="*/ 6350 w 70104"/>
              <a:gd name="connsiteY14" fmla="*/ 34925 h 139572"/>
              <a:gd name="connsiteX15" fmla="*/ 22860 w 70104"/>
              <a:gd name="connsiteY15" fmla="*/ 34925 h 139572"/>
              <a:gd name="connsiteX16" fmla="*/ 22860 w 70104"/>
              <a:gd name="connsiteY16" fmla="*/ 11684 h 139572"/>
              <a:gd name="connsiteX17" fmla="*/ 39751 w 70104"/>
              <a:gd name="connsiteY17" fmla="*/ 6350 h 139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572">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55"/>
                  <a:pt x="48767" y="119253"/>
                  <a:pt x="53721" y="119253"/>
                </a:cubicBezTo>
                <a:cubicBezTo>
                  <a:pt x="57530" y="119253"/>
                  <a:pt x="60960" y="118236"/>
                  <a:pt x="63754" y="116078"/>
                </a:cubicBezTo>
                <a:lnTo>
                  <a:pt x="63754" y="130175"/>
                </a:lnTo>
                <a:cubicBezTo>
                  <a:pt x="60071" y="132207"/>
                  <a:pt x="54991" y="133222"/>
                  <a:pt x="48641" y="133222"/>
                </a:cubicBezTo>
                <a:cubicBezTo>
                  <a:pt x="31496" y="133222"/>
                  <a:pt x="22860" y="123697"/>
                  <a:pt x="22860" y="104647"/>
                </a:cubicBezTo>
                <a:lnTo>
                  <a:pt x="22860" y="49021"/>
                </a:lnTo>
                <a:lnTo>
                  <a:pt x="6350" y="49021"/>
                </a:lnTo>
                <a:lnTo>
                  <a:pt x="6350" y="34925"/>
                </a:lnTo>
                <a:lnTo>
                  <a:pt x="22860" y="34925"/>
                </a:lnTo>
                <a:lnTo>
                  <a:pt x="22860" y="11684"/>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5" name="Freeform 3"/>
          <p:cNvSpPr/>
          <p:nvPr/>
        </p:nvSpPr>
        <p:spPr>
          <a:xfrm>
            <a:off x="4654550" y="5777991"/>
            <a:ext cx="133985" cy="147574"/>
          </a:xfrm>
          <a:custGeom>
            <a:avLst/>
            <a:gdLst>
              <a:gd name="connsiteX0" fmla="*/ 57658 w 133985"/>
              <a:gd name="connsiteY0" fmla="*/ 6350 h 147574"/>
              <a:gd name="connsiteX1" fmla="*/ 76327 w 133985"/>
              <a:gd name="connsiteY1" fmla="*/ 6350 h 147574"/>
              <a:gd name="connsiteX2" fmla="*/ 127634 w 133985"/>
              <a:gd name="connsiteY2" fmla="*/ 141223 h 147574"/>
              <a:gd name="connsiteX3" fmla="*/ 108458 w 133985"/>
              <a:gd name="connsiteY3" fmla="*/ 141223 h 147574"/>
              <a:gd name="connsiteX4" fmla="*/ 94741 w 133985"/>
              <a:gd name="connsiteY4" fmla="*/ 104267 h 147574"/>
              <a:gd name="connsiteX5" fmla="*/ 38480 w 133985"/>
              <a:gd name="connsiteY5" fmla="*/ 104267 h 147574"/>
              <a:gd name="connsiteX6" fmla="*/ 25527 w 133985"/>
              <a:gd name="connsiteY6" fmla="*/ 141223 h 147574"/>
              <a:gd name="connsiteX7" fmla="*/ 6350 w 133985"/>
              <a:gd name="connsiteY7" fmla="*/ 141223 h 147574"/>
              <a:gd name="connsiteX8" fmla="*/ 57658 w 133985"/>
              <a:gd name="connsiteY8" fmla="*/ 6350 h 14757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3985" h="147574">
                <a:moveTo>
                  <a:pt x="57658" y="6350"/>
                </a:moveTo>
                <a:lnTo>
                  <a:pt x="76327" y="6350"/>
                </a:lnTo>
                <a:lnTo>
                  <a:pt x="127634" y="141223"/>
                </a:lnTo>
                <a:lnTo>
                  <a:pt x="108458" y="141223"/>
                </a:lnTo>
                <a:lnTo>
                  <a:pt x="94741" y="104267"/>
                </a:lnTo>
                <a:lnTo>
                  <a:pt x="38480" y="104267"/>
                </a:lnTo>
                <a:lnTo>
                  <a:pt x="25527" y="141223"/>
                </a:lnTo>
                <a:lnTo>
                  <a:pt x="6350" y="141223"/>
                </a:lnTo>
                <a:lnTo>
                  <a:pt x="57658"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6" name="Freeform 3"/>
          <p:cNvSpPr/>
          <p:nvPr/>
        </p:nvSpPr>
        <p:spPr>
          <a:xfrm>
            <a:off x="5555741" y="5771896"/>
            <a:ext cx="34290" cy="33909"/>
          </a:xfrm>
          <a:custGeom>
            <a:avLst/>
            <a:gdLst>
              <a:gd name="connsiteX0" fmla="*/ 17017 w 34290"/>
              <a:gd name="connsiteY0" fmla="*/ 6350 h 33909"/>
              <a:gd name="connsiteX1" fmla="*/ 24765 w 34290"/>
              <a:gd name="connsiteY1" fmla="*/ 9397 h 33909"/>
              <a:gd name="connsiteX2" fmla="*/ 27940 w 34290"/>
              <a:gd name="connsiteY2" fmla="*/ 17017 h 33909"/>
              <a:gd name="connsiteX3" fmla="*/ 24765 w 34290"/>
              <a:gd name="connsiteY3" fmla="*/ 24638 h 33909"/>
              <a:gd name="connsiteX4" fmla="*/ 17017 w 34290"/>
              <a:gd name="connsiteY4" fmla="*/ 27558 h 33909"/>
              <a:gd name="connsiteX5" fmla="*/ 9398 w 34290"/>
              <a:gd name="connsiteY5" fmla="*/ 24638 h 33909"/>
              <a:gd name="connsiteX6" fmla="*/ 6350 w 34290"/>
              <a:gd name="connsiteY6" fmla="*/ 17017 h 33909"/>
              <a:gd name="connsiteX7" fmla="*/ 9398 w 34290"/>
              <a:gd name="connsiteY7" fmla="*/ 9397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6" y="6350"/>
                  <a:pt x="22733" y="7365"/>
                  <a:pt x="24765" y="9397"/>
                </a:cubicBezTo>
                <a:cubicBezTo>
                  <a:pt x="26923" y="11429"/>
                  <a:pt x="27940" y="13969"/>
                  <a:pt x="27940" y="17017"/>
                </a:cubicBezTo>
                <a:cubicBezTo>
                  <a:pt x="27940" y="20065"/>
                  <a:pt x="26923" y="22605"/>
                  <a:pt x="24765" y="24638"/>
                </a:cubicBezTo>
                <a:cubicBezTo>
                  <a:pt x="22733" y="26542"/>
                  <a:pt x="20066" y="27558"/>
                  <a:pt x="17017" y="27558"/>
                </a:cubicBezTo>
                <a:cubicBezTo>
                  <a:pt x="13970" y="27558"/>
                  <a:pt x="11429" y="26542"/>
                  <a:pt x="9398" y="24638"/>
                </a:cubicBezTo>
                <a:cubicBezTo>
                  <a:pt x="7366" y="22605"/>
                  <a:pt x="6350" y="20065"/>
                  <a:pt x="6350" y="17017"/>
                </a:cubicBezTo>
                <a:cubicBezTo>
                  <a:pt x="6350" y="14096"/>
                  <a:pt x="7366" y="11557"/>
                  <a:pt x="9398"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7" name="Freeform 3"/>
          <p:cNvSpPr/>
          <p:nvPr/>
        </p:nvSpPr>
        <p:spPr>
          <a:xfrm>
            <a:off x="5257038" y="5771896"/>
            <a:ext cx="34290" cy="33909"/>
          </a:xfrm>
          <a:custGeom>
            <a:avLst/>
            <a:gdLst>
              <a:gd name="connsiteX0" fmla="*/ 17017 w 34290"/>
              <a:gd name="connsiteY0" fmla="*/ 6350 h 33909"/>
              <a:gd name="connsiteX1" fmla="*/ 24765 w 34290"/>
              <a:gd name="connsiteY1" fmla="*/ 9397 h 33909"/>
              <a:gd name="connsiteX2" fmla="*/ 27940 w 34290"/>
              <a:gd name="connsiteY2" fmla="*/ 17017 h 33909"/>
              <a:gd name="connsiteX3" fmla="*/ 24765 w 34290"/>
              <a:gd name="connsiteY3" fmla="*/ 24638 h 33909"/>
              <a:gd name="connsiteX4" fmla="*/ 17017 w 34290"/>
              <a:gd name="connsiteY4" fmla="*/ 27558 h 33909"/>
              <a:gd name="connsiteX5" fmla="*/ 9397 w 34290"/>
              <a:gd name="connsiteY5" fmla="*/ 24638 h 33909"/>
              <a:gd name="connsiteX6" fmla="*/ 6350 w 34290"/>
              <a:gd name="connsiteY6" fmla="*/ 17017 h 33909"/>
              <a:gd name="connsiteX7" fmla="*/ 9397 w 34290"/>
              <a:gd name="connsiteY7" fmla="*/ 9397 h 33909"/>
              <a:gd name="connsiteX8" fmla="*/ 17017 w 34290"/>
              <a:gd name="connsiteY8" fmla="*/ 6350 h 339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9">
                <a:moveTo>
                  <a:pt x="17017" y="6350"/>
                </a:moveTo>
                <a:cubicBezTo>
                  <a:pt x="20065" y="6350"/>
                  <a:pt x="22733" y="7365"/>
                  <a:pt x="24765" y="9397"/>
                </a:cubicBezTo>
                <a:cubicBezTo>
                  <a:pt x="26923" y="11429"/>
                  <a:pt x="27940" y="13969"/>
                  <a:pt x="27940" y="17017"/>
                </a:cubicBezTo>
                <a:cubicBezTo>
                  <a:pt x="27940" y="20065"/>
                  <a:pt x="26923" y="22605"/>
                  <a:pt x="24765" y="24638"/>
                </a:cubicBezTo>
                <a:cubicBezTo>
                  <a:pt x="22733" y="26542"/>
                  <a:pt x="20065" y="27558"/>
                  <a:pt x="17017" y="27558"/>
                </a:cubicBezTo>
                <a:cubicBezTo>
                  <a:pt x="13970" y="27558"/>
                  <a:pt x="11429" y="26542"/>
                  <a:pt x="9397" y="24638"/>
                </a:cubicBezTo>
                <a:cubicBezTo>
                  <a:pt x="7365" y="22605"/>
                  <a:pt x="6350" y="20065"/>
                  <a:pt x="6350" y="17017"/>
                </a:cubicBezTo>
                <a:cubicBezTo>
                  <a:pt x="6350" y="14096"/>
                  <a:pt x="7365" y="11557"/>
                  <a:pt x="9397"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8" name="Freeform 3"/>
          <p:cNvSpPr/>
          <p:nvPr/>
        </p:nvSpPr>
        <p:spPr>
          <a:xfrm>
            <a:off x="4967985" y="5770371"/>
            <a:ext cx="93979" cy="155194"/>
          </a:xfrm>
          <a:custGeom>
            <a:avLst/>
            <a:gdLst>
              <a:gd name="connsiteX0" fmla="*/ 6350 w 93979"/>
              <a:gd name="connsiteY0" fmla="*/ 6350 h 155194"/>
              <a:gd name="connsiteX1" fmla="*/ 23367 w 93979"/>
              <a:gd name="connsiteY1" fmla="*/ 6350 h 155194"/>
              <a:gd name="connsiteX2" fmla="*/ 23367 w 93979"/>
              <a:gd name="connsiteY2" fmla="*/ 68453 h 155194"/>
              <a:gd name="connsiteX3" fmla="*/ 23748 w 93979"/>
              <a:gd name="connsiteY3" fmla="*/ 68453 h 155194"/>
              <a:gd name="connsiteX4" fmla="*/ 55245 w 93979"/>
              <a:gd name="connsiteY4" fmla="*/ 50292 h 155194"/>
              <a:gd name="connsiteX5" fmla="*/ 87629 w 93979"/>
              <a:gd name="connsiteY5" fmla="*/ 89535 h 155194"/>
              <a:gd name="connsiteX6" fmla="*/ 87629 w 93979"/>
              <a:gd name="connsiteY6" fmla="*/ 148844 h 155194"/>
              <a:gd name="connsiteX7" fmla="*/ 70739 w 93979"/>
              <a:gd name="connsiteY7" fmla="*/ 148844 h 155194"/>
              <a:gd name="connsiteX8" fmla="*/ 70739 w 93979"/>
              <a:gd name="connsiteY8" fmla="*/ 93472 h 155194"/>
              <a:gd name="connsiteX9" fmla="*/ 49148 w 93979"/>
              <a:gd name="connsiteY9" fmla="*/ 64389 h 155194"/>
              <a:gd name="connsiteX10" fmla="*/ 30734 w 93979"/>
              <a:gd name="connsiteY10" fmla="*/ 72898 h 155194"/>
              <a:gd name="connsiteX11" fmla="*/ 23367 w 93979"/>
              <a:gd name="connsiteY11" fmla="*/ 94234 h 155194"/>
              <a:gd name="connsiteX12" fmla="*/ 23367 w 93979"/>
              <a:gd name="connsiteY12" fmla="*/ 148844 h 155194"/>
              <a:gd name="connsiteX13" fmla="*/ 6350 w 93979"/>
              <a:gd name="connsiteY13" fmla="*/ 148844 h 155194"/>
              <a:gd name="connsiteX14" fmla="*/ 6350 w 93979"/>
              <a:gd name="connsiteY14" fmla="*/ 6350 h 15519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3979" h="155194">
                <a:moveTo>
                  <a:pt x="6350" y="6350"/>
                </a:moveTo>
                <a:lnTo>
                  <a:pt x="23367" y="6350"/>
                </a:lnTo>
                <a:lnTo>
                  <a:pt x="23367" y="68453"/>
                </a:lnTo>
                <a:lnTo>
                  <a:pt x="23748" y="68453"/>
                </a:lnTo>
                <a:cubicBezTo>
                  <a:pt x="31115" y="56261"/>
                  <a:pt x="41655" y="50292"/>
                  <a:pt x="55245" y="50292"/>
                </a:cubicBezTo>
                <a:cubicBezTo>
                  <a:pt x="76835" y="50292"/>
                  <a:pt x="87629" y="63373"/>
                  <a:pt x="87629" y="89535"/>
                </a:cubicBezTo>
                <a:lnTo>
                  <a:pt x="87629" y="148844"/>
                </a:lnTo>
                <a:lnTo>
                  <a:pt x="70739" y="148844"/>
                </a:lnTo>
                <a:lnTo>
                  <a:pt x="70739" y="93472"/>
                </a:lnTo>
                <a:cubicBezTo>
                  <a:pt x="70739" y="74041"/>
                  <a:pt x="63500" y="64389"/>
                  <a:pt x="49148" y="64389"/>
                </a:cubicBezTo>
                <a:cubicBezTo>
                  <a:pt x="41783" y="64389"/>
                  <a:pt x="35560" y="67183"/>
                  <a:pt x="30734" y="72898"/>
                </a:cubicBezTo>
                <a:cubicBezTo>
                  <a:pt x="25908" y="78486"/>
                  <a:pt x="23367" y="85725"/>
                  <a:pt x="23367" y="94234"/>
                </a:cubicBezTo>
                <a:lnTo>
                  <a:pt x="23367" y="148844"/>
                </a:lnTo>
                <a:lnTo>
                  <a:pt x="6350" y="148844"/>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79" name="Freeform 3"/>
          <p:cNvSpPr/>
          <p:nvPr/>
        </p:nvSpPr>
        <p:spPr>
          <a:xfrm>
            <a:off x="3688079" y="6218682"/>
            <a:ext cx="3657600" cy="388632"/>
          </a:xfrm>
          <a:custGeom>
            <a:avLst/>
            <a:gdLst>
              <a:gd name="connsiteX0" fmla="*/ 0 w 3657600"/>
              <a:gd name="connsiteY0" fmla="*/ 64770 h 388632"/>
              <a:gd name="connsiteX1" fmla="*/ 64770 w 3657600"/>
              <a:gd name="connsiteY1" fmla="*/ 0 h 388632"/>
              <a:gd name="connsiteX2" fmla="*/ 3592829 w 3657600"/>
              <a:gd name="connsiteY2" fmla="*/ 0 h 388632"/>
              <a:gd name="connsiteX3" fmla="*/ 3657600 w 3657600"/>
              <a:gd name="connsiteY3" fmla="*/ 64770 h 388632"/>
              <a:gd name="connsiteX4" fmla="*/ 3657600 w 3657600"/>
              <a:gd name="connsiteY4" fmla="*/ 323862 h 388632"/>
              <a:gd name="connsiteX5" fmla="*/ 3592829 w 3657600"/>
              <a:gd name="connsiteY5" fmla="*/ 388632 h 388632"/>
              <a:gd name="connsiteX6" fmla="*/ 64770 w 3657600"/>
              <a:gd name="connsiteY6" fmla="*/ 388632 h 388632"/>
              <a:gd name="connsiteX7" fmla="*/ 0 w 3657600"/>
              <a:gd name="connsiteY7" fmla="*/ 323862 h 388632"/>
              <a:gd name="connsiteX8" fmla="*/ 0 w 3657600"/>
              <a:gd name="connsiteY8" fmla="*/ 64770 h 3886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57600" h="388632">
                <a:moveTo>
                  <a:pt x="0" y="64770"/>
                </a:moveTo>
                <a:cubicBezTo>
                  <a:pt x="0" y="28955"/>
                  <a:pt x="28955" y="0"/>
                  <a:pt x="64770" y="0"/>
                </a:cubicBezTo>
                <a:lnTo>
                  <a:pt x="3592829" y="0"/>
                </a:lnTo>
                <a:cubicBezTo>
                  <a:pt x="3628644" y="0"/>
                  <a:pt x="3657600" y="28955"/>
                  <a:pt x="3657600" y="64770"/>
                </a:cubicBezTo>
                <a:lnTo>
                  <a:pt x="3657600" y="323862"/>
                </a:lnTo>
                <a:cubicBezTo>
                  <a:pt x="3657600" y="359638"/>
                  <a:pt x="3628644" y="388632"/>
                  <a:pt x="3592829" y="388632"/>
                </a:cubicBezTo>
                <a:lnTo>
                  <a:pt x="64770" y="388632"/>
                </a:lnTo>
                <a:cubicBezTo>
                  <a:pt x="28955" y="388632"/>
                  <a:pt x="0" y="359638"/>
                  <a:pt x="0" y="323862"/>
                </a:cubicBezTo>
                <a:lnTo>
                  <a:pt x="0" y="6477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0" name="Freeform 3"/>
          <p:cNvSpPr/>
          <p:nvPr/>
        </p:nvSpPr>
        <p:spPr>
          <a:xfrm>
            <a:off x="3675379" y="6205982"/>
            <a:ext cx="3683000" cy="414032"/>
          </a:xfrm>
          <a:custGeom>
            <a:avLst/>
            <a:gdLst>
              <a:gd name="connsiteX0" fmla="*/ 12700 w 3683000"/>
              <a:gd name="connsiteY0" fmla="*/ 77470 h 414032"/>
              <a:gd name="connsiteX1" fmla="*/ 77470 w 3683000"/>
              <a:gd name="connsiteY1" fmla="*/ 12700 h 414032"/>
              <a:gd name="connsiteX2" fmla="*/ 3605529 w 3683000"/>
              <a:gd name="connsiteY2" fmla="*/ 12700 h 414032"/>
              <a:gd name="connsiteX3" fmla="*/ 3670300 w 3683000"/>
              <a:gd name="connsiteY3" fmla="*/ 77470 h 414032"/>
              <a:gd name="connsiteX4" fmla="*/ 3670300 w 3683000"/>
              <a:gd name="connsiteY4" fmla="*/ 336562 h 414032"/>
              <a:gd name="connsiteX5" fmla="*/ 3605529 w 3683000"/>
              <a:gd name="connsiteY5" fmla="*/ 401332 h 414032"/>
              <a:gd name="connsiteX6" fmla="*/ 77470 w 3683000"/>
              <a:gd name="connsiteY6" fmla="*/ 401332 h 414032"/>
              <a:gd name="connsiteX7" fmla="*/ 12700 w 3683000"/>
              <a:gd name="connsiteY7" fmla="*/ 336562 h 414032"/>
              <a:gd name="connsiteX8" fmla="*/ 12700 w 3683000"/>
              <a:gd name="connsiteY8" fmla="*/ 77470 h 4140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0" h="414032">
                <a:moveTo>
                  <a:pt x="12700" y="77470"/>
                </a:moveTo>
                <a:cubicBezTo>
                  <a:pt x="12700" y="41655"/>
                  <a:pt x="41655" y="12700"/>
                  <a:pt x="77470" y="12700"/>
                </a:cubicBezTo>
                <a:lnTo>
                  <a:pt x="3605529" y="12700"/>
                </a:lnTo>
                <a:cubicBezTo>
                  <a:pt x="3641344" y="12700"/>
                  <a:pt x="3670300" y="41655"/>
                  <a:pt x="3670300" y="77470"/>
                </a:cubicBezTo>
                <a:lnTo>
                  <a:pt x="3670300" y="336562"/>
                </a:lnTo>
                <a:cubicBezTo>
                  <a:pt x="3670300" y="372338"/>
                  <a:pt x="3641344" y="401332"/>
                  <a:pt x="3605529" y="401332"/>
                </a:cubicBezTo>
                <a:lnTo>
                  <a:pt x="77470" y="401332"/>
                </a:lnTo>
                <a:cubicBezTo>
                  <a:pt x="41655" y="401332"/>
                  <a:pt x="12700" y="372338"/>
                  <a:pt x="12700" y="336562"/>
                </a:cubicBezTo>
                <a:lnTo>
                  <a:pt x="12700" y="7747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1" name="Freeform 3"/>
          <p:cNvSpPr/>
          <p:nvPr/>
        </p:nvSpPr>
        <p:spPr>
          <a:xfrm>
            <a:off x="4122420" y="6427342"/>
            <a:ext cx="68326" cy="85318"/>
          </a:xfrm>
          <a:custGeom>
            <a:avLst/>
            <a:gdLst>
              <a:gd name="connsiteX0" fmla="*/ 35686 w 68326"/>
              <a:gd name="connsiteY0" fmla="*/ 6350 h 85318"/>
              <a:gd name="connsiteX1" fmla="*/ 14223 w 68326"/>
              <a:gd name="connsiteY1" fmla="*/ 16510 h 85318"/>
              <a:gd name="connsiteX2" fmla="*/ 6350 w 68326"/>
              <a:gd name="connsiteY2" fmla="*/ 44196 h 85318"/>
              <a:gd name="connsiteX3" fmla="*/ 13970 w 68326"/>
              <a:gd name="connsiteY3" fmla="*/ 69596 h 85318"/>
              <a:gd name="connsiteX4" fmla="*/ 34035 w 68326"/>
              <a:gd name="connsiteY4" fmla="*/ 78968 h 85318"/>
              <a:gd name="connsiteX5" fmla="*/ 54228 w 68326"/>
              <a:gd name="connsiteY5" fmla="*/ 69722 h 85318"/>
              <a:gd name="connsiteX6" fmla="*/ 61976 w 68326"/>
              <a:gd name="connsiteY6" fmla="*/ 46863 h 85318"/>
              <a:gd name="connsiteX7" fmla="*/ 61976 w 68326"/>
              <a:gd name="connsiteY7" fmla="*/ 33528 h 85318"/>
              <a:gd name="connsiteX8" fmla="*/ 54355 w 68326"/>
              <a:gd name="connsiteY8" fmla="*/ 14097 h 85318"/>
              <a:gd name="connsiteX9" fmla="*/ 35686 w 68326"/>
              <a:gd name="connsiteY9" fmla="*/ 6350 h 8531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68326" h="85318">
                <a:moveTo>
                  <a:pt x="35686" y="6350"/>
                </a:moveTo>
                <a:cubicBezTo>
                  <a:pt x="26542" y="6350"/>
                  <a:pt x="19430" y="9778"/>
                  <a:pt x="14223" y="16510"/>
                </a:cubicBezTo>
                <a:cubicBezTo>
                  <a:pt x="9016" y="23241"/>
                  <a:pt x="6350" y="32511"/>
                  <a:pt x="6350" y="44196"/>
                </a:cubicBezTo>
                <a:cubicBezTo>
                  <a:pt x="6350" y="54864"/>
                  <a:pt x="8889" y="63372"/>
                  <a:pt x="13970" y="69596"/>
                </a:cubicBezTo>
                <a:cubicBezTo>
                  <a:pt x="18922" y="75844"/>
                  <a:pt x="25653" y="78968"/>
                  <a:pt x="34035" y="78968"/>
                </a:cubicBezTo>
                <a:cubicBezTo>
                  <a:pt x="42290" y="78968"/>
                  <a:pt x="49021" y="75908"/>
                  <a:pt x="54228" y="69722"/>
                </a:cubicBezTo>
                <a:cubicBezTo>
                  <a:pt x="59435" y="63627"/>
                  <a:pt x="61976" y="56007"/>
                  <a:pt x="61976" y="46863"/>
                </a:cubicBezTo>
                <a:lnTo>
                  <a:pt x="61976" y="33528"/>
                </a:lnTo>
                <a:cubicBezTo>
                  <a:pt x="61976" y="25780"/>
                  <a:pt x="59435" y="19303"/>
                  <a:pt x="54355" y="14097"/>
                </a:cubicBezTo>
                <a:cubicBezTo>
                  <a:pt x="49276" y="8890"/>
                  <a:pt x="43052" y="6350"/>
                  <a:pt x="35686"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2" name="Freeform 3"/>
          <p:cNvSpPr/>
          <p:nvPr/>
        </p:nvSpPr>
        <p:spPr>
          <a:xfrm>
            <a:off x="4009644" y="6427342"/>
            <a:ext cx="73660" cy="85318"/>
          </a:xfrm>
          <a:custGeom>
            <a:avLst/>
            <a:gdLst>
              <a:gd name="connsiteX0" fmla="*/ 37338 w 73660"/>
              <a:gd name="connsiteY0" fmla="*/ 6350 h 85318"/>
              <a:gd name="connsiteX1" fmla="*/ 14732 w 73660"/>
              <a:gd name="connsiteY1" fmla="*/ 16128 h 85318"/>
              <a:gd name="connsiteX2" fmla="*/ 6350 w 73660"/>
              <a:gd name="connsiteY2" fmla="*/ 43179 h 85318"/>
              <a:gd name="connsiteX3" fmla="*/ 14859 w 73660"/>
              <a:gd name="connsiteY3" fmla="*/ 69341 h 85318"/>
              <a:gd name="connsiteX4" fmla="*/ 37338 w 73660"/>
              <a:gd name="connsiteY4" fmla="*/ 78968 h 85318"/>
              <a:gd name="connsiteX5" fmla="*/ 59690 w 73660"/>
              <a:gd name="connsiteY5" fmla="*/ 69596 h 85318"/>
              <a:gd name="connsiteX6" fmla="*/ 67309 w 73660"/>
              <a:gd name="connsiteY6" fmla="*/ 42798 h 85318"/>
              <a:gd name="connsiteX7" fmla="*/ 59690 w 73660"/>
              <a:gd name="connsiteY7" fmla="*/ 15747 h 85318"/>
              <a:gd name="connsiteX8" fmla="*/ 37338 w 73660"/>
              <a:gd name="connsiteY8" fmla="*/ 6350 h 8531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18">
                <a:moveTo>
                  <a:pt x="37338" y="6350"/>
                </a:moveTo>
                <a:cubicBezTo>
                  <a:pt x="27813" y="6350"/>
                  <a:pt x="20192" y="9652"/>
                  <a:pt x="14732" y="16128"/>
                </a:cubicBezTo>
                <a:cubicBezTo>
                  <a:pt x="9144" y="22733"/>
                  <a:pt x="6350" y="31750"/>
                  <a:pt x="6350" y="43179"/>
                </a:cubicBezTo>
                <a:cubicBezTo>
                  <a:pt x="6350" y="54228"/>
                  <a:pt x="9144" y="62991"/>
                  <a:pt x="14859" y="69341"/>
                </a:cubicBezTo>
                <a:cubicBezTo>
                  <a:pt x="20446" y="75768"/>
                  <a:pt x="27940" y="78968"/>
                  <a:pt x="37338" y="78968"/>
                </a:cubicBezTo>
                <a:cubicBezTo>
                  <a:pt x="47116" y="78968"/>
                  <a:pt x="54609" y="75844"/>
                  <a:pt x="59690" y="69596"/>
                </a:cubicBezTo>
                <a:cubicBezTo>
                  <a:pt x="64770" y="63372"/>
                  <a:pt x="67309" y="54355"/>
                  <a:pt x="67309" y="42798"/>
                </a:cubicBezTo>
                <a:cubicBezTo>
                  <a:pt x="67309" y="30988"/>
                  <a:pt x="64770" y="21971"/>
                  <a:pt x="59690" y="15747"/>
                </a:cubicBezTo>
                <a:cubicBezTo>
                  <a:pt x="54609"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3" name="Freeform 3"/>
          <p:cNvSpPr/>
          <p:nvPr/>
        </p:nvSpPr>
        <p:spPr>
          <a:xfrm>
            <a:off x="4223892" y="6415532"/>
            <a:ext cx="94107" cy="111226"/>
          </a:xfrm>
          <a:custGeom>
            <a:avLst/>
            <a:gdLst>
              <a:gd name="connsiteX0" fmla="*/ 6350 w 94107"/>
              <a:gd name="connsiteY0" fmla="*/ 6350 h 111226"/>
              <a:gd name="connsiteX1" fmla="*/ 23241 w 94107"/>
              <a:gd name="connsiteY1" fmla="*/ 6350 h 111226"/>
              <a:gd name="connsiteX2" fmla="*/ 23241 w 94107"/>
              <a:gd name="connsiteY2" fmla="*/ 61467 h 111226"/>
              <a:gd name="connsiteX3" fmla="*/ 45720 w 94107"/>
              <a:gd name="connsiteY3" fmla="*/ 90779 h 111226"/>
              <a:gd name="connsiteX4" fmla="*/ 63753 w 94107"/>
              <a:gd name="connsiteY4" fmla="*/ 82550 h 111226"/>
              <a:gd name="connsiteX5" fmla="*/ 70611 w 94107"/>
              <a:gd name="connsiteY5" fmla="*/ 61721 h 111226"/>
              <a:gd name="connsiteX6" fmla="*/ 70611 w 94107"/>
              <a:gd name="connsiteY6" fmla="*/ 6350 h 111226"/>
              <a:gd name="connsiteX7" fmla="*/ 87757 w 94107"/>
              <a:gd name="connsiteY7" fmla="*/ 6350 h 111226"/>
              <a:gd name="connsiteX8" fmla="*/ 87757 w 94107"/>
              <a:gd name="connsiteY8" fmla="*/ 102615 h 111226"/>
              <a:gd name="connsiteX9" fmla="*/ 70611 w 94107"/>
              <a:gd name="connsiteY9" fmla="*/ 102615 h 111226"/>
              <a:gd name="connsiteX10" fmla="*/ 70611 w 94107"/>
              <a:gd name="connsiteY10" fmla="*/ 87464 h 111226"/>
              <a:gd name="connsiteX11" fmla="*/ 70230 w 94107"/>
              <a:gd name="connsiteY11" fmla="*/ 87464 h 111226"/>
              <a:gd name="connsiteX12" fmla="*/ 40513 w 94107"/>
              <a:gd name="connsiteY12" fmla="*/ 104876 h 111226"/>
              <a:gd name="connsiteX13" fmla="*/ 6350 w 94107"/>
              <a:gd name="connsiteY13" fmla="*/ 64008 h 111226"/>
              <a:gd name="connsiteX14" fmla="*/ 6350 w 94107"/>
              <a:gd name="connsiteY14" fmla="*/ 6350 h 1112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26">
                <a:moveTo>
                  <a:pt x="6350" y="6350"/>
                </a:moveTo>
                <a:lnTo>
                  <a:pt x="23241" y="6350"/>
                </a:lnTo>
                <a:lnTo>
                  <a:pt x="23241" y="61467"/>
                </a:lnTo>
                <a:cubicBezTo>
                  <a:pt x="23241" y="81026"/>
                  <a:pt x="30734" y="90779"/>
                  <a:pt x="45720" y="90779"/>
                </a:cubicBezTo>
                <a:cubicBezTo>
                  <a:pt x="53085" y="90779"/>
                  <a:pt x="59182" y="88036"/>
                  <a:pt x="63753" y="82550"/>
                </a:cubicBezTo>
                <a:cubicBezTo>
                  <a:pt x="68326" y="77089"/>
                  <a:pt x="70611" y="70103"/>
                  <a:pt x="70611" y="61721"/>
                </a:cubicBezTo>
                <a:lnTo>
                  <a:pt x="70611" y="6350"/>
                </a:lnTo>
                <a:lnTo>
                  <a:pt x="87757" y="6350"/>
                </a:lnTo>
                <a:lnTo>
                  <a:pt x="87757" y="102615"/>
                </a:lnTo>
                <a:lnTo>
                  <a:pt x="70611" y="102615"/>
                </a:lnTo>
                <a:lnTo>
                  <a:pt x="70611" y="87464"/>
                </a:lnTo>
                <a:lnTo>
                  <a:pt x="70230" y="87464"/>
                </a:lnTo>
                <a:cubicBezTo>
                  <a:pt x="63753" y="99072"/>
                  <a:pt x="53847" y="104876"/>
                  <a:pt x="40513" y="104876"/>
                </a:cubicBezTo>
                <a:cubicBezTo>
                  <a:pt x="17779" y="104876"/>
                  <a:pt x="6350" y="91236"/>
                  <a:pt x="6350" y="64008"/>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4" name="Freeform 3"/>
          <p:cNvSpPr/>
          <p:nvPr/>
        </p:nvSpPr>
        <p:spPr>
          <a:xfrm>
            <a:off x="3930141" y="6413880"/>
            <a:ext cx="64262" cy="110616"/>
          </a:xfrm>
          <a:custGeom>
            <a:avLst/>
            <a:gdLst>
              <a:gd name="connsiteX0" fmla="*/ 49022 w 64262"/>
              <a:gd name="connsiteY0" fmla="*/ 6350 h 110616"/>
              <a:gd name="connsiteX1" fmla="*/ 57911 w 64262"/>
              <a:gd name="connsiteY1" fmla="*/ 7620 h 110616"/>
              <a:gd name="connsiteX2" fmla="*/ 57911 w 64262"/>
              <a:gd name="connsiteY2" fmla="*/ 24891 h 110616"/>
              <a:gd name="connsiteX3" fmla="*/ 46228 w 64262"/>
              <a:gd name="connsiteY3" fmla="*/ 21844 h 110616"/>
              <a:gd name="connsiteX4" fmla="*/ 29845 w 64262"/>
              <a:gd name="connsiteY4" fmla="*/ 31115 h 110616"/>
              <a:gd name="connsiteX5" fmla="*/ 23367 w 64262"/>
              <a:gd name="connsiteY5" fmla="*/ 55498 h 110616"/>
              <a:gd name="connsiteX6" fmla="*/ 23367 w 64262"/>
              <a:gd name="connsiteY6" fmla="*/ 104266 h 110616"/>
              <a:gd name="connsiteX7" fmla="*/ 6350 w 64262"/>
              <a:gd name="connsiteY7" fmla="*/ 104266 h 110616"/>
              <a:gd name="connsiteX8" fmla="*/ 6350 w 64262"/>
              <a:gd name="connsiteY8" fmla="*/ 8001 h 110616"/>
              <a:gd name="connsiteX9" fmla="*/ 23367 w 64262"/>
              <a:gd name="connsiteY9" fmla="*/ 8001 h 110616"/>
              <a:gd name="connsiteX10" fmla="*/ 23367 w 64262"/>
              <a:gd name="connsiteY10" fmla="*/ 27559 h 110616"/>
              <a:gd name="connsiteX11" fmla="*/ 23748 w 64262"/>
              <a:gd name="connsiteY11" fmla="*/ 27559 h 110616"/>
              <a:gd name="connsiteX12" fmla="*/ 49022 w 64262"/>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16">
                <a:moveTo>
                  <a:pt x="49022" y="6350"/>
                </a:moveTo>
                <a:cubicBezTo>
                  <a:pt x="52959" y="6350"/>
                  <a:pt x="55879" y="6730"/>
                  <a:pt x="57911" y="7620"/>
                </a:cubicBezTo>
                <a:lnTo>
                  <a:pt x="57911" y="24891"/>
                </a:lnTo>
                <a:cubicBezTo>
                  <a:pt x="55117" y="22859"/>
                  <a:pt x="51180" y="21844"/>
                  <a:pt x="46228" y="21844"/>
                </a:cubicBezTo>
                <a:cubicBezTo>
                  <a:pt x="39623" y="21844"/>
                  <a:pt x="34163" y="24891"/>
                  <a:pt x="29845" y="31115"/>
                </a:cubicBezTo>
                <a:cubicBezTo>
                  <a:pt x="25527" y="37210"/>
                  <a:pt x="23367" y="45465"/>
                  <a:pt x="23367" y="55498"/>
                </a:cubicBezTo>
                <a:lnTo>
                  <a:pt x="23367" y="104266"/>
                </a:lnTo>
                <a:lnTo>
                  <a:pt x="6350" y="104266"/>
                </a:lnTo>
                <a:lnTo>
                  <a:pt x="6350" y="8001"/>
                </a:lnTo>
                <a:lnTo>
                  <a:pt x="23367" y="8001"/>
                </a:lnTo>
                <a:lnTo>
                  <a:pt x="23367" y="27559"/>
                </a:lnTo>
                <a:lnTo>
                  <a:pt x="23748" y="27559"/>
                </a:lnTo>
                <a:cubicBezTo>
                  <a:pt x="28575" y="13461"/>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5" name="Freeform 3"/>
          <p:cNvSpPr/>
          <p:nvPr/>
        </p:nvSpPr>
        <p:spPr>
          <a:xfrm>
            <a:off x="4327525" y="6413246"/>
            <a:ext cx="85725" cy="113512"/>
          </a:xfrm>
          <a:custGeom>
            <a:avLst/>
            <a:gdLst>
              <a:gd name="connsiteX0" fmla="*/ 56769 w 85725"/>
              <a:gd name="connsiteY0" fmla="*/ 6350 h 113512"/>
              <a:gd name="connsiteX1" fmla="*/ 79375 w 85725"/>
              <a:gd name="connsiteY1" fmla="*/ 11048 h 113512"/>
              <a:gd name="connsiteX2" fmla="*/ 79375 w 85725"/>
              <a:gd name="connsiteY2" fmla="*/ 27939 h 113512"/>
              <a:gd name="connsiteX3" fmla="*/ 56769 w 85725"/>
              <a:gd name="connsiteY3" fmla="*/ 20446 h 113512"/>
              <a:gd name="connsiteX4" fmla="*/ 33020 w 85725"/>
              <a:gd name="connsiteY4" fmla="*/ 30607 h 113512"/>
              <a:gd name="connsiteX5" fmla="*/ 23748 w 85725"/>
              <a:gd name="connsiteY5" fmla="*/ 57657 h 113512"/>
              <a:gd name="connsiteX6" fmla="*/ 32511 w 85725"/>
              <a:gd name="connsiteY6" fmla="*/ 83692 h 113512"/>
              <a:gd name="connsiteX7" fmla="*/ 55879 w 85725"/>
              <a:gd name="connsiteY7" fmla="*/ 93065 h 113512"/>
              <a:gd name="connsiteX8" fmla="*/ 79375 w 85725"/>
              <a:gd name="connsiteY8" fmla="*/ 84835 h 113512"/>
              <a:gd name="connsiteX9" fmla="*/ 79375 w 85725"/>
              <a:gd name="connsiteY9" fmla="*/ 100545 h 113512"/>
              <a:gd name="connsiteX10" fmla="*/ 52704 w 85725"/>
              <a:gd name="connsiteY10" fmla="*/ 107162 h 113512"/>
              <a:gd name="connsiteX11" fmla="*/ 19050 w 85725"/>
              <a:gd name="connsiteY11" fmla="*/ 93751 h 113512"/>
              <a:gd name="connsiteX12" fmla="*/ 6350 w 85725"/>
              <a:gd name="connsiteY12" fmla="*/ 59054 h 113512"/>
              <a:gd name="connsiteX13" fmla="*/ 20065 w 85725"/>
              <a:gd name="connsiteY13" fmla="*/ 20827 h 113512"/>
              <a:gd name="connsiteX14" fmla="*/ 56769 w 85725"/>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12">
                <a:moveTo>
                  <a:pt x="56769" y="6350"/>
                </a:moveTo>
                <a:cubicBezTo>
                  <a:pt x="65659" y="6350"/>
                  <a:pt x="73152" y="7873"/>
                  <a:pt x="79375" y="11048"/>
                </a:cubicBezTo>
                <a:lnTo>
                  <a:pt x="79375" y="27939"/>
                </a:lnTo>
                <a:cubicBezTo>
                  <a:pt x="72644" y="22986"/>
                  <a:pt x="65151" y="20446"/>
                  <a:pt x="56769" y="20446"/>
                </a:cubicBezTo>
                <a:cubicBezTo>
                  <a:pt x="46990" y="20446"/>
                  <a:pt x="39115" y="23875"/>
                  <a:pt x="33020" y="30607"/>
                </a:cubicBezTo>
                <a:cubicBezTo>
                  <a:pt x="26796" y="37338"/>
                  <a:pt x="23748" y="46354"/>
                  <a:pt x="23748" y="57657"/>
                </a:cubicBezTo>
                <a:cubicBezTo>
                  <a:pt x="23748" y="68707"/>
                  <a:pt x="26670" y="77342"/>
                  <a:pt x="32511" y="83692"/>
                </a:cubicBezTo>
                <a:cubicBezTo>
                  <a:pt x="38227" y="89928"/>
                  <a:pt x="45973" y="93065"/>
                  <a:pt x="55879" y="93065"/>
                </a:cubicBezTo>
                <a:cubicBezTo>
                  <a:pt x="64134" y="93065"/>
                  <a:pt x="72009" y="90335"/>
                  <a:pt x="79375" y="84835"/>
                </a:cubicBezTo>
                <a:lnTo>
                  <a:pt x="79375" y="100545"/>
                </a:lnTo>
                <a:cubicBezTo>
                  <a:pt x="72009" y="104965"/>
                  <a:pt x="63119" y="107162"/>
                  <a:pt x="52704" y="107162"/>
                </a:cubicBezTo>
                <a:cubicBezTo>
                  <a:pt x="38734" y="107162"/>
                  <a:pt x="27559" y="102691"/>
                  <a:pt x="19050" y="93751"/>
                </a:cubicBezTo>
                <a:cubicBezTo>
                  <a:pt x="10667" y="84835"/>
                  <a:pt x="6350" y="73278"/>
                  <a:pt x="6350" y="59054"/>
                </a:cubicBezTo>
                <a:cubicBezTo>
                  <a:pt x="6350" y="43179"/>
                  <a:pt x="10921" y="30479"/>
                  <a:pt x="20065" y="20827"/>
                </a:cubicBezTo>
                <a:cubicBezTo>
                  <a:pt x="29209" y="11175"/>
                  <a:pt x="41528"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6" name="Freeform 3"/>
          <p:cNvSpPr/>
          <p:nvPr/>
        </p:nvSpPr>
        <p:spPr>
          <a:xfrm>
            <a:off x="3992245" y="6413246"/>
            <a:ext cx="108458" cy="113512"/>
          </a:xfrm>
          <a:custGeom>
            <a:avLst/>
            <a:gdLst>
              <a:gd name="connsiteX0" fmla="*/ 55879 w 108458"/>
              <a:gd name="connsiteY0" fmla="*/ 6350 h 113512"/>
              <a:gd name="connsiteX1" fmla="*/ 89789 w 108458"/>
              <a:gd name="connsiteY1" fmla="*/ 19557 h 113512"/>
              <a:gd name="connsiteX2" fmla="*/ 102108 w 108458"/>
              <a:gd name="connsiteY2" fmla="*/ 56260 h 113512"/>
              <a:gd name="connsiteX3" fmla="*/ 89026 w 108458"/>
              <a:gd name="connsiteY3" fmla="*/ 93141 h 113512"/>
              <a:gd name="connsiteX4" fmla="*/ 53720 w 108458"/>
              <a:gd name="connsiteY4" fmla="*/ 107162 h 113512"/>
              <a:gd name="connsiteX5" fmla="*/ 19303 w 108458"/>
              <a:gd name="connsiteY5" fmla="*/ 93586 h 113512"/>
              <a:gd name="connsiteX6" fmla="*/ 6350 w 108458"/>
              <a:gd name="connsiteY6" fmla="*/ 57784 h 113512"/>
              <a:gd name="connsiteX7" fmla="*/ 19684 w 108458"/>
              <a:gd name="connsiteY7" fmla="*/ 20192 h 113512"/>
              <a:gd name="connsiteX8" fmla="*/ 55879 w 108458"/>
              <a:gd name="connsiteY8"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12">
                <a:moveTo>
                  <a:pt x="55879" y="6350"/>
                </a:moveTo>
                <a:cubicBezTo>
                  <a:pt x="70230" y="6350"/>
                  <a:pt x="81660" y="10794"/>
                  <a:pt x="89789" y="19557"/>
                </a:cubicBezTo>
                <a:cubicBezTo>
                  <a:pt x="98044" y="28447"/>
                  <a:pt x="102108" y="40766"/>
                  <a:pt x="102108" y="56260"/>
                </a:cubicBezTo>
                <a:cubicBezTo>
                  <a:pt x="102108" y="71500"/>
                  <a:pt x="97789" y="83819"/>
                  <a:pt x="89026" y="93141"/>
                </a:cubicBezTo>
                <a:cubicBezTo>
                  <a:pt x="80264" y="102488"/>
                  <a:pt x="68452" y="107162"/>
                  <a:pt x="53720" y="107162"/>
                </a:cubicBezTo>
                <a:cubicBezTo>
                  <a:pt x="39370" y="107162"/>
                  <a:pt x="27813" y="102641"/>
                  <a:pt x="19303" y="93586"/>
                </a:cubicBezTo>
                <a:cubicBezTo>
                  <a:pt x="10667" y="84582"/>
                  <a:pt x="6350" y="72644"/>
                  <a:pt x="6350" y="57784"/>
                </a:cubicBezTo>
                <a:cubicBezTo>
                  <a:pt x="6350" y="41909"/>
                  <a:pt x="10795" y="29336"/>
                  <a:pt x="19684" y="20192"/>
                </a:cubicBezTo>
                <a:cubicBezTo>
                  <a:pt x="28575" y="10921"/>
                  <a:pt x="40639"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7" name="Freeform 3"/>
          <p:cNvSpPr/>
          <p:nvPr/>
        </p:nvSpPr>
        <p:spPr>
          <a:xfrm>
            <a:off x="3839971" y="6392290"/>
            <a:ext cx="61341" cy="66421"/>
          </a:xfrm>
          <a:custGeom>
            <a:avLst/>
            <a:gdLst>
              <a:gd name="connsiteX0" fmla="*/ 6350 w 61341"/>
              <a:gd name="connsiteY0" fmla="*/ 6350 h 66421"/>
              <a:gd name="connsiteX1" fmla="*/ 6350 w 61341"/>
              <a:gd name="connsiteY1" fmla="*/ 60071 h 66421"/>
              <a:gd name="connsiteX2" fmla="*/ 22479 w 61341"/>
              <a:gd name="connsiteY2" fmla="*/ 60071 h 66421"/>
              <a:gd name="connsiteX3" fmla="*/ 46736 w 61341"/>
              <a:gd name="connsiteY3" fmla="*/ 52959 h 66421"/>
              <a:gd name="connsiteX4" fmla="*/ 54991 w 61341"/>
              <a:gd name="connsiteY4" fmla="*/ 32385 h 66421"/>
              <a:gd name="connsiteX5" fmla="*/ 24130 w 61341"/>
              <a:gd name="connsiteY5" fmla="*/ 6350 h 66421"/>
              <a:gd name="connsiteX6" fmla="*/ 6350 w 61341"/>
              <a:gd name="connsiteY6" fmla="*/ 6350 h 6642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61341" h="66421">
                <a:moveTo>
                  <a:pt x="6350" y="6350"/>
                </a:moveTo>
                <a:lnTo>
                  <a:pt x="6350" y="60071"/>
                </a:lnTo>
                <a:lnTo>
                  <a:pt x="22479" y="60071"/>
                </a:lnTo>
                <a:cubicBezTo>
                  <a:pt x="33147" y="60071"/>
                  <a:pt x="41148" y="57785"/>
                  <a:pt x="46736" y="52959"/>
                </a:cubicBezTo>
                <a:cubicBezTo>
                  <a:pt x="52197" y="48133"/>
                  <a:pt x="54991" y="41275"/>
                  <a:pt x="54991" y="32385"/>
                </a:cubicBezTo>
                <a:cubicBezTo>
                  <a:pt x="54991" y="14986"/>
                  <a:pt x="44704" y="6350"/>
                  <a:pt x="24130" y="6350"/>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8" name="Freeform 3"/>
          <p:cNvSpPr/>
          <p:nvPr/>
        </p:nvSpPr>
        <p:spPr>
          <a:xfrm>
            <a:off x="4412741" y="6386957"/>
            <a:ext cx="70104" cy="139623"/>
          </a:xfrm>
          <a:custGeom>
            <a:avLst/>
            <a:gdLst>
              <a:gd name="connsiteX0" fmla="*/ 39751 w 70104"/>
              <a:gd name="connsiteY0" fmla="*/ 6350 h 139623"/>
              <a:gd name="connsiteX1" fmla="*/ 39751 w 70104"/>
              <a:gd name="connsiteY1" fmla="*/ 34925 h 139623"/>
              <a:gd name="connsiteX2" fmla="*/ 63754 w 70104"/>
              <a:gd name="connsiteY2" fmla="*/ 34925 h 139623"/>
              <a:gd name="connsiteX3" fmla="*/ 63754 w 70104"/>
              <a:gd name="connsiteY3" fmla="*/ 49021 h 139623"/>
              <a:gd name="connsiteX4" fmla="*/ 39751 w 70104"/>
              <a:gd name="connsiteY4" fmla="*/ 49021 h 139623"/>
              <a:gd name="connsiteX5" fmla="*/ 39751 w 70104"/>
              <a:gd name="connsiteY5" fmla="*/ 101600 h 139623"/>
              <a:gd name="connsiteX6" fmla="*/ 43053 w 70104"/>
              <a:gd name="connsiteY6" fmla="*/ 115189 h 139623"/>
              <a:gd name="connsiteX7" fmla="*/ 53721 w 70104"/>
              <a:gd name="connsiteY7" fmla="*/ 119265 h 139623"/>
              <a:gd name="connsiteX8" fmla="*/ 63754 w 70104"/>
              <a:gd name="connsiteY8" fmla="*/ 116039 h 139623"/>
              <a:gd name="connsiteX9" fmla="*/ 63754 w 70104"/>
              <a:gd name="connsiteY9" fmla="*/ 130225 h 139623"/>
              <a:gd name="connsiteX10" fmla="*/ 48641 w 70104"/>
              <a:gd name="connsiteY10" fmla="*/ 133273 h 139623"/>
              <a:gd name="connsiteX11" fmla="*/ 22860 w 70104"/>
              <a:gd name="connsiteY11" fmla="*/ 104647 h 139623"/>
              <a:gd name="connsiteX12" fmla="*/ 22860 w 70104"/>
              <a:gd name="connsiteY12" fmla="*/ 49021 h 139623"/>
              <a:gd name="connsiteX13" fmla="*/ 6350 w 70104"/>
              <a:gd name="connsiteY13" fmla="*/ 49021 h 139623"/>
              <a:gd name="connsiteX14" fmla="*/ 6350 w 70104"/>
              <a:gd name="connsiteY14" fmla="*/ 34925 h 139623"/>
              <a:gd name="connsiteX15" fmla="*/ 22860 w 70104"/>
              <a:gd name="connsiteY15" fmla="*/ 34925 h 139623"/>
              <a:gd name="connsiteX16" fmla="*/ 22860 w 70104"/>
              <a:gd name="connsiteY16" fmla="*/ 11683 h 139623"/>
              <a:gd name="connsiteX17" fmla="*/ 39751 w 70104"/>
              <a:gd name="connsiteY17" fmla="*/ 6350 h 13962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23">
                <a:moveTo>
                  <a:pt x="39751" y="6350"/>
                </a:moveTo>
                <a:lnTo>
                  <a:pt x="39751" y="34925"/>
                </a:lnTo>
                <a:lnTo>
                  <a:pt x="63754" y="34925"/>
                </a:lnTo>
                <a:lnTo>
                  <a:pt x="63754" y="49021"/>
                </a:lnTo>
                <a:lnTo>
                  <a:pt x="39751" y="49021"/>
                </a:lnTo>
                <a:lnTo>
                  <a:pt x="39751" y="101600"/>
                </a:lnTo>
                <a:cubicBezTo>
                  <a:pt x="39751" y="107950"/>
                  <a:pt x="40894" y="112395"/>
                  <a:pt x="43053" y="115189"/>
                </a:cubicBezTo>
                <a:cubicBezTo>
                  <a:pt x="45211" y="117893"/>
                  <a:pt x="48767" y="119265"/>
                  <a:pt x="53721" y="119265"/>
                </a:cubicBezTo>
                <a:cubicBezTo>
                  <a:pt x="57530" y="119265"/>
                  <a:pt x="60960" y="118186"/>
                  <a:pt x="63754" y="116039"/>
                </a:cubicBezTo>
                <a:lnTo>
                  <a:pt x="63754" y="130225"/>
                </a:lnTo>
                <a:cubicBezTo>
                  <a:pt x="60071" y="132257"/>
                  <a:pt x="54991" y="133273"/>
                  <a:pt x="48641" y="133273"/>
                </a:cubicBezTo>
                <a:cubicBezTo>
                  <a:pt x="31496" y="133273"/>
                  <a:pt x="22860" y="123736"/>
                  <a:pt x="22860" y="104647"/>
                </a:cubicBezTo>
                <a:lnTo>
                  <a:pt x="22860" y="49021"/>
                </a:lnTo>
                <a:lnTo>
                  <a:pt x="6350" y="49021"/>
                </a:lnTo>
                <a:lnTo>
                  <a:pt x="6350" y="34925"/>
                </a:lnTo>
                <a:lnTo>
                  <a:pt x="22860" y="34925"/>
                </a:lnTo>
                <a:lnTo>
                  <a:pt x="22860"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89" name="Freeform 3"/>
          <p:cNvSpPr/>
          <p:nvPr/>
        </p:nvSpPr>
        <p:spPr>
          <a:xfrm>
            <a:off x="3822572" y="6376923"/>
            <a:ext cx="97028" cy="147573"/>
          </a:xfrm>
          <a:custGeom>
            <a:avLst/>
            <a:gdLst>
              <a:gd name="connsiteX0" fmla="*/ 6350 w 97028"/>
              <a:gd name="connsiteY0" fmla="*/ 6350 h 147573"/>
              <a:gd name="connsiteX1" fmla="*/ 44704 w 97028"/>
              <a:gd name="connsiteY1" fmla="*/ 6350 h 147573"/>
              <a:gd name="connsiteX2" fmla="*/ 78613 w 97028"/>
              <a:gd name="connsiteY2" fmla="*/ 16891 h 147573"/>
              <a:gd name="connsiteX3" fmla="*/ 90678 w 97028"/>
              <a:gd name="connsiteY3" fmla="*/ 46990 h 147573"/>
              <a:gd name="connsiteX4" fmla="*/ 76580 w 97028"/>
              <a:gd name="connsiteY4" fmla="*/ 79247 h 147573"/>
              <a:gd name="connsiteX5" fmla="*/ 41275 w 97028"/>
              <a:gd name="connsiteY5" fmla="*/ 90804 h 147573"/>
              <a:gd name="connsiteX6" fmla="*/ 23748 w 97028"/>
              <a:gd name="connsiteY6" fmla="*/ 90804 h 147573"/>
              <a:gd name="connsiteX7" fmla="*/ 23748 w 97028"/>
              <a:gd name="connsiteY7" fmla="*/ 141223 h 147573"/>
              <a:gd name="connsiteX8" fmla="*/ 6350 w 97028"/>
              <a:gd name="connsiteY8" fmla="*/ 141223 h 147573"/>
              <a:gd name="connsiteX9" fmla="*/ 6350 w 97028"/>
              <a:gd name="connsiteY9" fmla="*/ 6350 h 14757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7028" h="147573">
                <a:moveTo>
                  <a:pt x="6350" y="6350"/>
                </a:moveTo>
                <a:lnTo>
                  <a:pt x="44704" y="6350"/>
                </a:lnTo>
                <a:cubicBezTo>
                  <a:pt x="59182" y="6350"/>
                  <a:pt x="70485" y="9905"/>
                  <a:pt x="78613" y="16891"/>
                </a:cubicBezTo>
                <a:cubicBezTo>
                  <a:pt x="86614" y="23876"/>
                  <a:pt x="90678" y="33909"/>
                  <a:pt x="90678" y="46990"/>
                </a:cubicBezTo>
                <a:cubicBezTo>
                  <a:pt x="90678" y="60197"/>
                  <a:pt x="85979" y="70992"/>
                  <a:pt x="76580" y="79247"/>
                </a:cubicBezTo>
                <a:cubicBezTo>
                  <a:pt x="67183" y="87376"/>
                  <a:pt x="55372" y="91313"/>
                  <a:pt x="41275" y="90804"/>
                </a:cubicBezTo>
                <a:lnTo>
                  <a:pt x="23748" y="90804"/>
                </a:lnTo>
                <a:lnTo>
                  <a:pt x="23748" y="141223"/>
                </a:lnTo>
                <a:lnTo>
                  <a:pt x="6350"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0" name="Freeform 3"/>
          <p:cNvSpPr/>
          <p:nvPr/>
        </p:nvSpPr>
        <p:spPr>
          <a:xfrm>
            <a:off x="4105021" y="6369303"/>
            <a:ext cx="102742" cy="157455"/>
          </a:xfrm>
          <a:custGeom>
            <a:avLst/>
            <a:gdLst>
              <a:gd name="connsiteX0" fmla="*/ 79375 w 102742"/>
              <a:gd name="connsiteY0" fmla="*/ 6350 h 157455"/>
              <a:gd name="connsiteX1" fmla="*/ 96392 w 102742"/>
              <a:gd name="connsiteY1" fmla="*/ 6350 h 157455"/>
              <a:gd name="connsiteX2" fmla="*/ 96392 w 102742"/>
              <a:gd name="connsiteY2" fmla="*/ 148844 h 157455"/>
              <a:gd name="connsiteX3" fmla="*/ 79375 w 102742"/>
              <a:gd name="connsiteY3" fmla="*/ 148844 h 157455"/>
              <a:gd name="connsiteX4" fmla="*/ 79375 w 102742"/>
              <a:gd name="connsiteY4" fmla="*/ 132842 h 157455"/>
              <a:gd name="connsiteX5" fmla="*/ 78994 w 102742"/>
              <a:gd name="connsiteY5" fmla="*/ 132842 h 157455"/>
              <a:gd name="connsiteX6" fmla="*/ 46227 w 102742"/>
              <a:gd name="connsiteY6" fmla="*/ 151105 h 157455"/>
              <a:gd name="connsiteX7" fmla="*/ 17144 w 102742"/>
              <a:gd name="connsiteY7" fmla="*/ 138087 h 157455"/>
              <a:gd name="connsiteX8" fmla="*/ 6350 w 102742"/>
              <a:gd name="connsiteY8" fmla="*/ 102997 h 157455"/>
              <a:gd name="connsiteX9" fmla="*/ 18541 w 102742"/>
              <a:gd name="connsiteY9" fmla="*/ 64642 h 157455"/>
              <a:gd name="connsiteX10" fmla="*/ 50419 w 102742"/>
              <a:gd name="connsiteY10" fmla="*/ 50292 h 157455"/>
              <a:gd name="connsiteX11" fmla="*/ 78994 w 102742"/>
              <a:gd name="connsiteY11" fmla="*/ 65659 h 157455"/>
              <a:gd name="connsiteX12" fmla="*/ 79375 w 102742"/>
              <a:gd name="connsiteY12" fmla="*/ 65659 h 157455"/>
              <a:gd name="connsiteX13" fmla="*/ 79375 w 102742"/>
              <a:gd name="connsiteY13" fmla="*/ 6350 h 15745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102742" h="157455">
                <a:moveTo>
                  <a:pt x="79375" y="6350"/>
                </a:moveTo>
                <a:lnTo>
                  <a:pt x="96392" y="6350"/>
                </a:lnTo>
                <a:lnTo>
                  <a:pt x="96392" y="148844"/>
                </a:lnTo>
                <a:lnTo>
                  <a:pt x="79375" y="148844"/>
                </a:lnTo>
                <a:lnTo>
                  <a:pt x="79375" y="132842"/>
                </a:lnTo>
                <a:lnTo>
                  <a:pt x="78994" y="132842"/>
                </a:lnTo>
                <a:cubicBezTo>
                  <a:pt x="72008" y="145008"/>
                  <a:pt x="61086" y="151105"/>
                  <a:pt x="46227" y="151105"/>
                </a:cubicBezTo>
                <a:cubicBezTo>
                  <a:pt x="34035" y="151105"/>
                  <a:pt x="24383" y="146774"/>
                  <a:pt x="17144" y="138087"/>
                </a:cubicBezTo>
                <a:cubicBezTo>
                  <a:pt x="10032" y="129413"/>
                  <a:pt x="6350" y="117729"/>
                  <a:pt x="6350" y="102997"/>
                </a:cubicBezTo>
                <a:cubicBezTo>
                  <a:pt x="6350" y="86995"/>
                  <a:pt x="10413" y="74295"/>
                  <a:pt x="18541" y="64642"/>
                </a:cubicBezTo>
                <a:cubicBezTo>
                  <a:pt x="26669" y="55117"/>
                  <a:pt x="37338" y="50292"/>
                  <a:pt x="50419" y="50292"/>
                </a:cubicBezTo>
                <a:cubicBezTo>
                  <a:pt x="63500" y="50292"/>
                  <a:pt x="73025" y="55372"/>
                  <a:pt x="78994" y="65659"/>
                </a:cubicBezTo>
                <a:lnTo>
                  <a:pt x="79375" y="65659"/>
                </a:lnTo>
                <a:lnTo>
                  <a:pt x="79375"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1" name="Freeform 3"/>
          <p:cNvSpPr/>
          <p:nvPr/>
        </p:nvSpPr>
        <p:spPr>
          <a:xfrm>
            <a:off x="5141086" y="6463538"/>
            <a:ext cx="56007" cy="49377"/>
          </a:xfrm>
          <a:custGeom>
            <a:avLst/>
            <a:gdLst>
              <a:gd name="connsiteX0" fmla="*/ 49657 w 56007"/>
              <a:gd name="connsiteY0" fmla="*/ 6350 h 49377"/>
              <a:gd name="connsiteX1" fmla="*/ 27178 w 56007"/>
              <a:gd name="connsiteY1" fmla="*/ 9397 h 49377"/>
              <a:gd name="connsiteX2" fmla="*/ 10795 w 56007"/>
              <a:gd name="connsiteY2" fmla="*/ 15240 h 49377"/>
              <a:gd name="connsiteX3" fmla="*/ 6350 w 56007"/>
              <a:gd name="connsiteY3" fmla="*/ 27432 h 49377"/>
              <a:gd name="connsiteX4" fmla="*/ 11176 w 56007"/>
              <a:gd name="connsiteY4" fmla="*/ 38734 h 49377"/>
              <a:gd name="connsiteX5" fmla="*/ 24129 w 56007"/>
              <a:gd name="connsiteY5" fmla="*/ 43027 h 49377"/>
              <a:gd name="connsiteX6" fmla="*/ 42417 w 56007"/>
              <a:gd name="connsiteY6" fmla="*/ 35178 h 49377"/>
              <a:gd name="connsiteX7" fmla="*/ 49657 w 56007"/>
              <a:gd name="connsiteY7" fmla="*/ 15494 h 49377"/>
              <a:gd name="connsiteX8" fmla="*/ 49657 w 56007"/>
              <a:gd name="connsiteY8" fmla="*/ 6350 h 4937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377">
                <a:moveTo>
                  <a:pt x="49657" y="6350"/>
                </a:moveTo>
                <a:lnTo>
                  <a:pt x="27178" y="9397"/>
                </a:lnTo>
                <a:cubicBezTo>
                  <a:pt x="19177" y="10414"/>
                  <a:pt x="13842" y="12319"/>
                  <a:pt x="10795" y="15240"/>
                </a:cubicBezTo>
                <a:cubicBezTo>
                  <a:pt x="7873" y="18160"/>
                  <a:pt x="6350" y="22225"/>
                  <a:pt x="6350" y="27432"/>
                </a:cubicBezTo>
                <a:cubicBezTo>
                  <a:pt x="6350" y="32003"/>
                  <a:pt x="8001" y="35814"/>
                  <a:pt x="11176" y="38734"/>
                </a:cubicBezTo>
                <a:cubicBezTo>
                  <a:pt x="14478" y="41579"/>
                  <a:pt x="18796" y="43027"/>
                  <a:pt x="24129" y="43027"/>
                </a:cubicBezTo>
                <a:cubicBezTo>
                  <a:pt x="31496" y="43027"/>
                  <a:pt x="37591" y="40423"/>
                  <a:pt x="42417" y="35178"/>
                </a:cubicBezTo>
                <a:cubicBezTo>
                  <a:pt x="47244" y="29971"/>
                  <a:pt x="49657" y="23367"/>
                  <a:pt x="49657" y="15494"/>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2" name="Freeform 3"/>
          <p:cNvSpPr/>
          <p:nvPr/>
        </p:nvSpPr>
        <p:spPr>
          <a:xfrm>
            <a:off x="5305171" y="6426961"/>
            <a:ext cx="62991" cy="40132"/>
          </a:xfrm>
          <a:custGeom>
            <a:avLst/>
            <a:gdLst>
              <a:gd name="connsiteX0" fmla="*/ 33400 w 62991"/>
              <a:gd name="connsiteY0" fmla="*/ 6350 h 40132"/>
              <a:gd name="connsiteX1" fmla="*/ 15747 w 62991"/>
              <a:gd name="connsiteY1" fmla="*/ 13970 h 40132"/>
              <a:gd name="connsiteX2" fmla="*/ 6350 w 62991"/>
              <a:gd name="connsiteY2" fmla="*/ 33782 h 40132"/>
              <a:gd name="connsiteX3" fmla="*/ 56641 w 62991"/>
              <a:gd name="connsiteY3" fmla="*/ 33782 h 40132"/>
              <a:gd name="connsiteX4" fmla="*/ 50545 w 62991"/>
              <a:gd name="connsiteY4" fmla="*/ 13461 h 40132"/>
              <a:gd name="connsiteX5" fmla="*/ 33400 w 62991"/>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1" h="40132">
                <a:moveTo>
                  <a:pt x="33400" y="6350"/>
                </a:moveTo>
                <a:cubicBezTo>
                  <a:pt x="26542" y="6350"/>
                  <a:pt x="20700" y="8890"/>
                  <a:pt x="15747" y="13970"/>
                </a:cubicBezTo>
                <a:cubicBezTo>
                  <a:pt x="10794" y="19050"/>
                  <a:pt x="7619" y="25653"/>
                  <a:pt x="6350" y="33782"/>
                </a:cubicBezTo>
                <a:lnTo>
                  <a:pt x="56641" y="33782"/>
                </a:lnTo>
                <a:cubicBezTo>
                  <a:pt x="56641" y="25019"/>
                  <a:pt x="54609" y="18288"/>
                  <a:pt x="50545" y="13461"/>
                </a:cubicBezTo>
                <a:cubicBezTo>
                  <a:pt x="46482" y="8763"/>
                  <a:pt x="40766" y="6350"/>
                  <a:pt x="3340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3" name="Freeform 3"/>
          <p:cNvSpPr/>
          <p:nvPr/>
        </p:nvSpPr>
        <p:spPr>
          <a:xfrm>
            <a:off x="4662042" y="6426961"/>
            <a:ext cx="62992" cy="40132"/>
          </a:xfrm>
          <a:custGeom>
            <a:avLst/>
            <a:gdLst>
              <a:gd name="connsiteX0" fmla="*/ 33401 w 62992"/>
              <a:gd name="connsiteY0" fmla="*/ 6350 h 40132"/>
              <a:gd name="connsiteX1" fmla="*/ 15747 w 62992"/>
              <a:gd name="connsiteY1" fmla="*/ 13970 h 40132"/>
              <a:gd name="connsiteX2" fmla="*/ 6350 w 62992"/>
              <a:gd name="connsiteY2" fmla="*/ 33782 h 40132"/>
              <a:gd name="connsiteX3" fmla="*/ 56641 w 62992"/>
              <a:gd name="connsiteY3" fmla="*/ 33782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90"/>
                  <a:pt x="15747" y="13970"/>
                </a:cubicBezTo>
                <a:cubicBezTo>
                  <a:pt x="10795" y="19050"/>
                  <a:pt x="7620" y="25653"/>
                  <a:pt x="6350" y="33782"/>
                </a:cubicBezTo>
                <a:lnTo>
                  <a:pt x="56641" y="33782"/>
                </a:lnTo>
                <a:cubicBezTo>
                  <a:pt x="56641" y="25019"/>
                  <a:pt x="54610" y="18288"/>
                  <a:pt x="50546" y="13461"/>
                </a:cubicBezTo>
                <a:cubicBezTo>
                  <a:pt x="46482" y="8763"/>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4" name="Freeform 3"/>
          <p:cNvSpPr/>
          <p:nvPr/>
        </p:nvSpPr>
        <p:spPr>
          <a:xfrm>
            <a:off x="4995290" y="6415532"/>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5" name="Freeform 3"/>
          <p:cNvSpPr/>
          <p:nvPr/>
        </p:nvSpPr>
        <p:spPr>
          <a:xfrm>
            <a:off x="4885563" y="6415532"/>
            <a:ext cx="29845" cy="108965"/>
          </a:xfrm>
          <a:custGeom>
            <a:avLst/>
            <a:gdLst>
              <a:gd name="connsiteX0" fmla="*/ 6350 w 29845"/>
              <a:gd name="connsiteY0" fmla="*/ 6350 h 108965"/>
              <a:gd name="connsiteX1" fmla="*/ 23495 w 29845"/>
              <a:gd name="connsiteY1" fmla="*/ 6350 h 108965"/>
              <a:gd name="connsiteX2" fmla="*/ 23495 w 29845"/>
              <a:gd name="connsiteY2" fmla="*/ 102615 h 108965"/>
              <a:gd name="connsiteX3" fmla="*/ 6350 w 29845"/>
              <a:gd name="connsiteY3" fmla="*/ 102615 h 108965"/>
              <a:gd name="connsiteX4" fmla="*/ 6350 w 29845"/>
              <a:gd name="connsiteY4" fmla="*/ 6350 h 10896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5">
                <a:moveTo>
                  <a:pt x="6350" y="6350"/>
                </a:moveTo>
                <a:lnTo>
                  <a:pt x="23495" y="6350"/>
                </a:lnTo>
                <a:lnTo>
                  <a:pt x="23495" y="102615"/>
                </a:lnTo>
                <a:lnTo>
                  <a:pt x="6350" y="102615"/>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6" name="Freeform 3"/>
          <p:cNvSpPr/>
          <p:nvPr/>
        </p:nvSpPr>
        <p:spPr>
          <a:xfrm>
            <a:off x="4751578" y="6413880"/>
            <a:ext cx="64261" cy="110616"/>
          </a:xfrm>
          <a:custGeom>
            <a:avLst/>
            <a:gdLst>
              <a:gd name="connsiteX0" fmla="*/ 49021 w 64261"/>
              <a:gd name="connsiteY0" fmla="*/ 6350 h 110616"/>
              <a:gd name="connsiteX1" fmla="*/ 57911 w 64261"/>
              <a:gd name="connsiteY1" fmla="*/ 7620 h 110616"/>
              <a:gd name="connsiteX2" fmla="*/ 57911 w 64261"/>
              <a:gd name="connsiteY2" fmla="*/ 24891 h 110616"/>
              <a:gd name="connsiteX3" fmla="*/ 46227 w 64261"/>
              <a:gd name="connsiteY3" fmla="*/ 21844 h 110616"/>
              <a:gd name="connsiteX4" fmla="*/ 29844 w 64261"/>
              <a:gd name="connsiteY4" fmla="*/ 31115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1 h 110616"/>
              <a:gd name="connsiteX9" fmla="*/ 23367 w 64261"/>
              <a:gd name="connsiteY9" fmla="*/ 8001 h 110616"/>
              <a:gd name="connsiteX10" fmla="*/ 23367 w 64261"/>
              <a:gd name="connsiteY10" fmla="*/ 27559 h 110616"/>
              <a:gd name="connsiteX11" fmla="*/ 23748 w 64261"/>
              <a:gd name="connsiteY11" fmla="*/ 27559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20"/>
                </a:cubicBezTo>
                <a:lnTo>
                  <a:pt x="57911" y="24891"/>
                </a:lnTo>
                <a:cubicBezTo>
                  <a:pt x="55117" y="22859"/>
                  <a:pt x="51180" y="21844"/>
                  <a:pt x="46227" y="21844"/>
                </a:cubicBezTo>
                <a:cubicBezTo>
                  <a:pt x="39623" y="21844"/>
                  <a:pt x="34162" y="24891"/>
                  <a:pt x="29844" y="31115"/>
                </a:cubicBezTo>
                <a:cubicBezTo>
                  <a:pt x="25526" y="37210"/>
                  <a:pt x="23367" y="45465"/>
                  <a:pt x="23367" y="55498"/>
                </a:cubicBezTo>
                <a:lnTo>
                  <a:pt x="23367" y="104266"/>
                </a:lnTo>
                <a:lnTo>
                  <a:pt x="6350" y="104266"/>
                </a:lnTo>
                <a:lnTo>
                  <a:pt x="6350" y="8001"/>
                </a:lnTo>
                <a:lnTo>
                  <a:pt x="23367" y="8001"/>
                </a:lnTo>
                <a:lnTo>
                  <a:pt x="23367" y="27559"/>
                </a:lnTo>
                <a:lnTo>
                  <a:pt x="23748" y="27559"/>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7" name="Freeform 3"/>
          <p:cNvSpPr/>
          <p:nvPr/>
        </p:nvSpPr>
        <p:spPr>
          <a:xfrm>
            <a:off x="5287645" y="6413246"/>
            <a:ext cx="97663" cy="113512"/>
          </a:xfrm>
          <a:custGeom>
            <a:avLst/>
            <a:gdLst>
              <a:gd name="connsiteX0" fmla="*/ 51180 w 97663"/>
              <a:gd name="connsiteY0" fmla="*/ 6350 h 113512"/>
              <a:gd name="connsiteX1" fmla="*/ 80645 w 97663"/>
              <a:gd name="connsiteY1" fmla="*/ 18541 h 113512"/>
              <a:gd name="connsiteX2" fmla="*/ 91313 w 97663"/>
              <a:gd name="connsiteY2" fmla="*/ 52450 h 113512"/>
              <a:gd name="connsiteX3" fmla="*/ 91313 w 97663"/>
              <a:gd name="connsiteY3" fmla="*/ 61086 h 113512"/>
              <a:gd name="connsiteX4" fmla="*/ 23876 w 97663"/>
              <a:gd name="connsiteY4" fmla="*/ 61086 h 113512"/>
              <a:gd name="connsiteX5" fmla="*/ 32384 w 97663"/>
              <a:gd name="connsiteY5" fmla="*/ 84963 h 113512"/>
              <a:gd name="connsiteX6" fmla="*/ 54736 w 97663"/>
              <a:gd name="connsiteY6" fmla="*/ 93319 h 113512"/>
              <a:gd name="connsiteX7" fmla="*/ 84327 w 97663"/>
              <a:gd name="connsiteY7" fmla="*/ 82930 h 113512"/>
              <a:gd name="connsiteX8" fmla="*/ 84327 w 97663"/>
              <a:gd name="connsiteY8" fmla="*/ 98195 h 113512"/>
              <a:gd name="connsiteX9" fmla="*/ 50672 w 97663"/>
              <a:gd name="connsiteY9" fmla="*/ 107162 h 113512"/>
              <a:gd name="connsiteX10" fmla="*/ 18033 w 97663"/>
              <a:gd name="connsiteY10" fmla="*/ 93928 h 113512"/>
              <a:gd name="connsiteX11" fmla="*/ 6350 w 97663"/>
              <a:gd name="connsiteY11" fmla="*/ 57150 h 113512"/>
              <a:gd name="connsiteX12" fmla="*/ 19176 w 97663"/>
              <a:gd name="connsiteY12" fmla="*/ 20700 h 113512"/>
              <a:gd name="connsiteX13" fmla="*/ 51180 w 97663"/>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12">
                <a:moveTo>
                  <a:pt x="51180" y="6350"/>
                </a:moveTo>
                <a:cubicBezTo>
                  <a:pt x="63753" y="6350"/>
                  <a:pt x="73533" y="10413"/>
                  <a:pt x="80645" y="18541"/>
                </a:cubicBezTo>
                <a:cubicBezTo>
                  <a:pt x="87757" y="26542"/>
                  <a:pt x="91313" y="37972"/>
                  <a:pt x="91313" y="52450"/>
                </a:cubicBezTo>
                <a:lnTo>
                  <a:pt x="91313" y="61086"/>
                </a:lnTo>
                <a:lnTo>
                  <a:pt x="23876" y="61086"/>
                </a:lnTo>
                <a:cubicBezTo>
                  <a:pt x="24129" y="71373"/>
                  <a:pt x="26923" y="79375"/>
                  <a:pt x="32384" y="84963"/>
                </a:cubicBezTo>
                <a:cubicBezTo>
                  <a:pt x="37719" y="90525"/>
                  <a:pt x="45084" y="93319"/>
                  <a:pt x="54736" y="93319"/>
                </a:cubicBezTo>
                <a:cubicBezTo>
                  <a:pt x="65532" y="93319"/>
                  <a:pt x="75438" y="89865"/>
                  <a:pt x="84327" y="82930"/>
                </a:cubicBezTo>
                <a:lnTo>
                  <a:pt x="84327" y="98195"/>
                </a:lnTo>
                <a:cubicBezTo>
                  <a:pt x="75945" y="104177"/>
                  <a:pt x="64642" y="107162"/>
                  <a:pt x="50672" y="107162"/>
                </a:cubicBezTo>
                <a:cubicBezTo>
                  <a:pt x="36702" y="107162"/>
                  <a:pt x="25908" y="102755"/>
                  <a:pt x="18033" y="93928"/>
                </a:cubicBezTo>
                <a:cubicBezTo>
                  <a:pt x="10286" y="85089"/>
                  <a:pt x="6350" y="72897"/>
                  <a:pt x="6350" y="57150"/>
                </a:cubicBezTo>
                <a:cubicBezTo>
                  <a:pt x="6350" y="42417"/>
                  <a:pt x="10667" y="30225"/>
                  <a:pt x="19176"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8" name="Freeform 3"/>
          <p:cNvSpPr/>
          <p:nvPr/>
        </p:nvSpPr>
        <p:spPr>
          <a:xfrm>
            <a:off x="5123941" y="6413246"/>
            <a:ext cx="90042" cy="113512"/>
          </a:xfrm>
          <a:custGeom>
            <a:avLst/>
            <a:gdLst>
              <a:gd name="connsiteX0" fmla="*/ 48895 w 90042"/>
              <a:gd name="connsiteY0" fmla="*/ 6350 h 113512"/>
              <a:gd name="connsiteX1" fmla="*/ 83692 w 90042"/>
              <a:gd name="connsiteY1" fmla="*/ 42925 h 113512"/>
              <a:gd name="connsiteX2" fmla="*/ 83692 w 90042"/>
              <a:gd name="connsiteY2" fmla="*/ 104901 h 113512"/>
              <a:gd name="connsiteX3" fmla="*/ 66802 w 90042"/>
              <a:gd name="connsiteY3" fmla="*/ 104901 h 113512"/>
              <a:gd name="connsiteX4" fmla="*/ 66802 w 90042"/>
              <a:gd name="connsiteY4" fmla="*/ 90017 h 113512"/>
              <a:gd name="connsiteX5" fmla="*/ 66421 w 90042"/>
              <a:gd name="connsiteY5" fmla="*/ 90017 h 113512"/>
              <a:gd name="connsiteX6" fmla="*/ 36829 w 90042"/>
              <a:gd name="connsiteY6" fmla="*/ 107162 h 113512"/>
              <a:gd name="connsiteX7" fmla="*/ 14604 w 90042"/>
              <a:gd name="connsiteY7" fmla="*/ 99593 h 113512"/>
              <a:gd name="connsiteX8" fmla="*/ 6350 w 90042"/>
              <a:gd name="connsiteY8" fmla="*/ 79120 h 113512"/>
              <a:gd name="connsiteX9" fmla="*/ 38227 w 90042"/>
              <a:gd name="connsiteY9" fmla="*/ 47751 h 113512"/>
              <a:gd name="connsiteX10" fmla="*/ 66802 w 90042"/>
              <a:gd name="connsiteY10" fmla="*/ 43688 h 113512"/>
              <a:gd name="connsiteX11" fmla="*/ 47371 w 90042"/>
              <a:gd name="connsiteY11" fmla="*/ 20065 h 113512"/>
              <a:gd name="connsiteX12" fmla="*/ 15748 w 90042"/>
              <a:gd name="connsiteY12" fmla="*/ 31750 h 113512"/>
              <a:gd name="connsiteX13" fmla="*/ 15748 w 90042"/>
              <a:gd name="connsiteY13" fmla="*/ 15366 h 113512"/>
              <a:gd name="connsiteX14" fmla="*/ 48895 w 90042"/>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12">
                <a:moveTo>
                  <a:pt x="48895" y="6350"/>
                </a:moveTo>
                <a:cubicBezTo>
                  <a:pt x="72136" y="6350"/>
                  <a:pt x="83692" y="18541"/>
                  <a:pt x="83692" y="42925"/>
                </a:cubicBezTo>
                <a:lnTo>
                  <a:pt x="83692" y="104901"/>
                </a:lnTo>
                <a:lnTo>
                  <a:pt x="66802" y="104901"/>
                </a:lnTo>
                <a:lnTo>
                  <a:pt x="66802" y="90017"/>
                </a:lnTo>
                <a:lnTo>
                  <a:pt x="66421" y="90017"/>
                </a:lnTo>
                <a:cubicBezTo>
                  <a:pt x="59690" y="101447"/>
                  <a:pt x="49911" y="107162"/>
                  <a:pt x="36829" y="107162"/>
                </a:cubicBezTo>
                <a:cubicBezTo>
                  <a:pt x="27559" y="107162"/>
                  <a:pt x="20066" y="104635"/>
                  <a:pt x="14604" y="99593"/>
                </a:cubicBezTo>
                <a:cubicBezTo>
                  <a:pt x="9017" y="94538"/>
                  <a:pt x="6350" y="87757"/>
                  <a:pt x="6350" y="79120"/>
                </a:cubicBezTo>
                <a:cubicBezTo>
                  <a:pt x="6350" y="61086"/>
                  <a:pt x="17017" y="50672"/>
                  <a:pt x="38227" y="47751"/>
                </a:cubicBezTo>
                <a:lnTo>
                  <a:pt x="66802" y="43688"/>
                </a:lnTo>
                <a:cubicBezTo>
                  <a:pt x="66802" y="27939"/>
                  <a:pt x="60325" y="20065"/>
                  <a:pt x="47371" y="20065"/>
                </a:cubicBezTo>
                <a:cubicBezTo>
                  <a:pt x="35814" y="20065"/>
                  <a:pt x="25273" y="24002"/>
                  <a:pt x="15748" y="31750"/>
                </a:cubicBezTo>
                <a:lnTo>
                  <a:pt x="15748" y="15366"/>
                </a:lnTo>
                <a:cubicBezTo>
                  <a:pt x="25273" y="9270"/>
                  <a:pt x="36322"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099" name="Freeform 3"/>
          <p:cNvSpPr/>
          <p:nvPr/>
        </p:nvSpPr>
        <p:spPr>
          <a:xfrm>
            <a:off x="5034660" y="6413246"/>
            <a:ext cx="85725" cy="113512"/>
          </a:xfrm>
          <a:custGeom>
            <a:avLst/>
            <a:gdLst>
              <a:gd name="connsiteX0" fmla="*/ 56769 w 85725"/>
              <a:gd name="connsiteY0" fmla="*/ 6350 h 113512"/>
              <a:gd name="connsiteX1" fmla="*/ 79375 w 85725"/>
              <a:gd name="connsiteY1" fmla="*/ 11048 h 113512"/>
              <a:gd name="connsiteX2" fmla="*/ 79375 w 85725"/>
              <a:gd name="connsiteY2" fmla="*/ 27939 h 113512"/>
              <a:gd name="connsiteX3" fmla="*/ 56769 w 85725"/>
              <a:gd name="connsiteY3" fmla="*/ 20446 h 113512"/>
              <a:gd name="connsiteX4" fmla="*/ 33020 w 85725"/>
              <a:gd name="connsiteY4" fmla="*/ 30607 h 113512"/>
              <a:gd name="connsiteX5" fmla="*/ 23748 w 85725"/>
              <a:gd name="connsiteY5" fmla="*/ 57657 h 113512"/>
              <a:gd name="connsiteX6" fmla="*/ 32511 w 85725"/>
              <a:gd name="connsiteY6" fmla="*/ 83692 h 113512"/>
              <a:gd name="connsiteX7" fmla="*/ 55879 w 85725"/>
              <a:gd name="connsiteY7" fmla="*/ 93065 h 113512"/>
              <a:gd name="connsiteX8" fmla="*/ 79375 w 85725"/>
              <a:gd name="connsiteY8" fmla="*/ 84835 h 113512"/>
              <a:gd name="connsiteX9" fmla="*/ 79375 w 85725"/>
              <a:gd name="connsiteY9" fmla="*/ 100545 h 113512"/>
              <a:gd name="connsiteX10" fmla="*/ 52704 w 85725"/>
              <a:gd name="connsiteY10" fmla="*/ 107162 h 113512"/>
              <a:gd name="connsiteX11" fmla="*/ 19050 w 85725"/>
              <a:gd name="connsiteY11" fmla="*/ 93751 h 113512"/>
              <a:gd name="connsiteX12" fmla="*/ 6350 w 85725"/>
              <a:gd name="connsiteY12" fmla="*/ 59054 h 113512"/>
              <a:gd name="connsiteX13" fmla="*/ 20066 w 85725"/>
              <a:gd name="connsiteY13" fmla="*/ 20827 h 113512"/>
              <a:gd name="connsiteX14" fmla="*/ 56769 w 85725"/>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5725" h="113512">
                <a:moveTo>
                  <a:pt x="56769" y="6350"/>
                </a:moveTo>
                <a:cubicBezTo>
                  <a:pt x="65659" y="6350"/>
                  <a:pt x="73152" y="7873"/>
                  <a:pt x="79375" y="11048"/>
                </a:cubicBezTo>
                <a:lnTo>
                  <a:pt x="79375" y="27939"/>
                </a:lnTo>
                <a:cubicBezTo>
                  <a:pt x="72644" y="22986"/>
                  <a:pt x="65151" y="20446"/>
                  <a:pt x="56769" y="20446"/>
                </a:cubicBezTo>
                <a:cubicBezTo>
                  <a:pt x="46990" y="20446"/>
                  <a:pt x="39116" y="23875"/>
                  <a:pt x="33020" y="30607"/>
                </a:cubicBezTo>
                <a:cubicBezTo>
                  <a:pt x="26797" y="37338"/>
                  <a:pt x="23748" y="46354"/>
                  <a:pt x="23748" y="57657"/>
                </a:cubicBezTo>
                <a:cubicBezTo>
                  <a:pt x="23748" y="68707"/>
                  <a:pt x="26670" y="77342"/>
                  <a:pt x="32511" y="83692"/>
                </a:cubicBezTo>
                <a:cubicBezTo>
                  <a:pt x="38227" y="89928"/>
                  <a:pt x="45973" y="93065"/>
                  <a:pt x="55879" y="93065"/>
                </a:cubicBezTo>
                <a:cubicBezTo>
                  <a:pt x="64135" y="93065"/>
                  <a:pt x="72009" y="90335"/>
                  <a:pt x="79375" y="84835"/>
                </a:cubicBezTo>
                <a:lnTo>
                  <a:pt x="79375" y="100545"/>
                </a:lnTo>
                <a:cubicBezTo>
                  <a:pt x="72009" y="104965"/>
                  <a:pt x="63119" y="107162"/>
                  <a:pt x="52704" y="107162"/>
                </a:cubicBezTo>
                <a:cubicBezTo>
                  <a:pt x="38735" y="107162"/>
                  <a:pt x="27559" y="102691"/>
                  <a:pt x="19050" y="93751"/>
                </a:cubicBezTo>
                <a:cubicBezTo>
                  <a:pt x="10667" y="84835"/>
                  <a:pt x="6350" y="73278"/>
                  <a:pt x="6350" y="59054"/>
                </a:cubicBezTo>
                <a:cubicBezTo>
                  <a:pt x="6350" y="43179"/>
                  <a:pt x="10922" y="30479"/>
                  <a:pt x="20066" y="20827"/>
                </a:cubicBezTo>
                <a:cubicBezTo>
                  <a:pt x="29210" y="11175"/>
                  <a:pt x="41529" y="6350"/>
                  <a:pt x="567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0" name="Freeform 3"/>
          <p:cNvSpPr/>
          <p:nvPr/>
        </p:nvSpPr>
        <p:spPr>
          <a:xfrm>
            <a:off x="4644516" y="6413246"/>
            <a:ext cx="97663" cy="113512"/>
          </a:xfrm>
          <a:custGeom>
            <a:avLst/>
            <a:gdLst>
              <a:gd name="connsiteX0" fmla="*/ 51180 w 97663"/>
              <a:gd name="connsiteY0" fmla="*/ 6350 h 113512"/>
              <a:gd name="connsiteX1" fmla="*/ 80645 w 97663"/>
              <a:gd name="connsiteY1" fmla="*/ 18541 h 113512"/>
              <a:gd name="connsiteX2" fmla="*/ 91313 w 97663"/>
              <a:gd name="connsiteY2" fmla="*/ 52450 h 113512"/>
              <a:gd name="connsiteX3" fmla="*/ 91313 w 97663"/>
              <a:gd name="connsiteY3" fmla="*/ 61086 h 113512"/>
              <a:gd name="connsiteX4" fmla="*/ 23876 w 97663"/>
              <a:gd name="connsiteY4" fmla="*/ 61086 h 113512"/>
              <a:gd name="connsiteX5" fmla="*/ 32385 w 97663"/>
              <a:gd name="connsiteY5" fmla="*/ 84963 h 113512"/>
              <a:gd name="connsiteX6" fmla="*/ 54736 w 97663"/>
              <a:gd name="connsiteY6" fmla="*/ 93319 h 113512"/>
              <a:gd name="connsiteX7" fmla="*/ 84328 w 97663"/>
              <a:gd name="connsiteY7" fmla="*/ 82930 h 113512"/>
              <a:gd name="connsiteX8" fmla="*/ 84328 w 97663"/>
              <a:gd name="connsiteY8" fmla="*/ 98195 h 113512"/>
              <a:gd name="connsiteX9" fmla="*/ 50673 w 97663"/>
              <a:gd name="connsiteY9" fmla="*/ 107162 h 113512"/>
              <a:gd name="connsiteX10" fmla="*/ 18034 w 97663"/>
              <a:gd name="connsiteY10" fmla="*/ 93928 h 113512"/>
              <a:gd name="connsiteX11" fmla="*/ 6350 w 97663"/>
              <a:gd name="connsiteY11" fmla="*/ 57150 h 113512"/>
              <a:gd name="connsiteX12" fmla="*/ 19177 w 97663"/>
              <a:gd name="connsiteY12" fmla="*/ 20700 h 113512"/>
              <a:gd name="connsiteX13" fmla="*/ 51180 w 97663"/>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12">
                <a:moveTo>
                  <a:pt x="51180" y="6350"/>
                </a:moveTo>
                <a:cubicBezTo>
                  <a:pt x="63754" y="6350"/>
                  <a:pt x="73533" y="10413"/>
                  <a:pt x="80645" y="18541"/>
                </a:cubicBezTo>
                <a:cubicBezTo>
                  <a:pt x="87757" y="26542"/>
                  <a:pt x="91313" y="37972"/>
                  <a:pt x="91313" y="52450"/>
                </a:cubicBezTo>
                <a:lnTo>
                  <a:pt x="91313" y="61086"/>
                </a:lnTo>
                <a:lnTo>
                  <a:pt x="23876" y="61086"/>
                </a:lnTo>
                <a:cubicBezTo>
                  <a:pt x="24129" y="71373"/>
                  <a:pt x="26923" y="79375"/>
                  <a:pt x="32385" y="84963"/>
                </a:cubicBezTo>
                <a:cubicBezTo>
                  <a:pt x="37719" y="90525"/>
                  <a:pt x="45085" y="93319"/>
                  <a:pt x="54736" y="93319"/>
                </a:cubicBezTo>
                <a:cubicBezTo>
                  <a:pt x="65532" y="93319"/>
                  <a:pt x="75438" y="89865"/>
                  <a:pt x="84328" y="82930"/>
                </a:cubicBezTo>
                <a:lnTo>
                  <a:pt x="84328" y="98195"/>
                </a:lnTo>
                <a:cubicBezTo>
                  <a:pt x="75946" y="104177"/>
                  <a:pt x="64642" y="107162"/>
                  <a:pt x="50673" y="107162"/>
                </a:cubicBezTo>
                <a:cubicBezTo>
                  <a:pt x="36703" y="107162"/>
                  <a:pt x="25908" y="102755"/>
                  <a:pt x="18034" y="93928"/>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1" name="Freeform 3"/>
          <p:cNvSpPr/>
          <p:nvPr/>
        </p:nvSpPr>
        <p:spPr>
          <a:xfrm>
            <a:off x="5217414" y="6386957"/>
            <a:ext cx="70104" cy="139636"/>
          </a:xfrm>
          <a:custGeom>
            <a:avLst/>
            <a:gdLst>
              <a:gd name="connsiteX0" fmla="*/ 39751 w 70104"/>
              <a:gd name="connsiteY0" fmla="*/ 6350 h 139636"/>
              <a:gd name="connsiteX1" fmla="*/ 39751 w 70104"/>
              <a:gd name="connsiteY1" fmla="*/ 34925 h 139636"/>
              <a:gd name="connsiteX2" fmla="*/ 63753 w 70104"/>
              <a:gd name="connsiteY2" fmla="*/ 34925 h 139636"/>
              <a:gd name="connsiteX3" fmla="*/ 63753 w 70104"/>
              <a:gd name="connsiteY3" fmla="*/ 49021 h 139636"/>
              <a:gd name="connsiteX4" fmla="*/ 39751 w 70104"/>
              <a:gd name="connsiteY4" fmla="*/ 49021 h 139636"/>
              <a:gd name="connsiteX5" fmla="*/ 39751 w 70104"/>
              <a:gd name="connsiteY5" fmla="*/ 101600 h 139636"/>
              <a:gd name="connsiteX6" fmla="*/ 43052 w 70104"/>
              <a:gd name="connsiteY6" fmla="*/ 115189 h 139636"/>
              <a:gd name="connsiteX7" fmla="*/ 53720 w 70104"/>
              <a:gd name="connsiteY7" fmla="*/ 119265 h 139636"/>
              <a:gd name="connsiteX8" fmla="*/ 63753 w 70104"/>
              <a:gd name="connsiteY8" fmla="*/ 116039 h 139636"/>
              <a:gd name="connsiteX9" fmla="*/ 63753 w 70104"/>
              <a:gd name="connsiteY9" fmla="*/ 130238 h 139636"/>
              <a:gd name="connsiteX10" fmla="*/ 48640 w 70104"/>
              <a:gd name="connsiteY10" fmla="*/ 133286 h 139636"/>
              <a:gd name="connsiteX11" fmla="*/ 22859 w 70104"/>
              <a:gd name="connsiteY11" fmla="*/ 104647 h 139636"/>
              <a:gd name="connsiteX12" fmla="*/ 22859 w 70104"/>
              <a:gd name="connsiteY12" fmla="*/ 49021 h 139636"/>
              <a:gd name="connsiteX13" fmla="*/ 6350 w 70104"/>
              <a:gd name="connsiteY13" fmla="*/ 49021 h 139636"/>
              <a:gd name="connsiteX14" fmla="*/ 6350 w 70104"/>
              <a:gd name="connsiteY14" fmla="*/ 34925 h 139636"/>
              <a:gd name="connsiteX15" fmla="*/ 22859 w 70104"/>
              <a:gd name="connsiteY15" fmla="*/ 34925 h 139636"/>
              <a:gd name="connsiteX16" fmla="*/ 22859 w 70104"/>
              <a:gd name="connsiteY16" fmla="*/ 11683 h 139636"/>
              <a:gd name="connsiteX17" fmla="*/ 39751 w 70104"/>
              <a:gd name="connsiteY17" fmla="*/ 6350 h 13963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36">
                <a:moveTo>
                  <a:pt x="39751" y="6350"/>
                </a:moveTo>
                <a:lnTo>
                  <a:pt x="39751" y="34925"/>
                </a:lnTo>
                <a:lnTo>
                  <a:pt x="63753" y="34925"/>
                </a:lnTo>
                <a:lnTo>
                  <a:pt x="63753" y="49021"/>
                </a:lnTo>
                <a:lnTo>
                  <a:pt x="39751" y="49021"/>
                </a:lnTo>
                <a:lnTo>
                  <a:pt x="39751" y="101600"/>
                </a:lnTo>
                <a:cubicBezTo>
                  <a:pt x="39751" y="107950"/>
                  <a:pt x="40894" y="112395"/>
                  <a:pt x="43052" y="115189"/>
                </a:cubicBezTo>
                <a:cubicBezTo>
                  <a:pt x="45211" y="117893"/>
                  <a:pt x="48767" y="119265"/>
                  <a:pt x="53720" y="119265"/>
                </a:cubicBezTo>
                <a:cubicBezTo>
                  <a:pt x="57530" y="119265"/>
                  <a:pt x="60959" y="118186"/>
                  <a:pt x="63753" y="116039"/>
                </a:cubicBezTo>
                <a:lnTo>
                  <a:pt x="63753" y="130238"/>
                </a:lnTo>
                <a:cubicBezTo>
                  <a:pt x="60070" y="132270"/>
                  <a:pt x="54990" y="133286"/>
                  <a:pt x="48640" y="133286"/>
                </a:cubicBezTo>
                <a:cubicBezTo>
                  <a:pt x="31495" y="133286"/>
                  <a:pt x="22859" y="123736"/>
                  <a:pt x="22859" y="104647"/>
                </a:cubicBezTo>
                <a:lnTo>
                  <a:pt x="22859" y="49021"/>
                </a:lnTo>
                <a:lnTo>
                  <a:pt x="6350" y="49021"/>
                </a:lnTo>
                <a:lnTo>
                  <a:pt x="6350" y="34925"/>
                </a:lnTo>
                <a:lnTo>
                  <a:pt x="22859" y="34925"/>
                </a:lnTo>
                <a:lnTo>
                  <a:pt x="22859"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2" name="Freeform 3"/>
          <p:cNvSpPr/>
          <p:nvPr/>
        </p:nvSpPr>
        <p:spPr>
          <a:xfrm>
            <a:off x="4807458" y="6386957"/>
            <a:ext cx="70104" cy="139636"/>
          </a:xfrm>
          <a:custGeom>
            <a:avLst/>
            <a:gdLst>
              <a:gd name="connsiteX0" fmla="*/ 39751 w 70104"/>
              <a:gd name="connsiteY0" fmla="*/ 6350 h 139636"/>
              <a:gd name="connsiteX1" fmla="*/ 39751 w 70104"/>
              <a:gd name="connsiteY1" fmla="*/ 34925 h 139636"/>
              <a:gd name="connsiteX2" fmla="*/ 63753 w 70104"/>
              <a:gd name="connsiteY2" fmla="*/ 34925 h 139636"/>
              <a:gd name="connsiteX3" fmla="*/ 63753 w 70104"/>
              <a:gd name="connsiteY3" fmla="*/ 49021 h 139636"/>
              <a:gd name="connsiteX4" fmla="*/ 39751 w 70104"/>
              <a:gd name="connsiteY4" fmla="*/ 49021 h 139636"/>
              <a:gd name="connsiteX5" fmla="*/ 39751 w 70104"/>
              <a:gd name="connsiteY5" fmla="*/ 101600 h 139636"/>
              <a:gd name="connsiteX6" fmla="*/ 43052 w 70104"/>
              <a:gd name="connsiteY6" fmla="*/ 115189 h 139636"/>
              <a:gd name="connsiteX7" fmla="*/ 53720 w 70104"/>
              <a:gd name="connsiteY7" fmla="*/ 119265 h 139636"/>
              <a:gd name="connsiteX8" fmla="*/ 63753 w 70104"/>
              <a:gd name="connsiteY8" fmla="*/ 116039 h 139636"/>
              <a:gd name="connsiteX9" fmla="*/ 63753 w 70104"/>
              <a:gd name="connsiteY9" fmla="*/ 130238 h 139636"/>
              <a:gd name="connsiteX10" fmla="*/ 48640 w 70104"/>
              <a:gd name="connsiteY10" fmla="*/ 133286 h 139636"/>
              <a:gd name="connsiteX11" fmla="*/ 22859 w 70104"/>
              <a:gd name="connsiteY11" fmla="*/ 104647 h 139636"/>
              <a:gd name="connsiteX12" fmla="*/ 22859 w 70104"/>
              <a:gd name="connsiteY12" fmla="*/ 49021 h 139636"/>
              <a:gd name="connsiteX13" fmla="*/ 6350 w 70104"/>
              <a:gd name="connsiteY13" fmla="*/ 49021 h 139636"/>
              <a:gd name="connsiteX14" fmla="*/ 6350 w 70104"/>
              <a:gd name="connsiteY14" fmla="*/ 34925 h 139636"/>
              <a:gd name="connsiteX15" fmla="*/ 22859 w 70104"/>
              <a:gd name="connsiteY15" fmla="*/ 34925 h 139636"/>
              <a:gd name="connsiteX16" fmla="*/ 22859 w 70104"/>
              <a:gd name="connsiteY16" fmla="*/ 11683 h 139636"/>
              <a:gd name="connsiteX17" fmla="*/ 39751 w 70104"/>
              <a:gd name="connsiteY17" fmla="*/ 6350 h 13963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36">
                <a:moveTo>
                  <a:pt x="39751" y="6350"/>
                </a:moveTo>
                <a:lnTo>
                  <a:pt x="39751" y="34925"/>
                </a:lnTo>
                <a:lnTo>
                  <a:pt x="63753" y="34925"/>
                </a:lnTo>
                <a:lnTo>
                  <a:pt x="63753" y="49021"/>
                </a:lnTo>
                <a:lnTo>
                  <a:pt x="39751" y="49021"/>
                </a:lnTo>
                <a:lnTo>
                  <a:pt x="39751" y="101600"/>
                </a:lnTo>
                <a:cubicBezTo>
                  <a:pt x="39751" y="107950"/>
                  <a:pt x="40894" y="112395"/>
                  <a:pt x="43052" y="115189"/>
                </a:cubicBezTo>
                <a:cubicBezTo>
                  <a:pt x="45211" y="117893"/>
                  <a:pt x="48767" y="119265"/>
                  <a:pt x="53720" y="119265"/>
                </a:cubicBezTo>
                <a:cubicBezTo>
                  <a:pt x="57530" y="119265"/>
                  <a:pt x="60959" y="118186"/>
                  <a:pt x="63753" y="116039"/>
                </a:cubicBezTo>
                <a:lnTo>
                  <a:pt x="63753" y="130238"/>
                </a:lnTo>
                <a:cubicBezTo>
                  <a:pt x="60070" y="132270"/>
                  <a:pt x="54990" y="133286"/>
                  <a:pt x="48640" y="133286"/>
                </a:cubicBezTo>
                <a:cubicBezTo>
                  <a:pt x="31495" y="133286"/>
                  <a:pt x="22859" y="123736"/>
                  <a:pt x="22859" y="104647"/>
                </a:cubicBezTo>
                <a:lnTo>
                  <a:pt x="22859" y="49021"/>
                </a:lnTo>
                <a:lnTo>
                  <a:pt x="6350" y="49021"/>
                </a:lnTo>
                <a:lnTo>
                  <a:pt x="6350" y="34925"/>
                </a:lnTo>
                <a:lnTo>
                  <a:pt x="22859" y="34925"/>
                </a:lnTo>
                <a:lnTo>
                  <a:pt x="22859" y="11683"/>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3" name="Freeform 3"/>
          <p:cNvSpPr/>
          <p:nvPr/>
        </p:nvSpPr>
        <p:spPr>
          <a:xfrm>
            <a:off x="4525645" y="6374638"/>
            <a:ext cx="113664" cy="152120"/>
          </a:xfrm>
          <a:custGeom>
            <a:avLst/>
            <a:gdLst>
              <a:gd name="connsiteX0" fmla="*/ 75310 w 113664"/>
              <a:gd name="connsiteY0" fmla="*/ 6350 h 152120"/>
              <a:gd name="connsiteX1" fmla="*/ 107314 w 113664"/>
              <a:gd name="connsiteY1" fmla="*/ 11810 h 152120"/>
              <a:gd name="connsiteX2" fmla="*/ 107314 w 113664"/>
              <a:gd name="connsiteY2" fmla="*/ 30098 h 152120"/>
              <a:gd name="connsiteX3" fmla="*/ 75564 w 113664"/>
              <a:gd name="connsiteY3" fmla="*/ 22097 h 152120"/>
              <a:gd name="connsiteX4" fmla="*/ 38734 w 113664"/>
              <a:gd name="connsiteY4" fmla="*/ 37083 h 152120"/>
              <a:gd name="connsiteX5" fmla="*/ 24638 w 113664"/>
              <a:gd name="connsiteY5" fmla="*/ 77596 h 152120"/>
              <a:gd name="connsiteX6" fmla="*/ 37845 w 113664"/>
              <a:gd name="connsiteY6" fmla="*/ 116077 h 152120"/>
              <a:gd name="connsiteX7" fmla="*/ 72516 w 113664"/>
              <a:gd name="connsiteY7" fmla="*/ 130276 h 152120"/>
              <a:gd name="connsiteX8" fmla="*/ 107314 w 113664"/>
              <a:gd name="connsiteY8" fmla="*/ 121158 h 152120"/>
              <a:gd name="connsiteX9" fmla="*/ 107314 w 113664"/>
              <a:gd name="connsiteY9" fmla="*/ 137934 h 152120"/>
              <a:gd name="connsiteX10" fmla="*/ 69976 w 113664"/>
              <a:gd name="connsiteY10" fmla="*/ 145770 h 152120"/>
              <a:gd name="connsiteX11" fmla="*/ 23621 w 113664"/>
              <a:gd name="connsiteY11" fmla="*/ 127380 h 152120"/>
              <a:gd name="connsiteX12" fmla="*/ 6350 w 113664"/>
              <a:gd name="connsiteY12" fmla="*/ 78613 h 152120"/>
              <a:gd name="connsiteX13" fmla="*/ 25780 w 113664"/>
              <a:gd name="connsiteY13" fmla="*/ 26289 h 152120"/>
              <a:gd name="connsiteX14" fmla="*/ 75310 w 113664"/>
              <a:gd name="connsiteY14" fmla="*/ 6350 h 1521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4" h="152120">
                <a:moveTo>
                  <a:pt x="75310" y="6350"/>
                </a:moveTo>
                <a:cubicBezTo>
                  <a:pt x="88264" y="6350"/>
                  <a:pt x="98933" y="8254"/>
                  <a:pt x="107314" y="11810"/>
                </a:cubicBezTo>
                <a:lnTo>
                  <a:pt x="107314" y="30098"/>
                </a:lnTo>
                <a:cubicBezTo>
                  <a:pt x="97663" y="24765"/>
                  <a:pt x="87121" y="22097"/>
                  <a:pt x="75564" y="22097"/>
                </a:cubicBezTo>
                <a:cubicBezTo>
                  <a:pt x="60451" y="22097"/>
                  <a:pt x="48259" y="27051"/>
                  <a:pt x="38734" y="37083"/>
                </a:cubicBezTo>
                <a:cubicBezTo>
                  <a:pt x="29336" y="47116"/>
                  <a:pt x="24638" y="60578"/>
                  <a:pt x="24638" y="77596"/>
                </a:cubicBezTo>
                <a:cubicBezTo>
                  <a:pt x="24638" y="93726"/>
                  <a:pt x="28955" y="106552"/>
                  <a:pt x="37845" y="116077"/>
                </a:cubicBezTo>
                <a:cubicBezTo>
                  <a:pt x="46608" y="125476"/>
                  <a:pt x="58165" y="130276"/>
                  <a:pt x="72516" y="130276"/>
                </a:cubicBezTo>
                <a:cubicBezTo>
                  <a:pt x="85851" y="130276"/>
                  <a:pt x="97408" y="127253"/>
                  <a:pt x="107314" y="121158"/>
                </a:cubicBezTo>
                <a:lnTo>
                  <a:pt x="107314" y="137934"/>
                </a:lnTo>
                <a:cubicBezTo>
                  <a:pt x="97408" y="143167"/>
                  <a:pt x="84963" y="145770"/>
                  <a:pt x="69976" y="145770"/>
                </a:cubicBezTo>
                <a:cubicBezTo>
                  <a:pt x="50545" y="145770"/>
                  <a:pt x="35178" y="139636"/>
                  <a:pt x="23621" y="127380"/>
                </a:cubicBezTo>
                <a:cubicBezTo>
                  <a:pt x="12064" y="115061"/>
                  <a:pt x="6350" y="98805"/>
                  <a:pt x="6350" y="78613"/>
                </a:cubicBezTo>
                <a:cubicBezTo>
                  <a:pt x="6350" y="56896"/>
                  <a:pt x="12826" y="39496"/>
                  <a:pt x="25780" y="26289"/>
                </a:cubicBezTo>
                <a:cubicBezTo>
                  <a:pt x="38734" y="12953"/>
                  <a:pt x="55371" y="6350"/>
                  <a:pt x="7531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4" name="Freeform 3"/>
          <p:cNvSpPr/>
          <p:nvPr/>
        </p:nvSpPr>
        <p:spPr>
          <a:xfrm>
            <a:off x="4993385" y="6370828"/>
            <a:ext cx="34290" cy="33908"/>
          </a:xfrm>
          <a:custGeom>
            <a:avLst/>
            <a:gdLst>
              <a:gd name="connsiteX0" fmla="*/ 17017 w 34290"/>
              <a:gd name="connsiteY0" fmla="*/ 6350 h 33908"/>
              <a:gd name="connsiteX1" fmla="*/ 24765 w 34290"/>
              <a:gd name="connsiteY1" fmla="*/ 9397 h 33908"/>
              <a:gd name="connsiteX2" fmla="*/ 27940 w 34290"/>
              <a:gd name="connsiteY2" fmla="*/ 17017 h 33908"/>
              <a:gd name="connsiteX3" fmla="*/ 24765 w 34290"/>
              <a:gd name="connsiteY3" fmla="*/ 24637 h 33908"/>
              <a:gd name="connsiteX4" fmla="*/ 17017 w 34290"/>
              <a:gd name="connsiteY4" fmla="*/ 27558 h 33908"/>
              <a:gd name="connsiteX5" fmla="*/ 9398 w 34290"/>
              <a:gd name="connsiteY5" fmla="*/ 24637 h 33908"/>
              <a:gd name="connsiteX6" fmla="*/ 6350 w 34290"/>
              <a:gd name="connsiteY6" fmla="*/ 17017 h 33908"/>
              <a:gd name="connsiteX7" fmla="*/ 9398 w 34290"/>
              <a:gd name="connsiteY7" fmla="*/ 9397 h 33908"/>
              <a:gd name="connsiteX8" fmla="*/ 17017 w 34290"/>
              <a:gd name="connsiteY8" fmla="*/ 6350 h 3390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8">
                <a:moveTo>
                  <a:pt x="17017" y="6350"/>
                </a:moveTo>
                <a:cubicBezTo>
                  <a:pt x="20066" y="6350"/>
                  <a:pt x="22733" y="7365"/>
                  <a:pt x="24765" y="9397"/>
                </a:cubicBezTo>
                <a:cubicBezTo>
                  <a:pt x="26923" y="11429"/>
                  <a:pt x="27940" y="13969"/>
                  <a:pt x="27940" y="17017"/>
                </a:cubicBezTo>
                <a:cubicBezTo>
                  <a:pt x="27940" y="20065"/>
                  <a:pt x="26923" y="22605"/>
                  <a:pt x="24765" y="24637"/>
                </a:cubicBezTo>
                <a:cubicBezTo>
                  <a:pt x="22733" y="26542"/>
                  <a:pt x="20066" y="27558"/>
                  <a:pt x="17017" y="27558"/>
                </a:cubicBezTo>
                <a:cubicBezTo>
                  <a:pt x="13970" y="27558"/>
                  <a:pt x="11429" y="26542"/>
                  <a:pt x="9398" y="24637"/>
                </a:cubicBezTo>
                <a:cubicBezTo>
                  <a:pt x="7366" y="22605"/>
                  <a:pt x="6350" y="20065"/>
                  <a:pt x="6350" y="17017"/>
                </a:cubicBezTo>
                <a:cubicBezTo>
                  <a:pt x="6350" y="14096"/>
                  <a:pt x="7366" y="11556"/>
                  <a:pt x="9398"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5" name="Freeform 3"/>
          <p:cNvSpPr/>
          <p:nvPr/>
        </p:nvSpPr>
        <p:spPr>
          <a:xfrm>
            <a:off x="4883658" y="6370828"/>
            <a:ext cx="34289" cy="33908"/>
          </a:xfrm>
          <a:custGeom>
            <a:avLst/>
            <a:gdLst>
              <a:gd name="connsiteX0" fmla="*/ 17017 w 34289"/>
              <a:gd name="connsiteY0" fmla="*/ 6350 h 33908"/>
              <a:gd name="connsiteX1" fmla="*/ 24764 w 34289"/>
              <a:gd name="connsiteY1" fmla="*/ 9397 h 33908"/>
              <a:gd name="connsiteX2" fmla="*/ 27939 w 34289"/>
              <a:gd name="connsiteY2" fmla="*/ 17017 h 33908"/>
              <a:gd name="connsiteX3" fmla="*/ 24764 w 34289"/>
              <a:gd name="connsiteY3" fmla="*/ 24637 h 33908"/>
              <a:gd name="connsiteX4" fmla="*/ 17017 w 34289"/>
              <a:gd name="connsiteY4" fmla="*/ 27558 h 33908"/>
              <a:gd name="connsiteX5" fmla="*/ 9397 w 34289"/>
              <a:gd name="connsiteY5" fmla="*/ 24637 h 33908"/>
              <a:gd name="connsiteX6" fmla="*/ 6350 w 34289"/>
              <a:gd name="connsiteY6" fmla="*/ 17017 h 33908"/>
              <a:gd name="connsiteX7" fmla="*/ 9397 w 34289"/>
              <a:gd name="connsiteY7" fmla="*/ 9397 h 33908"/>
              <a:gd name="connsiteX8" fmla="*/ 17017 w 34289"/>
              <a:gd name="connsiteY8" fmla="*/ 6350 h 3390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89" h="33908">
                <a:moveTo>
                  <a:pt x="17017" y="6350"/>
                </a:moveTo>
                <a:cubicBezTo>
                  <a:pt x="20065" y="6350"/>
                  <a:pt x="22732" y="7365"/>
                  <a:pt x="24764" y="9397"/>
                </a:cubicBezTo>
                <a:cubicBezTo>
                  <a:pt x="26923" y="11429"/>
                  <a:pt x="27939" y="13969"/>
                  <a:pt x="27939" y="17017"/>
                </a:cubicBezTo>
                <a:cubicBezTo>
                  <a:pt x="27939" y="20065"/>
                  <a:pt x="26923" y="22605"/>
                  <a:pt x="24764" y="24637"/>
                </a:cubicBezTo>
                <a:cubicBezTo>
                  <a:pt x="22732" y="26542"/>
                  <a:pt x="20065" y="27558"/>
                  <a:pt x="17017" y="27558"/>
                </a:cubicBezTo>
                <a:cubicBezTo>
                  <a:pt x="13970" y="27558"/>
                  <a:pt x="11429" y="26542"/>
                  <a:pt x="9397" y="24637"/>
                </a:cubicBezTo>
                <a:cubicBezTo>
                  <a:pt x="7365" y="22605"/>
                  <a:pt x="6350" y="20065"/>
                  <a:pt x="6350" y="17017"/>
                </a:cubicBezTo>
                <a:cubicBezTo>
                  <a:pt x="6350" y="14096"/>
                  <a:pt x="7365" y="11556"/>
                  <a:pt x="9397" y="9397"/>
                </a:cubicBezTo>
                <a:cubicBezTo>
                  <a:pt x="11429" y="7365"/>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6" name="Freeform 3"/>
          <p:cNvSpPr/>
          <p:nvPr/>
        </p:nvSpPr>
        <p:spPr>
          <a:xfrm>
            <a:off x="4922520" y="6367145"/>
            <a:ext cx="72517" cy="157352"/>
          </a:xfrm>
          <a:custGeom>
            <a:avLst/>
            <a:gdLst>
              <a:gd name="connsiteX0" fmla="*/ 54483 w 72517"/>
              <a:gd name="connsiteY0" fmla="*/ 6350 h 157352"/>
              <a:gd name="connsiteX1" fmla="*/ 66166 w 72517"/>
              <a:gd name="connsiteY1" fmla="*/ 8001 h 157352"/>
              <a:gd name="connsiteX2" fmla="*/ 66166 w 72517"/>
              <a:gd name="connsiteY2" fmla="*/ 22986 h 157352"/>
              <a:gd name="connsiteX3" fmla="*/ 55752 w 72517"/>
              <a:gd name="connsiteY3" fmla="*/ 20446 h 157352"/>
              <a:gd name="connsiteX4" fmla="*/ 39751 w 72517"/>
              <a:gd name="connsiteY4" fmla="*/ 40385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59 w 72517"/>
              <a:gd name="connsiteY10" fmla="*/ 151002 h 157352"/>
              <a:gd name="connsiteX11" fmla="*/ 22859 w 72517"/>
              <a:gd name="connsiteY11" fmla="*/ 68833 h 157352"/>
              <a:gd name="connsiteX12" fmla="*/ 6350 w 72517"/>
              <a:gd name="connsiteY12" fmla="*/ 68833 h 157352"/>
              <a:gd name="connsiteX13" fmla="*/ 6350 w 72517"/>
              <a:gd name="connsiteY13" fmla="*/ 54736 h 157352"/>
              <a:gd name="connsiteX14" fmla="*/ 22859 w 72517"/>
              <a:gd name="connsiteY14" fmla="*/ 54736 h 157352"/>
              <a:gd name="connsiteX15" fmla="*/ 22859 w 72517"/>
              <a:gd name="connsiteY15" fmla="*/ 39496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8" y="6350"/>
                  <a:pt x="63245" y="6984"/>
                  <a:pt x="66166" y="8001"/>
                </a:cubicBezTo>
                <a:lnTo>
                  <a:pt x="66166" y="22986"/>
                </a:lnTo>
                <a:cubicBezTo>
                  <a:pt x="62991" y="21335"/>
                  <a:pt x="59435" y="20446"/>
                  <a:pt x="55752" y="20446"/>
                </a:cubicBezTo>
                <a:cubicBezTo>
                  <a:pt x="45084" y="20446"/>
                  <a:pt x="39751" y="27051"/>
                  <a:pt x="39751" y="40385"/>
                </a:cubicBezTo>
                <a:lnTo>
                  <a:pt x="39751" y="54736"/>
                </a:lnTo>
                <a:lnTo>
                  <a:pt x="62357" y="54736"/>
                </a:lnTo>
                <a:lnTo>
                  <a:pt x="62357" y="68833"/>
                </a:lnTo>
                <a:lnTo>
                  <a:pt x="39751" y="68833"/>
                </a:lnTo>
                <a:lnTo>
                  <a:pt x="39751" y="151002"/>
                </a:lnTo>
                <a:lnTo>
                  <a:pt x="22859" y="151002"/>
                </a:lnTo>
                <a:lnTo>
                  <a:pt x="22859" y="68833"/>
                </a:lnTo>
                <a:lnTo>
                  <a:pt x="6350" y="68833"/>
                </a:lnTo>
                <a:lnTo>
                  <a:pt x="6350" y="54736"/>
                </a:lnTo>
                <a:lnTo>
                  <a:pt x="22859" y="54736"/>
                </a:lnTo>
                <a:lnTo>
                  <a:pt x="22859" y="39496"/>
                </a:lnTo>
                <a:cubicBezTo>
                  <a:pt x="22859" y="29209"/>
                  <a:pt x="25780" y="21082"/>
                  <a:pt x="31750" y="15239"/>
                </a:cubicBezTo>
                <a:cubicBezTo>
                  <a:pt x="37719" y="9397"/>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7" name="Freeform 3"/>
          <p:cNvSpPr/>
          <p:nvPr/>
        </p:nvSpPr>
        <p:spPr>
          <a:xfrm>
            <a:off x="3093720" y="6805434"/>
            <a:ext cx="342900" cy="373379"/>
          </a:xfrm>
          <a:custGeom>
            <a:avLst/>
            <a:gdLst>
              <a:gd name="connsiteX0" fmla="*/ 0 w 342900"/>
              <a:gd name="connsiteY0" fmla="*/ 57150 h 373379"/>
              <a:gd name="connsiteX1" fmla="*/ 57150 w 342900"/>
              <a:gd name="connsiteY1" fmla="*/ 0 h 373379"/>
              <a:gd name="connsiteX2" fmla="*/ 285750 w 342900"/>
              <a:gd name="connsiteY2" fmla="*/ 0 h 373379"/>
              <a:gd name="connsiteX3" fmla="*/ 342900 w 342900"/>
              <a:gd name="connsiteY3" fmla="*/ 57150 h 373379"/>
              <a:gd name="connsiteX4" fmla="*/ 342900 w 342900"/>
              <a:gd name="connsiteY4" fmla="*/ 316229 h 373379"/>
              <a:gd name="connsiteX5" fmla="*/ 285750 w 342900"/>
              <a:gd name="connsiteY5" fmla="*/ 373379 h 373379"/>
              <a:gd name="connsiteX6" fmla="*/ 57150 w 342900"/>
              <a:gd name="connsiteY6" fmla="*/ 373379 h 373379"/>
              <a:gd name="connsiteX7" fmla="*/ 0 w 342900"/>
              <a:gd name="connsiteY7" fmla="*/ 316229 h 373379"/>
              <a:gd name="connsiteX8" fmla="*/ 0 w 342900"/>
              <a:gd name="connsiteY8" fmla="*/ 57150 h 3733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0" h="373379">
                <a:moveTo>
                  <a:pt x="0" y="57150"/>
                </a:moveTo>
                <a:cubicBezTo>
                  <a:pt x="0" y="25589"/>
                  <a:pt x="25526" y="0"/>
                  <a:pt x="57150" y="0"/>
                </a:cubicBezTo>
                <a:lnTo>
                  <a:pt x="285750" y="0"/>
                </a:lnTo>
                <a:cubicBezTo>
                  <a:pt x="317372" y="0"/>
                  <a:pt x="342900" y="25589"/>
                  <a:pt x="342900" y="57150"/>
                </a:cubicBezTo>
                <a:lnTo>
                  <a:pt x="342900" y="316229"/>
                </a:lnTo>
                <a:cubicBezTo>
                  <a:pt x="342900" y="347788"/>
                  <a:pt x="317372" y="373379"/>
                  <a:pt x="285750" y="373379"/>
                </a:cubicBezTo>
                <a:lnTo>
                  <a:pt x="57150" y="373379"/>
                </a:lnTo>
                <a:cubicBezTo>
                  <a:pt x="25526" y="373379"/>
                  <a:pt x="0" y="347788"/>
                  <a:pt x="0" y="316229"/>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8" name="Freeform 3"/>
          <p:cNvSpPr/>
          <p:nvPr/>
        </p:nvSpPr>
        <p:spPr>
          <a:xfrm>
            <a:off x="3081020" y="6792734"/>
            <a:ext cx="368300" cy="398779"/>
          </a:xfrm>
          <a:custGeom>
            <a:avLst/>
            <a:gdLst>
              <a:gd name="connsiteX0" fmla="*/ 12700 w 368300"/>
              <a:gd name="connsiteY0" fmla="*/ 69850 h 398779"/>
              <a:gd name="connsiteX1" fmla="*/ 69850 w 368300"/>
              <a:gd name="connsiteY1" fmla="*/ 12700 h 398779"/>
              <a:gd name="connsiteX2" fmla="*/ 298450 w 368300"/>
              <a:gd name="connsiteY2" fmla="*/ 12700 h 398779"/>
              <a:gd name="connsiteX3" fmla="*/ 355600 w 368300"/>
              <a:gd name="connsiteY3" fmla="*/ 69850 h 398779"/>
              <a:gd name="connsiteX4" fmla="*/ 355600 w 368300"/>
              <a:gd name="connsiteY4" fmla="*/ 328929 h 398779"/>
              <a:gd name="connsiteX5" fmla="*/ 298450 w 368300"/>
              <a:gd name="connsiteY5" fmla="*/ 386079 h 398779"/>
              <a:gd name="connsiteX6" fmla="*/ 69850 w 368300"/>
              <a:gd name="connsiteY6" fmla="*/ 386079 h 398779"/>
              <a:gd name="connsiteX7" fmla="*/ 12700 w 368300"/>
              <a:gd name="connsiteY7" fmla="*/ 328929 h 398779"/>
              <a:gd name="connsiteX8" fmla="*/ 12700 w 368300"/>
              <a:gd name="connsiteY8" fmla="*/ 69850 h 3987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 h="398779">
                <a:moveTo>
                  <a:pt x="12700" y="69850"/>
                </a:moveTo>
                <a:cubicBezTo>
                  <a:pt x="12700" y="38289"/>
                  <a:pt x="38226" y="12700"/>
                  <a:pt x="69850" y="12700"/>
                </a:cubicBezTo>
                <a:lnTo>
                  <a:pt x="298450" y="12700"/>
                </a:lnTo>
                <a:cubicBezTo>
                  <a:pt x="330072" y="12700"/>
                  <a:pt x="355600" y="38289"/>
                  <a:pt x="355600" y="69850"/>
                </a:cubicBezTo>
                <a:lnTo>
                  <a:pt x="355600" y="328929"/>
                </a:lnTo>
                <a:cubicBezTo>
                  <a:pt x="355600" y="360488"/>
                  <a:pt x="330072" y="386079"/>
                  <a:pt x="298450" y="386079"/>
                </a:cubicBezTo>
                <a:lnTo>
                  <a:pt x="69850" y="386079"/>
                </a:lnTo>
                <a:cubicBezTo>
                  <a:pt x="38226" y="386079"/>
                  <a:pt x="12700" y="360488"/>
                  <a:pt x="12700" y="328929"/>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09" name="Freeform 3"/>
          <p:cNvSpPr/>
          <p:nvPr/>
        </p:nvSpPr>
        <p:spPr>
          <a:xfrm>
            <a:off x="3101339" y="7346454"/>
            <a:ext cx="335280" cy="396238"/>
          </a:xfrm>
          <a:custGeom>
            <a:avLst/>
            <a:gdLst>
              <a:gd name="connsiteX0" fmla="*/ 0 w 335280"/>
              <a:gd name="connsiteY0" fmla="*/ 55880 h 396238"/>
              <a:gd name="connsiteX1" fmla="*/ 55880 w 335280"/>
              <a:gd name="connsiteY1" fmla="*/ 0 h 396238"/>
              <a:gd name="connsiteX2" fmla="*/ 279400 w 335280"/>
              <a:gd name="connsiteY2" fmla="*/ 0 h 396238"/>
              <a:gd name="connsiteX3" fmla="*/ 335280 w 335280"/>
              <a:gd name="connsiteY3" fmla="*/ 55880 h 396238"/>
              <a:gd name="connsiteX4" fmla="*/ 335280 w 335280"/>
              <a:gd name="connsiteY4" fmla="*/ 340357 h 396238"/>
              <a:gd name="connsiteX5" fmla="*/ 279400 w 335280"/>
              <a:gd name="connsiteY5" fmla="*/ 396238 h 396238"/>
              <a:gd name="connsiteX6" fmla="*/ 55880 w 335280"/>
              <a:gd name="connsiteY6" fmla="*/ 396238 h 396238"/>
              <a:gd name="connsiteX7" fmla="*/ 0 w 335280"/>
              <a:gd name="connsiteY7" fmla="*/ 340357 h 396238"/>
              <a:gd name="connsiteX8" fmla="*/ 0 w 335280"/>
              <a:gd name="connsiteY8" fmla="*/ 55880 h 3962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35280" h="396238">
                <a:moveTo>
                  <a:pt x="0" y="55880"/>
                </a:moveTo>
                <a:cubicBezTo>
                  <a:pt x="0" y="25019"/>
                  <a:pt x="25019" y="0"/>
                  <a:pt x="55880" y="0"/>
                </a:cubicBezTo>
                <a:lnTo>
                  <a:pt x="279400" y="0"/>
                </a:lnTo>
                <a:cubicBezTo>
                  <a:pt x="310261" y="0"/>
                  <a:pt x="335280" y="25019"/>
                  <a:pt x="335280" y="55880"/>
                </a:cubicBezTo>
                <a:lnTo>
                  <a:pt x="335280" y="340357"/>
                </a:lnTo>
                <a:cubicBezTo>
                  <a:pt x="335280" y="371219"/>
                  <a:pt x="310261" y="396238"/>
                  <a:pt x="279400" y="396238"/>
                </a:cubicBezTo>
                <a:lnTo>
                  <a:pt x="55880" y="396238"/>
                </a:lnTo>
                <a:cubicBezTo>
                  <a:pt x="25019" y="396238"/>
                  <a:pt x="0" y="371219"/>
                  <a:pt x="0" y="340357"/>
                </a:cubicBezTo>
                <a:lnTo>
                  <a:pt x="0" y="5588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0" name="Freeform 3"/>
          <p:cNvSpPr/>
          <p:nvPr/>
        </p:nvSpPr>
        <p:spPr>
          <a:xfrm>
            <a:off x="3088639" y="7333754"/>
            <a:ext cx="360680" cy="421638"/>
          </a:xfrm>
          <a:custGeom>
            <a:avLst/>
            <a:gdLst>
              <a:gd name="connsiteX0" fmla="*/ 12700 w 360680"/>
              <a:gd name="connsiteY0" fmla="*/ 68580 h 421638"/>
              <a:gd name="connsiteX1" fmla="*/ 68580 w 360680"/>
              <a:gd name="connsiteY1" fmla="*/ 12700 h 421638"/>
              <a:gd name="connsiteX2" fmla="*/ 292100 w 360680"/>
              <a:gd name="connsiteY2" fmla="*/ 12700 h 421638"/>
              <a:gd name="connsiteX3" fmla="*/ 347980 w 360680"/>
              <a:gd name="connsiteY3" fmla="*/ 68580 h 421638"/>
              <a:gd name="connsiteX4" fmla="*/ 347980 w 360680"/>
              <a:gd name="connsiteY4" fmla="*/ 353057 h 421638"/>
              <a:gd name="connsiteX5" fmla="*/ 292100 w 360680"/>
              <a:gd name="connsiteY5" fmla="*/ 408938 h 421638"/>
              <a:gd name="connsiteX6" fmla="*/ 68580 w 360680"/>
              <a:gd name="connsiteY6" fmla="*/ 408938 h 421638"/>
              <a:gd name="connsiteX7" fmla="*/ 12700 w 360680"/>
              <a:gd name="connsiteY7" fmla="*/ 353057 h 421638"/>
              <a:gd name="connsiteX8" fmla="*/ 12700 w 360680"/>
              <a:gd name="connsiteY8" fmla="*/ 68580 h 4216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0680" h="421638">
                <a:moveTo>
                  <a:pt x="12700" y="68580"/>
                </a:moveTo>
                <a:cubicBezTo>
                  <a:pt x="12700" y="37719"/>
                  <a:pt x="37719" y="12700"/>
                  <a:pt x="68580" y="12700"/>
                </a:cubicBezTo>
                <a:lnTo>
                  <a:pt x="292100" y="12700"/>
                </a:lnTo>
                <a:cubicBezTo>
                  <a:pt x="322961" y="12700"/>
                  <a:pt x="347980" y="37719"/>
                  <a:pt x="347980" y="68580"/>
                </a:cubicBezTo>
                <a:lnTo>
                  <a:pt x="347980" y="353057"/>
                </a:lnTo>
                <a:cubicBezTo>
                  <a:pt x="347980" y="383919"/>
                  <a:pt x="322961" y="408938"/>
                  <a:pt x="292100" y="408938"/>
                </a:cubicBezTo>
                <a:lnTo>
                  <a:pt x="68580" y="408938"/>
                </a:lnTo>
                <a:cubicBezTo>
                  <a:pt x="37719" y="408938"/>
                  <a:pt x="12700" y="383919"/>
                  <a:pt x="12700" y="353057"/>
                </a:cubicBezTo>
                <a:lnTo>
                  <a:pt x="12700" y="6858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1" name="Freeform 3"/>
          <p:cNvSpPr/>
          <p:nvPr/>
        </p:nvSpPr>
        <p:spPr>
          <a:xfrm>
            <a:off x="3665220" y="6797814"/>
            <a:ext cx="3688079" cy="373380"/>
          </a:xfrm>
          <a:custGeom>
            <a:avLst/>
            <a:gdLst>
              <a:gd name="connsiteX0" fmla="*/ 0 w 3688079"/>
              <a:gd name="connsiteY0" fmla="*/ 373380 h 373380"/>
              <a:gd name="connsiteX1" fmla="*/ 3688079 w 3688079"/>
              <a:gd name="connsiteY1" fmla="*/ 373380 h 373380"/>
              <a:gd name="connsiteX2" fmla="*/ 3688079 w 3688079"/>
              <a:gd name="connsiteY2" fmla="*/ 0 h 373380"/>
              <a:gd name="connsiteX3" fmla="*/ 0 w 3688079"/>
              <a:gd name="connsiteY3" fmla="*/ 0 h 373380"/>
              <a:gd name="connsiteX4" fmla="*/ 0 w 3688079"/>
              <a:gd name="connsiteY4" fmla="*/ 373380 h 37338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88079" h="373380">
                <a:moveTo>
                  <a:pt x="0" y="373380"/>
                </a:moveTo>
                <a:lnTo>
                  <a:pt x="3688079" y="373380"/>
                </a:lnTo>
                <a:lnTo>
                  <a:pt x="3688079" y="0"/>
                </a:lnTo>
                <a:lnTo>
                  <a:pt x="0" y="0"/>
                </a:lnTo>
                <a:lnTo>
                  <a:pt x="0" y="37338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2" name="Freeform 3"/>
          <p:cNvSpPr/>
          <p:nvPr/>
        </p:nvSpPr>
        <p:spPr>
          <a:xfrm>
            <a:off x="3652520" y="6785114"/>
            <a:ext cx="3713479" cy="398780"/>
          </a:xfrm>
          <a:custGeom>
            <a:avLst/>
            <a:gdLst>
              <a:gd name="connsiteX0" fmla="*/ 12700 w 3713479"/>
              <a:gd name="connsiteY0" fmla="*/ 386080 h 398780"/>
              <a:gd name="connsiteX1" fmla="*/ 3700779 w 3713479"/>
              <a:gd name="connsiteY1" fmla="*/ 386080 h 398780"/>
              <a:gd name="connsiteX2" fmla="*/ 3700779 w 3713479"/>
              <a:gd name="connsiteY2" fmla="*/ 12700 h 398780"/>
              <a:gd name="connsiteX3" fmla="*/ 12700 w 3713479"/>
              <a:gd name="connsiteY3" fmla="*/ 12700 h 398780"/>
              <a:gd name="connsiteX4" fmla="*/ 12700 w 3713479"/>
              <a:gd name="connsiteY4" fmla="*/ 386080 h 39878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713479" h="398780">
                <a:moveTo>
                  <a:pt x="12700" y="386080"/>
                </a:moveTo>
                <a:lnTo>
                  <a:pt x="3700779" y="386080"/>
                </a:lnTo>
                <a:lnTo>
                  <a:pt x="3700779" y="12700"/>
                </a:lnTo>
                <a:lnTo>
                  <a:pt x="12700" y="12700"/>
                </a:lnTo>
                <a:lnTo>
                  <a:pt x="12700" y="38608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3" name="Freeform 3"/>
          <p:cNvSpPr/>
          <p:nvPr/>
        </p:nvSpPr>
        <p:spPr>
          <a:xfrm>
            <a:off x="3672840" y="7331213"/>
            <a:ext cx="3672840" cy="388619"/>
          </a:xfrm>
          <a:custGeom>
            <a:avLst/>
            <a:gdLst>
              <a:gd name="connsiteX0" fmla="*/ 0 w 3672840"/>
              <a:gd name="connsiteY0" fmla="*/ 388619 h 388619"/>
              <a:gd name="connsiteX1" fmla="*/ 3672840 w 3672840"/>
              <a:gd name="connsiteY1" fmla="*/ 388619 h 388619"/>
              <a:gd name="connsiteX2" fmla="*/ 3672840 w 3672840"/>
              <a:gd name="connsiteY2" fmla="*/ 0 h 388619"/>
              <a:gd name="connsiteX3" fmla="*/ 0 w 3672840"/>
              <a:gd name="connsiteY3" fmla="*/ 0 h 388619"/>
              <a:gd name="connsiteX4" fmla="*/ 0 w 3672840"/>
              <a:gd name="connsiteY4" fmla="*/ 388619 h 3886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72840" h="388619">
                <a:moveTo>
                  <a:pt x="0" y="388619"/>
                </a:moveTo>
                <a:lnTo>
                  <a:pt x="3672840" y="388619"/>
                </a:lnTo>
                <a:lnTo>
                  <a:pt x="3672840" y="0"/>
                </a:lnTo>
                <a:lnTo>
                  <a:pt x="0" y="0"/>
                </a:lnTo>
                <a:lnTo>
                  <a:pt x="0" y="38861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4" name="Freeform 3"/>
          <p:cNvSpPr/>
          <p:nvPr/>
        </p:nvSpPr>
        <p:spPr>
          <a:xfrm>
            <a:off x="3660140" y="7318513"/>
            <a:ext cx="3698240" cy="414019"/>
          </a:xfrm>
          <a:custGeom>
            <a:avLst/>
            <a:gdLst>
              <a:gd name="connsiteX0" fmla="*/ 12700 w 3698240"/>
              <a:gd name="connsiteY0" fmla="*/ 401319 h 414019"/>
              <a:gd name="connsiteX1" fmla="*/ 3685540 w 3698240"/>
              <a:gd name="connsiteY1" fmla="*/ 401319 h 414019"/>
              <a:gd name="connsiteX2" fmla="*/ 3685540 w 3698240"/>
              <a:gd name="connsiteY2" fmla="*/ 12700 h 414019"/>
              <a:gd name="connsiteX3" fmla="*/ 12700 w 3698240"/>
              <a:gd name="connsiteY3" fmla="*/ 12700 h 414019"/>
              <a:gd name="connsiteX4" fmla="*/ 12700 w 3698240"/>
              <a:gd name="connsiteY4" fmla="*/ 401319 h 4140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698240" h="414019">
                <a:moveTo>
                  <a:pt x="12700" y="401319"/>
                </a:moveTo>
                <a:lnTo>
                  <a:pt x="3685540" y="401319"/>
                </a:lnTo>
                <a:lnTo>
                  <a:pt x="3685540" y="12700"/>
                </a:lnTo>
                <a:lnTo>
                  <a:pt x="12700" y="12700"/>
                </a:lnTo>
                <a:lnTo>
                  <a:pt x="12700" y="40131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5" name="Freeform 3"/>
          <p:cNvSpPr/>
          <p:nvPr/>
        </p:nvSpPr>
        <p:spPr>
          <a:xfrm>
            <a:off x="4938395" y="7557706"/>
            <a:ext cx="56007" cy="49441"/>
          </a:xfrm>
          <a:custGeom>
            <a:avLst/>
            <a:gdLst>
              <a:gd name="connsiteX0" fmla="*/ 49657 w 56007"/>
              <a:gd name="connsiteY0" fmla="*/ 6350 h 49441"/>
              <a:gd name="connsiteX1" fmla="*/ 27177 w 56007"/>
              <a:gd name="connsiteY1" fmla="*/ 9398 h 49441"/>
              <a:gd name="connsiteX2" fmla="*/ 10795 w 56007"/>
              <a:gd name="connsiteY2" fmla="*/ 15316 h 49441"/>
              <a:gd name="connsiteX3" fmla="*/ 6350 w 56007"/>
              <a:gd name="connsiteY3" fmla="*/ 27508 h 49441"/>
              <a:gd name="connsiteX4" fmla="*/ 11176 w 56007"/>
              <a:gd name="connsiteY4" fmla="*/ 38735 h 49441"/>
              <a:gd name="connsiteX5" fmla="*/ 24129 w 56007"/>
              <a:gd name="connsiteY5" fmla="*/ 43091 h 49441"/>
              <a:gd name="connsiteX6" fmla="*/ 42417 w 56007"/>
              <a:gd name="connsiteY6" fmla="*/ 35255 h 49441"/>
              <a:gd name="connsiteX7" fmla="*/ 49657 w 56007"/>
              <a:gd name="connsiteY7" fmla="*/ 15583 h 49441"/>
              <a:gd name="connsiteX8" fmla="*/ 49657 w 56007"/>
              <a:gd name="connsiteY8" fmla="*/ 6350 h 4944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6007" h="49441">
                <a:moveTo>
                  <a:pt x="49657" y="6350"/>
                </a:moveTo>
                <a:lnTo>
                  <a:pt x="27177" y="9398"/>
                </a:lnTo>
                <a:cubicBezTo>
                  <a:pt x="19176" y="10439"/>
                  <a:pt x="13842" y="12420"/>
                  <a:pt x="10795" y="15316"/>
                </a:cubicBezTo>
                <a:cubicBezTo>
                  <a:pt x="7873" y="18225"/>
                  <a:pt x="6350" y="22288"/>
                  <a:pt x="6350" y="27508"/>
                </a:cubicBezTo>
                <a:cubicBezTo>
                  <a:pt x="6350" y="32093"/>
                  <a:pt x="8001" y="35839"/>
                  <a:pt x="11176" y="38735"/>
                </a:cubicBezTo>
                <a:cubicBezTo>
                  <a:pt x="14477" y="41643"/>
                  <a:pt x="18795" y="43091"/>
                  <a:pt x="24129" y="43091"/>
                </a:cubicBezTo>
                <a:cubicBezTo>
                  <a:pt x="31495" y="43091"/>
                  <a:pt x="37591" y="40488"/>
                  <a:pt x="42417" y="35255"/>
                </a:cubicBezTo>
                <a:cubicBezTo>
                  <a:pt x="47244" y="30036"/>
                  <a:pt x="49657" y="23469"/>
                  <a:pt x="49657" y="15583"/>
                </a:cubicBezTo>
                <a:lnTo>
                  <a:pt x="49657"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6" name="Freeform 3"/>
          <p:cNvSpPr/>
          <p:nvPr/>
        </p:nvSpPr>
        <p:spPr>
          <a:xfrm>
            <a:off x="4624196" y="7536205"/>
            <a:ext cx="82169" cy="70243"/>
          </a:xfrm>
          <a:custGeom>
            <a:avLst/>
            <a:gdLst>
              <a:gd name="connsiteX0" fmla="*/ 32639 w 82169"/>
              <a:gd name="connsiteY0" fmla="*/ 6350 h 70243"/>
              <a:gd name="connsiteX1" fmla="*/ 12446 w 82169"/>
              <a:gd name="connsiteY1" fmla="*/ 19710 h 70243"/>
              <a:gd name="connsiteX2" fmla="*/ 6350 w 82169"/>
              <a:gd name="connsiteY2" fmla="*/ 38646 h 70243"/>
              <a:gd name="connsiteX3" fmla="*/ 14478 w 82169"/>
              <a:gd name="connsiteY3" fmla="*/ 57150 h 70243"/>
              <a:gd name="connsiteX4" fmla="*/ 35433 w 82169"/>
              <a:gd name="connsiteY4" fmla="*/ 63893 h 70243"/>
              <a:gd name="connsiteX5" fmla="*/ 75819 w 82169"/>
              <a:gd name="connsiteY5" fmla="*/ 45707 h 70243"/>
              <a:gd name="connsiteX6" fmla="*/ 55880 w 82169"/>
              <a:gd name="connsiteY6" fmla="*/ 20231 h 70243"/>
              <a:gd name="connsiteX7" fmla="*/ 32639 w 82169"/>
              <a:gd name="connsiteY7" fmla="*/ 6350 h 7024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82169" h="70243">
                <a:moveTo>
                  <a:pt x="32639" y="6350"/>
                </a:moveTo>
                <a:cubicBezTo>
                  <a:pt x="23241" y="10185"/>
                  <a:pt x="16510" y="14630"/>
                  <a:pt x="12446" y="19710"/>
                </a:cubicBezTo>
                <a:cubicBezTo>
                  <a:pt x="8382" y="24790"/>
                  <a:pt x="6350" y="31102"/>
                  <a:pt x="6350" y="38646"/>
                </a:cubicBezTo>
                <a:cubicBezTo>
                  <a:pt x="6350" y="46482"/>
                  <a:pt x="9017" y="52654"/>
                  <a:pt x="14478" y="57150"/>
                </a:cubicBezTo>
                <a:cubicBezTo>
                  <a:pt x="19812" y="61645"/>
                  <a:pt x="26797" y="63893"/>
                  <a:pt x="35433" y="63893"/>
                </a:cubicBezTo>
                <a:cubicBezTo>
                  <a:pt x="51435" y="63893"/>
                  <a:pt x="64770" y="57836"/>
                  <a:pt x="75819" y="45707"/>
                </a:cubicBezTo>
                <a:cubicBezTo>
                  <a:pt x="68580" y="34442"/>
                  <a:pt x="61976" y="25946"/>
                  <a:pt x="55880" y="20231"/>
                </a:cubicBezTo>
                <a:cubicBezTo>
                  <a:pt x="49784" y="14516"/>
                  <a:pt x="42037" y="9893"/>
                  <a:pt x="3263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7" name="Freeform 3"/>
          <p:cNvSpPr/>
          <p:nvPr/>
        </p:nvSpPr>
        <p:spPr>
          <a:xfrm>
            <a:off x="4174235" y="7521575"/>
            <a:ext cx="73660" cy="85318"/>
          </a:xfrm>
          <a:custGeom>
            <a:avLst/>
            <a:gdLst>
              <a:gd name="connsiteX0" fmla="*/ 37338 w 73660"/>
              <a:gd name="connsiteY0" fmla="*/ 6350 h 85318"/>
              <a:gd name="connsiteX1" fmla="*/ 14732 w 73660"/>
              <a:gd name="connsiteY1" fmla="*/ 16192 h 85318"/>
              <a:gd name="connsiteX2" fmla="*/ 6350 w 73660"/>
              <a:gd name="connsiteY2" fmla="*/ 43180 h 85318"/>
              <a:gd name="connsiteX3" fmla="*/ 14859 w 73660"/>
              <a:gd name="connsiteY3" fmla="*/ 69392 h 85318"/>
              <a:gd name="connsiteX4" fmla="*/ 37338 w 73660"/>
              <a:gd name="connsiteY4" fmla="*/ 78968 h 85318"/>
              <a:gd name="connsiteX5" fmla="*/ 59690 w 73660"/>
              <a:gd name="connsiteY5" fmla="*/ 69608 h 85318"/>
              <a:gd name="connsiteX6" fmla="*/ 67310 w 73660"/>
              <a:gd name="connsiteY6" fmla="*/ 42748 h 85318"/>
              <a:gd name="connsiteX7" fmla="*/ 59690 w 73660"/>
              <a:gd name="connsiteY7" fmla="*/ 15761 h 85318"/>
              <a:gd name="connsiteX8" fmla="*/ 37338 w 73660"/>
              <a:gd name="connsiteY8" fmla="*/ 6350 h 8531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18">
                <a:moveTo>
                  <a:pt x="37338" y="6350"/>
                </a:moveTo>
                <a:cubicBezTo>
                  <a:pt x="27813" y="6350"/>
                  <a:pt x="20192" y="9626"/>
                  <a:pt x="14732" y="16192"/>
                </a:cubicBezTo>
                <a:cubicBezTo>
                  <a:pt x="9144" y="22745"/>
                  <a:pt x="6350" y="31750"/>
                  <a:pt x="6350" y="43180"/>
                </a:cubicBezTo>
                <a:cubicBezTo>
                  <a:pt x="6350" y="54267"/>
                  <a:pt x="9144" y="63004"/>
                  <a:pt x="14859" y="69392"/>
                </a:cubicBezTo>
                <a:cubicBezTo>
                  <a:pt x="20447" y="75768"/>
                  <a:pt x="27940" y="78968"/>
                  <a:pt x="37338" y="78968"/>
                </a:cubicBezTo>
                <a:cubicBezTo>
                  <a:pt x="47117" y="78968"/>
                  <a:pt x="54610" y="75844"/>
                  <a:pt x="59690" y="69608"/>
                </a:cubicBezTo>
                <a:cubicBezTo>
                  <a:pt x="64770" y="63360"/>
                  <a:pt x="67310" y="54406"/>
                  <a:pt x="67310" y="42748"/>
                </a:cubicBezTo>
                <a:cubicBezTo>
                  <a:pt x="67310" y="31026"/>
                  <a:pt x="64770" y="22021"/>
                  <a:pt x="59690" y="15761"/>
                </a:cubicBezTo>
                <a:cubicBezTo>
                  <a:pt x="54610" y="9487"/>
                  <a:pt x="47117"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8" name="Freeform 3"/>
          <p:cNvSpPr/>
          <p:nvPr/>
        </p:nvSpPr>
        <p:spPr>
          <a:xfrm>
            <a:off x="5280786" y="7521232"/>
            <a:ext cx="62992" cy="40030"/>
          </a:xfrm>
          <a:custGeom>
            <a:avLst/>
            <a:gdLst>
              <a:gd name="connsiteX0" fmla="*/ 33401 w 62992"/>
              <a:gd name="connsiteY0" fmla="*/ 6350 h 40030"/>
              <a:gd name="connsiteX1" fmla="*/ 15747 w 62992"/>
              <a:gd name="connsiteY1" fmla="*/ 13918 h 40030"/>
              <a:gd name="connsiteX2" fmla="*/ 6350 w 62992"/>
              <a:gd name="connsiteY2" fmla="*/ 33680 h 40030"/>
              <a:gd name="connsiteX3" fmla="*/ 56641 w 62992"/>
              <a:gd name="connsiteY3" fmla="*/ 33680 h 40030"/>
              <a:gd name="connsiteX4" fmla="*/ 50546 w 62992"/>
              <a:gd name="connsiteY4" fmla="*/ 13486 h 40030"/>
              <a:gd name="connsiteX5" fmla="*/ 33401 w 62992"/>
              <a:gd name="connsiteY5" fmla="*/ 6350 h 400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030">
                <a:moveTo>
                  <a:pt x="33401" y="6350"/>
                </a:moveTo>
                <a:cubicBezTo>
                  <a:pt x="26542" y="6350"/>
                  <a:pt x="20701" y="8876"/>
                  <a:pt x="15747" y="13918"/>
                </a:cubicBezTo>
                <a:cubicBezTo>
                  <a:pt x="10795" y="18973"/>
                  <a:pt x="7620" y="25565"/>
                  <a:pt x="6350" y="33680"/>
                </a:cubicBezTo>
                <a:lnTo>
                  <a:pt x="56641" y="33680"/>
                </a:lnTo>
                <a:cubicBezTo>
                  <a:pt x="56641" y="24980"/>
                  <a:pt x="54609" y="18249"/>
                  <a:pt x="50546" y="13486"/>
                </a:cubicBezTo>
                <a:cubicBezTo>
                  <a:pt x="46482" y="8724"/>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19" name="Freeform 3"/>
          <p:cNvSpPr/>
          <p:nvPr/>
        </p:nvSpPr>
        <p:spPr>
          <a:xfrm>
            <a:off x="4454778" y="7521232"/>
            <a:ext cx="62992" cy="40030"/>
          </a:xfrm>
          <a:custGeom>
            <a:avLst/>
            <a:gdLst>
              <a:gd name="connsiteX0" fmla="*/ 33401 w 62992"/>
              <a:gd name="connsiteY0" fmla="*/ 6350 h 40030"/>
              <a:gd name="connsiteX1" fmla="*/ 15748 w 62992"/>
              <a:gd name="connsiteY1" fmla="*/ 13918 h 40030"/>
              <a:gd name="connsiteX2" fmla="*/ 6350 w 62992"/>
              <a:gd name="connsiteY2" fmla="*/ 33680 h 40030"/>
              <a:gd name="connsiteX3" fmla="*/ 56642 w 62992"/>
              <a:gd name="connsiteY3" fmla="*/ 33680 h 40030"/>
              <a:gd name="connsiteX4" fmla="*/ 50546 w 62992"/>
              <a:gd name="connsiteY4" fmla="*/ 13486 h 40030"/>
              <a:gd name="connsiteX5" fmla="*/ 33401 w 62992"/>
              <a:gd name="connsiteY5" fmla="*/ 6350 h 400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030">
                <a:moveTo>
                  <a:pt x="33401" y="6350"/>
                </a:moveTo>
                <a:cubicBezTo>
                  <a:pt x="26542" y="6350"/>
                  <a:pt x="20701" y="8876"/>
                  <a:pt x="15748" y="13918"/>
                </a:cubicBezTo>
                <a:cubicBezTo>
                  <a:pt x="10795" y="18973"/>
                  <a:pt x="7620" y="25565"/>
                  <a:pt x="6350" y="33680"/>
                </a:cubicBezTo>
                <a:lnTo>
                  <a:pt x="56642" y="33680"/>
                </a:lnTo>
                <a:cubicBezTo>
                  <a:pt x="56642" y="24980"/>
                  <a:pt x="54610" y="18249"/>
                  <a:pt x="50546" y="13486"/>
                </a:cubicBezTo>
                <a:cubicBezTo>
                  <a:pt x="46482" y="8724"/>
                  <a:pt x="40767"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0" name="Freeform 3"/>
          <p:cNvSpPr/>
          <p:nvPr/>
        </p:nvSpPr>
        <p:spPr>
          <a:xfrm>
            <a:off x="3902328" y="7509738"/>
            <a:ext cx="94107" cy="111252"/>
          </a:xfrm>
          <a:custGeom>
            <a:avLst/>
            <a:gdLst>
              <a:gd name="connsiteX0" fmla="*/ 6350 w 94107"/>
              <a:gd name="connsiteY0" fmla="*/ 6350 h 111252"/>
              <a:gd name="connsiteX1" fmla="*/ 23241 w 94107"/>
              <a:gd name="connsiteY1" fmla="*/ 6350 h 111252"/>
              <a:gd name="connsiteX2" fmla="*/ 23241 w 94107"/>
              <a:gd name="connsiteY2" fmla="*/ 61455 h 111252"/>
              <a:gd name="connsiteX3" fmla="*/ 45720 w 94107"/>
              <a:gd name="connsiteY3" fmla="*/ 90805 h 111252"/>
              <a:gd name="connsiteX4" fmla="*/ 63754 w 94107"/>
              <a:gd name="connsiteY4" fmla="*/ 82575 h 111252"/>
              <a:gd name="connsiteX5" fmla="*/ 70611 w 94107"/>
              <a:gd name="connsiteY5" fmla="*/ 61810 h 111252"/>
              <a:gd name="connsiteX6" fmla="*/ 70611 w 94107"/>
              <a:gd name="connsiteY6" fmla="*/ 6350 h 111252"/>
              <a:gd name="connsiteX7" fmla="*/ 87757 w 94107"/>
              <a:gd name="connsiteY7" fmla="*/ 6350 h 111252"/>
              <a:gd name="connsiteX8" fmla="*/ 87757 w 94107"/>
              <a:gd name="connsiteY8" fmla="*/ 102641 h 111252"/>
              <a:gd name="connsiteX9" fmla="*/ 70611 w 94107"/>
              <a:gd name="connsiteY9" fmla="*/ 102641 h 111252"/>
              <a:gd name="connsiteX10" fmla="*/ 70611 w 94107"/>
              <a:gd name="connsiteY10" fmla="*/ 87490 h 111252"/>
              <a:gd name="connsiteX11" fmla="*/ 70230 w 94107"/>
              <a:gd name="connsiteY11" fmla="*/ 87490 h 111252"/>
              <a:gd name="connsiteX12" fmla="*/ 40513 w 94107"/>
              <a:gd name="connsiteY12" fmla="*/ 104902 h 111252"/>
              <a:gd name="connsiteX13" fmla="*/ 6350 w 94107"/>
              <a:gd name="connsiteY13" fmla="*/ 63982 h 111252"/>
              <a:gd name="connsiteX14" fmla="*/ 6350 w 94107"/>
              <a:gd name="connsiteY1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4107" h="111252">
                <a:moveTo>
                  <a:pt x="6350" y="6350"/>
                </a:moveTo>
                <a:lnTo>
                  <a:pt x="23241" y="6350"/>
                </a:lnTo>
                <a:lnTo>
                  <a:pt x="23241" y="61455"/>
                </a:lnTo>
                <a:cubicBezTo>
                  <a:pt x="23241" y="81026"/>
                  <a:pt x="30734" y="90805"/>
                  <a:pt x="45720" y="90805"/>
                </a:cubicBezTo>
                <a:cubicBezTo>
                  <a:pt x="53086" y="90805"/>
                  <a:pt x="59182" y="88062"/>
                  <a:pt x="63754" y="82575"/>
                </a:cubicBezTo>
                <a:cubicBezTo>
                  <a:pt x="68326" y="77089"/>
                  <a:pt x="70611" y="70167"/>
                  <a:pt x="70611" y="61810"/>
                </a:cubicBezTo>
                <a:lnTo>
                  <a:pt x="70611" y="6350"/>
                </a:lnTo>
                <a:lnTo>
                  <a:pt x="87757" y="6350"/>
                </a:lnTo>
                <a:lnTo>
                  <a:pt x="87757" y="102641"/>
                </a:lnTo>
                <a:lnTo>
                  <a:pt x="70611" y="102641"/>
                </a:lnTo>
                <a:lnTo>
                  <a:pt x="70611" y="87490"/>
                </a:lnTo>
                <a:lnTo>
                  <a:pt x="70230" y="87490"/>
                </a:lnTo>
                <a:cubicBezTo>
                  <a:pt x="63754" y="99097"/>
                  <a:pt x="53848" y="104902"/>
                  <a:pt x="40513" y="104902"/>
                </a:cubicBezTo>
                <a:cubicBezTo>
                  <a:pt x="17780" y="104902"/>
                  <a:pt x="6350" y="91262"/>
                  <a:pt x="6350" y="63982"/>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1" name="Freeform 3"/>
          <p:cNvSpPr/>
          <p:nvPr/>
        </p:nvSpPr>
        <p:spPr>
          <a:xfrm>
            <a:off x="5370321" y="7508087"/>
            <a:ext cx="64262" cy="110642"/>
          </a:xfrm>
          <a:custGeom>
            <a:avLst/>
            <a:gdLst>
              <a:gd name="connsiteX0" fmla="*/ 49022 w 64262"/>
              <a:gd name="connsiteY0" fmla="*/ 6350 h 110642"/>
              <a:gd name="connsiteX1" fmla="*/ 57912 w 64262"/>
              <a:gd name="connsiteY1" fmla="*/ 7645 h 110642"/>
              <a:gd name="connsiteX2" fmla="*/ 57912 w 64262"/>
              <a:gd name="connsiteY2" fmla="*/ 24892 h 110642"/>
              <a:gd name="connsiteX3" fmla="*/ 46228 w 64262"/>
              <a:gd name="connsiteY3" fmla="*/ 21844 h 110642"/>
              <a:gd name="connsiteX4" fmla="*/ 29845 w 64262"/>
              <a:gd name="connsiteY4" fmla="*/ 31115 h 110642"/>
              <a:gd name="connsiteX5" fmla="*/ 23368 w 64262"/>
              <a:gd name="connsiteY5" fmla="*/ 55536 h 110642"/>
              <a:gd name="connsiteX6" fmla="*/ 23368 w 64262"/>
              <a:gd name="connsiteY6" fmla="*/ 104292 h 110642"/>
              <a:gd name="connsiteX7" fmla="*/ 6350 w 64262"/>
              <a:gd name="connsiteY7" fmla="*/ 104292 h 110642"/>
              <a:gd name="connsiteX8" fmla="*/ 6350 w 64262"/>
              <a:gd name="connsiteY8" fmla="*/ 8001 h 110642"/>
              <a:gd name="connsiteX9" fmla="*/ 23368 w 64262"/>
              <a:gd name="connsiteY9" fmla="*/ 8001 h 110642"/>
              <a:gd name="connsiteX10" fmla="*/ 23368 w 64262"/>
              <a:gd name="connsiteY10" fmla="*/ 27584 h 110642"/>
              <a:gd name="connsiteX11" fmla="*/ 23749 w 64262"/>
              <a:gd name="connsiteY11" fmla="*/ 27584 h 110642"/>
              <a:gd name="connsiteX12" fmla="*/ 49022 w 64262"/>
              <a:gd name="connsiteY12" fmla="*/ 6350 h 11064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42">
                <a:moveTo>
                  <a:pt x="49022" y="6350"/>
                </a:moveTo>
                <a:cubicBezTo>
                  <a:pt x="52959" y="6350"/>
                  <a:pt x="55880" y="6781"/>
                  <a:pt x="57912" y="7645"/>
                </a:cubicBezTo>
                <a:lnTo>
                  <a:pt x="57912" y="24892"/>
                </a:lnTo>
                <a:cubicBezTo>
                  <a:pt x="55118" y="22859"/>
                  <a:pt x="51181" y="21844"/>
                  <a:pt x="46228" y="21844"/>
                </a:cubicBezTo>
                <a:cubicBezTo>
                  <a:pt x="39624" y="21844"/>
                  <a:pt x="34163" y="24930"/>
                  <a:pt x="29845" y="31115"/>
                </a:cubicBezTo>
                <a:cubicBezTo>
                  <a:pt x="25527" y="37300"/>
                  <a:pt x="23368" y="45440"/>
                  <a:pt x="23368" y="55536"/>
                </a:cubicBezTo>
                <a:lnTo>
                  <a:pt x="23368" y="104292"/>
                </a:lnTo>
                <a:lnTo>
                  <a:pt x="6350" y="104292"/>
                </a:lnTo>
                <a:lnTo>
                  <a:pt x="6350" y="8001"/>
                </a:lnTo>
                <a:lnTo>
                  <a:pt x="23368" y="8001"/>
                </a:lnTo>
                <a:lnTo>
                  <a:pt x="23368" y="27584"/>
                </a:lnTo>
                <a:lnTo>
                  <a:pt x="23749" y="27584"/>
                </a:lnTo>
                <a:cubicBezTo>
                  <a:pt x="28575" y="13423"/>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2" name="Freeform 3"/>
          <p:cNvSpPr/>
          <p:nvPr/>
        </p:nvSpPr>
        <p:spPr>
          <a:xfrm>
            <a:off x="5025897" y="7508087"/>
            <a:ext cx="64262" cy="110642"/>
          </a:xfrm>
          <a:custGeom>
            <a:avLst/>
            <a:gdLst>
              <a:gd name="connsiteX0" fmla="*/ 49022 w 64262"/>
              <a:gd name="connsiteY0" fmla="*/ 6350 h 110642"/>
              <a:gd name="connsiteX1" fmla="*/ 57911 w 64262"/>
              <a:gd name="connsiteY1" fmla="*/ 7645 h 110642"/>
              <a:gd name="connsiteX2" fmla="*/ 57911 w 64262"/>
              <a:gd name="connsiteY2" fmla="*/ 24892 h 110642"/>
              <a:gd name="connsiteX3" fmla="*/ 46228 w 64262"/>
              <a:gd name="connsiteY3" fmla="*/ 21844 h 110642"/>
              <a:gd name="connsiteX4" fmla="*/ 29845 w 64262"/>
              <a:gd name="connsiteY4" fmla="*/ 31115 h 110642"/>
              <a:gd name="connsiteX5" fmla="*/ 23367 w 64262"/>
              <a:gd name="connsiteY5" fmla="*/ 55536 h 110642"/>
              <a:gd name="connsiteX6" fmla="*/ 23367 w 64262"/>
              <a:gd name="connsiteY6" fmla="*/ 104292 h 110642"/>
              <a:gd name="connsiteX7" fmla="*/ 6350 w 64262"/>
              <a:gd name="connsiteY7" fmla="*/ 104292 h 110642"/>
              <a:gd name="connsiteX8" fmla="*/ 6350 w 64262"/>
              <a:gd name="connsiteY8" fmla="*/ 8001 h 110642"/>
              <a:gd name="connsiteX9" fmla="*/ 23367 w 64262"/>
              <a:gd name="connsiteY9" fmla="*/ 8001 h 110642"/>
              <a:gd name="connsiteX10" fmla="*/ 23367 w 64262"/>
              <a:gd name="connsiteY10" fmla="*/ 27584 h 110642"/>
              <a:gd name="connsiteX11" fmla="*/ 23748 w 64262"/>
              <a:gd name="connsiteY11" fmla="*/ 27584 h 110642"/>
              <a:gd name="connsiteX12" fmla="*/ 49022 w 64262"/>
              <a:gd name="connsiteY12" fmla="*/ 6350 h 11064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2" h="110642">
                <a:moveTo>
                  <a:pt x="49022" y="6350"/>
                </a:moveTo>
                <a:cubicBezTo>
                  <a:pt x="52959" y="6350"/>
                  <a:pt x="55880" y="6781"/>
                  <a:pt x="57911" y="7645"/>
                </a:cubicBezTo>
                <a:lnTo>
                  <a:pt x="57911" y="24892"/>
                </a:lnTo>
                <a:cubicBezTo>
                  <a:pt x="55117" y="22859"/>
                  <a:pt x="51180" y="21844"/>
                  <a:pt x="46228" y="21844"/>
                </a:cubicBezTo>
                <a:cubicBezTo>
                  <a:pt x="39623" y="21844"/>
                  <a:pt x="34163" y="24930"/>
                  <a:pt x="29845" y="31115"/>
                </a:cubicBezTo>
                <a:cubicBezTo>
                  <a:pt x="25527" y="37300"/>
                  <a:pt x="23367" y="45440"/>
                  <a:pt x="23367" y="55536"/>
                </a:cubicBezTo>
                <a:lnTo>
                  <a:pt x="23367" y="104292"/>
                </a:lnTo>
                <a:lnTo>
                  <a:pt x="6350" y="104292"/>
                </a:lnTo>
                <a:lnTo>
                  <a:pt x="6350" y="8001"/>
                </a:lnTo>
                <a:lnTo>
                  <a:pt x="23367" y="8001"/>
                </a:lnTo>
                <a:lnTo>
                  <a:pt x="23367" y="27584"/>
                </a:lnTo>
                <a:lnTo>
                  <a:pt x="23748" y="27584"/>
                </a:lnTo>
                <a:cubicBezTo>
                  <a:pt x="28575" y="13423"/>
                  <a:pt x="37084" y="6350"/>
                  <a:pt x="49022"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3" name="Freeform 3"/>
          <p:cNvSpPr/>
          <p:nvPr/>
        </p:nvSpPr>
        <p:spPr>
          <a:xfrm>
            <a:off x="4544314" y="7508087"/>
            <a:ext cx="64261" cy="110642"/>
          </a:xfrm>
          <a:custGeom>
            <a:avLst/>
            <a:gdLst>
              <a:gd name="connsiteX0" fmla="*/ 49021 w 64261"/>
              <a:gd name="connsiteY0" fmla="*/ 6350 h 110642"/>
              <a:gd name="connsiteX1" fmla="*/ 57911 w 64261"/>
              <a:gd name="connsiteY1" fmla="*/ 7645 h 110642"/>
              <a:gd name="connsiteX2" fmla="*/ 57911 w 64261"/>
              <a:gd name="connsiteY2" fmla="*/ 24892 h 110642"/>
              <a:gd name="connsiteX3" fmla="*/ 46227 w 64261"/>
              <a:gd name="connsiteY3" fmla="*/ 21844 h 110642"/>
              <a:gd name="connsiteX4" fmla="*/ 29845 w 64261"/>
              <a:gd name="connsiteY4" fmla="*/ 31115 h 110642"/>
              <a:gd name="connsiteX5" fmla="*/ 23367 w 64261"/>
              <a:gd name="connsiteY5" fmla="*/ 55536 h 110642"/>
              <a:gd name="connsiteX6" fmla="*/ 23367 w 64261"/>
              <a:gd name="connsiteY6" fmla="*/ 104292 h 110642"/>
              <a:gd name="connsiteX7" fmla="*/ 6350 w 64261"/>
              <a:gd name="connsiteY7" fmla="*/ 104292 h 110642"/>
              <a:gd name="connsiteX8" fmla="*/ 6350 w 64261"/>
              <a:gd name="connsiteY8" fmla="*/ 8001 h 110642"/>
              <a:gd name="connsiteX9" fmla="*/ 23367 w 64261"/>
              <a:gd name="connsiteY9" fmla="*/ 8001 h 110642"/>
              <a:gd name="connsiteX10" fmla="*/ 23367 w 64261"/>
              <a:gd name="connsiteY10" fmla="*/ 27584 h 110642"/>
              <a:gd name="connsiteX11" fmla="*/ 23748 w 64261"/>
              <a:gd name="connsiteY11" fmla="*/ 27584 h 110642"/>
              <a:gd name="connsiteX12" fmla="*/ 49021 w 64261"/>
              <a:gd name="connsiteY12" fmla="*/ 6350 h 11064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42">
                <a:moveTo>
                  <a:pt x="49021" y="6350"/>
                </a:moveTo>
                <a:cubicBezTo>
                  <a:pt x="52958" y="6350"/>
                  <a:pt x="55879" y="6781"/>
                  <a:pt x="57911" y="7645"/>
                </a:cubicBezTo>
                <a:lnTo>
                  <a:pt x="57911" y="24892"/>
                </a:lnTo>
                <a:cubicBezTo>
                  <a:pt x="55117" y="22859"/>
                  <a:pt x="51180" y="21844"/>
                  <a:pt x="46227" y="21844"/>
                </a:cubicBezTo>
                <a:cubicBezTo>
                  <a:pt x="39623" y="21844"/>
                  <a:pt x="34163" y="24930"/>
                  <a:pt x="29845" y="31115"/>
                </a:cubicBezTo>
                <a:cubicBezTo>
                  <a:pt x="25526" y="37300"/>
                  <a:pt x="23367" y="45440"/>
                  <a:pt x="23367" y="55536"/>
                </a:cubicBezTo>
                <a:lnTo>
                  <a:pt x="23367" y="104292"/>
                </a:lnTo>
                <a:lnTo>
                  <a:pt x="6350" y="104292"/>
                </a:lnTo>
                <a:lnTo>
                  <a:pt x="6350" y="8001"/>
                </a:lnTo>
                <a:lnTo>
                  <a:pt x="23367" y="8001"/>
                </a:lnTo>
                <a:lnTo>
                  <a:pt x="23367" y="27584"/>
                </a:lnTo>
                <a:lnTo>
                  <a:pt x="23748" y="27584"/>
                </a:lnTo>
                <a:cubicBezTo>
                  <a:pt x="28575" y="13423"/>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4" name="Freeform 3"/>
          <p:cNvSpPr/>
          <p:nvPr/>
        </p:nvSpPr>
        <p:spPr>
          <a:xfrm>
            <a:off x="5263260" y="7507478"/>
            <a:ext cx="97663" cy="113512"/>
          </a:xfrm>
          <a:custGeom>
            <a:avLst/>
            <a:gdLst>
              <a:gd name="connsiteX0" fmla="*/ 51180 w 97663"/>
              <a:gd name="connsiteY0" fmla="*/ 6350 h 113512"/>
              <a:gd name="connsiteX1" fmla="*/ 80645 w 97663"/>
              <a:gd name="connsiteY1" fmla="*/ 18491 h 113512"/>
              <a:gd name="connsiteX2" fmla="*/ 91313 w 97663"/>
              <a:gd name="connsiteY2" fmla="*/ 52489 h 113512"/>
              <a:gd name="connsiteX3" fmla="*/ 91313 w 97663"/>
              <a:gd name="connsiteY3" fmla="*/ 61112 h 113512"/>
              <a:gd name="connsiteX4" fmla="*/ 23876 w 97663"/>
              <a:gd name="connsiteY4" fmla="*/ 61112 h 113512"/>
              <a:gd name="connsiteX5" fmla="*/ 32385 w 97663"/>
              <a:gd name="connsiteY5" fmla="*/ 84925 h 113512"/>
              <a:gd name="connsiteX6" fmla="*/ 54736 w 97663"/>
              <a:gd name="connsiteY6" fmla="*/ 93319 h 113512"/>
              <a:gd name="connsiteX7" fmla="*/ 84328 w 97663"/>
              <a:gd name="connsiteY7" fmla="*/ 82956 h 113512"/>
              <a:gd name="connsiteX8" fmla="*/ 84328 w 97663"/>
              <a:gd name="connsiteY8" fmla="*/ 98196 h 113512"/>
              <a:gd name="connsiteX9" fmla="*/ 50673 w 97663"/>
              <a:gd name="connsiteY9" fmla="*/ 107162 h 113512"/>
              <a:gd name="connsiteX10" fmla="*/ 18034 w 97663"/>
              <a:gd name="connsiteY10" fmla="*/ 93929 h 113512"/>
              <a:gd name="connsiteX11" fmla="*/ 6350 w 97663"/>
              <a:gd name="connsiteY11" fmla="*/ 57187 h 113512"/>
              <a:gd name="connsiteX12" fmla="*/ 19177 w 97663"/>
              <a:gd name="connsiteY12" fmla="*/ 20713 h 113512"/>
              <a:gd name="connsiteX13" fmla="*/ 51180 w 97663"/>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12">
                <a:moveTo>
                  <a:pt x="51180" y="6350"/>
                </a:moveTo>
                <a:cubicBezTo>
                  <a:pt x="63754" y="6350"/>
                  <a:pt x="73533" y="10388"/>
                  <a:pt x="80645" y="18491"/>
                </a:cubicBezTo>
                <a:cubicBezTo>
                  <a:pt x="87757" y="26580"/>
                  <a:pt x="91313" y="37921"/>
                  <a:pt x="91313" y="52489"/>
                </a:cubicBezTo>
                <a:lnTo>
                  <a:pt x="91313" y="61112"/>
                </a:lnTo>
                <a:lnTo>
                  <a:pt x="23876" y="61112"/>
                </a:lnTo>
                <a:cubicBezTo>
                  <a:pt x="24129" y="71386"/>
                  <a:pt x="26923" y="79323"/>
                  <a:pt x="32385" y="84925"/>
                </a:cubicBezTo>
                <a:cubicBezTo>
                  <a:pt x="37719" y="90525"/>
                  <a:pt x="45085" y="93319"/>
                  <a:pt x="54736" y="93319"/>
                </a:cubicBezTo>
                <a:cubicBezTo>
                  <a:pt x="65532" y="93319"/>
                  <a:pt x="75438" y="89865"/>
                  <a:pt x="84328" y="82956"/>
                </a:cubicBezTo>
                <a:lnTo>
                  <a:pt x="84328" y="98196"/>
                </a:lnTo>
                <a:cubicBezTo>
                  <a:pt x="75946" y="104178"/>
                  <a:pt x="64642" y="107162"/>
                  <a:pt x="50673" y="107162"/>
                </a:cubicBezTo>
                <a:cubicBezTo>
                  <a:pt x="36703" y="107162"/>
                  <a:pt x="25908" y="102755"/>
                  <a:pt x="18034" y="93929"/>
                </a:cubicBezTo>
                <a:cubicBezTo>
                  <a:pt x="10286" y="85102"/>
                  <a:pt x="6350" y="72859"/>
                  <a:pt x="6350" y="57187"/>
                </a:cubicBezTo>
                <a:cubicBezTo>
                  <a:pt x="6350" y="42443"/>
                  <a:pt x="10667" y="30289"/>
                  <a:pt x="19177" y="20713"/>
                </a:cubicBezTo>
                <a:cubicBezTo>
                  <a:pt x="27813" y="11138"/>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5" name="Freeform 3"/>
          <p:cNvSpPr/>
          <p:nvPr/>
        </p:nvSpPr>
        <p:spPr>
          <a:xfrm>
            <a:off x="5161534" y="7507478"/>
            <a:ext cx="94106" cy="111252"/>
          </a:xfrm>
          <a:custGeom>
            <a:avLst/>
            <a:gdLst>
              <a:gd name="connsiteX0" fmla="*/ 55371 w 94106"/>
              <a:gd name="connsiteY0" fmla="*/ 6350 h 111252"/>
              <a:gd name="connsiteX1" fmla="*/ 79501 w 94106"/>
              <a:gd name="connsiteY1" fmla="*/ 16484 h 111252"/>
              <a:gd name="connsiteX2" fmla="*/ 87756 w 94106"/>
              <a:gd name="connsiteY2" fmla="*/ 46049 h 111252"/>
              <a:gd name="connsiteX3" fmla="*/ 87756 w 94106"/>
              <a:gd name="connsiteY3" fmla="*/ 104902 h 111252"/>
              <a:gd name="connsiteX4" fmla="*/ 70738 w 94106"/>
              <a:gd name="connsiteY4" fmla="*/ 104902 h 111252"/>
              <a:gd name="connsiteX5" fmla="*/ 70738 w 94106"/>
              <a:gd name="connsiteY5" fmla="*/ 50139 h 111252"/>
              <a:gd name="connsiteX6" fmla="*/ 49148 w 94106"/>
              <a:gd name="connsiteY6" fmla="*/ 20446 h 111252"/>
              <a:gd name="connsiteX7" fmla="*/ 30606 w 94106"/>
              <a:gd name="connsiteY7" fmla="*/ 28803 h 111252"/>
              <a:gd name="connsiteX8" fmla="*/ 23367 w 94106"/>
              <a:gd name="connsiteY8" fmla="*/ 49961 h 111252"/>
              <a:gd name="connsiteX9" fmla="*/ 23367 w 94106"/>
              <a:gd name="connsiteY9" fmla="*/ 104902 h 111252"/>
              <a:gd name="connsiteX10" fmla="*/ 6350 w 94106"/>
              <a:gd name="connsiteY10" fmla="*/ 104902 h 111252"/>
              <a:gd name="connsiteX11" fmla="*/ 6350 w 94106"/>
              <a:gd name="connsiteY11" fmla="*/ 8610 h 111252"/>
              <a:gd name="connsiteX12" fmla="*/ 23367 w 94106"/>
              <a:gd name="connsiteY12" fmla="*/ 8610 h 111252"/>
              <a:gd name="connsiteX13" fmla="*/ 23367 w 94106"/>
              <a:gd name="connsiteY13" fmla="*/ 24536 h 111252"/>
              <a:gd name="connsiteX14" fmla="*/ 23748 w 94106"/>
              <a:gd name="connsiteY14" fmla="*/ 24536 h 111252"/>
              <a:gd name="connsiteX15" fmla="*/ 55371 w 94106"/>
              <a:gd name="connsiteY15"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94106" h="111252">
                <a:moveTo>
                  <a:pt x="55371" y="6350"/>
                </a:moveTo>
                <a:cubicBezTo>
                  <a:pt x="65912" y="6350"/>
                  <a:pt x="73913" y="9728"/>
                  <a:pt x="79501" y="16484"/>
                </a:cubicBezTo>
                <a:cubicBezTo>
                  <a:pt x="84962" y="23253"/>
                  <a:pt x="87756" y="33108"/>
                  <a:pt x="87756" y="46049"/>
                </a:cubicBezTo>
                <a:lnTo>
                  <a:pt x="87756" y="104902"/>
                </a:lnTo>
                <a:lnTo>
                  <a:pt x="70738" y="104902"/>
                </a:lnTo>
                <a:lnTo>
                  <a:pt x="70738" y="50139"/>
                </a:lnTo>
                <a:cubicBezTo>
                  <a:pt x="70738" y="30340"/>
                  <a:pt x="63500" y="20446"/>
                  <a:pt x="49148" y="20446"/>
                </a:cubicBezTo>
                <a:cubicBezTo>
                  <a:pt x="41655" y="20446"/>
                  <a:pt x="35432" y="23240"/>
                  <a:pt x="30606" y="28803"/>
                </a:cubicBezTo>
                <a:cubicBezTo>
                  <a:pt x="25780" y="34378"/>
                  <a:pt x="23367" y="41426"/>
                  <a:pt x="23367" y="49961"/>
                </a:cubicBezTo>
                <a:lnTo>
                  <a:pt x="23367" y="104902"/>
                </a:lnTo>
                <a:lnTo>
                  <a:pt x="6350" y="104902"/>
                </a:lnTo>
                <a:lnTo>
                  <a:pt x="6350" y="8610"/>
                </a:lnTo>
                <a:lnTo>
                  <a:pt x="23367" y="8610"/>
                </a:lnTo>
                <a:lnTo>
                  <a:pt x="23367" y="24536"/>
                </a:lnTo>
                <a:lnTo>
                  <a:pt x="23748" y="24536"/>
                </a:lnTo>
                <a:cubicBezTo>
                  <a:pt x="30987" y="12407"/>
                  <a:pt x="41528" y="6350"/>
                  <a:pt x="5537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6" name="Freeform 3"/>
          <p:cNvSpPr/>
          <p:nvPr/>
        </p:nvSpPr>
        <p:spPr>
          <a:xfrm>
            <a:off x="4921250" y="7507478"/>
            <a:ext cx="90042" cy="113512"/>
          </a:xfrm>
          <a:custGeom>
            <a:avLst/>
            <a:gdLst>
              <a:gd name="connsiteX0" fmla="*/ 48895 w 90042"/>
              <a:gd name="connsiteY0" fmla="*/ 6350 h 113512"/>
              <a:gd name="connsiteX1" fmla="*/ 83692 w 90042"/>
              <a:gd name="connsiteY1" fmla="*/ 42912 h 113512"/>
              <a:gd name="connsiteX2" fmla="*/ 83692 w 90042"/>
              <a:gd name="connsiteY2" fmla="*/ 104902 h 113512"/>
              <a:gd name="connsiteX3" fmla="*/ 66802 w 90042"/>
              <a:gd name="connsiteY3" fmla="*/ 104902 h 113512"/>
              <a:gd name="connsiteX4" fmla="*/ 66802 w 90042"/>
              <a:gd name="connsiteY4" fmla="*/ 90017 h 113512"/>
              <a:gd name="connsiteX5" fmla="*/ 66421 w 90042"/>
              <a:gd name="connsiteY5" fmla="*/ 90017 h 113512"/>
              <a:gd name="connsiteX6" fmla="*/ 36829 w 90042"/>
              <a:gd name="connsiteY6" fmla="*/ 107162 h 113512"/>
              <a:gd name="connsiteX7" fmla="*/ 14604 w 90042"/>
              <a:gd name="connsiteY7" fmla="*/ 99593 h 113512"/>
              <a:gd name="connsiteX8" fmla="*/ 6350 w 90042"/>
              <a:gd name="connsiteY8" fmla="*/ 79133 h 113512"/>
              <a:gd name="connsiteX9" fmla="*/ 38227 w 90042"/>
              <a:gd name="connsiteY9" fmla="*/ 47700 h 113512"/>
              <a:gd name="connsiteX10" fmla="*/ 66802 w 90042"/>
              <a:gd name="connsiteY10" fmla="*/ 43700 h 113512"/>
              <a:gd name="connsiteX11" fmla="*/ 47371 w 90042"/>
              <a:gd name="connsiteY11" fmla="*/ 20104 h 113512"/>
              <a:gd name="connsiteX12" fmla="*/ 15747 w 90042"/>
              <a:gd name="connsiteY12" fmla="*/ 31762 h 113512"/>
              <a:gd name="connsiteX13" fmla="*/ 15747 w 90042"/>
              <a:gd name="connsiteY13" fmla="*/ 15316 h 113512"/>
              <a:gd name="connsiteX14" fmla="*/ 48895 w 90042"/>
              <a:gd name="connsiteY14"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90042" h="113512">
                <a:moveTo>
                  <a:pt x="48895" y="6350"/>
                </a:moveTo>
                <a:cubicBezTo>
                  <a:pt x="72135" y="6350"/>
                  <a:pt x="83692" y="18529"/>
                  <a:pt x="83692" y="42912"/>
                </a:cubicBezTo>
                <a:lnTo>
                  <a:pt x="83692" y="104902"/>
                </a:lnTo>
                <a:lnTo>
                  <a:pt x="66802" y="104902"/>
                </a:lnTo>
                <a:lnTo>
                  <a:pt x="66802" y="90017"/>
                </a:lnTo>
                <a:lnTo>
                  <a:pt x="66421" y="90017"/>
                </a:lnTo>
                <a:cubicBezTo>
                  <a:pt x="59690" y="101447"/>
                  <a:pt x="49910" y="107162"/>
                  <a:pt x="36829" y="107162"/>
                </a:cubicBezTo>
                <a:cubicBezTo>
                  <a:pt x="27559" y="107162"/>
                  <a:pt x="20065" y="104635"/>
                  <a:pt x="14604" y="99593"/>
                </a:cubicBezTo>
                <a:cubicBezTo>
                  <a:pt x="9016" y="94538"/>
                  <a:pt x="6350" y="87718"/>
                  <a:pt x="6350" y="79133"/>
                </a:cubicBezTo>
                <a:cubicBezTo>
                  <a:pt x="6350" y="61137"/>
                  <a:pt x="17017" y="50660"/>
                  <a:pt x="38227" y="47700"/>
                </a:cubicBezTo>
                <a:lnTo>
                  <a:pt x="66802" y="43700"/>
                </a:lnTo>
                <a:cubicBezTo>
                  <a:pt x="66802" y="27964"/>
                  <a:pt x="60325" y="20104"/>
                  <a:pt x="47371" y="20104"/>
                </a:cubicBezTo>
                <a:cubicBezTo>
                  <a:pt x="35814" y="20104"/>
                  <a:pt x="25272" y="23990"/>
                  <a:pt x="15747" y="31762"/>
                </a:cubicBezTo>
                <a:lnTo>
                  <a:pt x="15747" y="15316"/>
                </a:lnTo>
                <a:cubicBezTo>
                  <a:pt x="25272" y="9334"/>
                  <a:pt x="36321" y="6350"/>
                  <a:pt x="48895"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7" name="Freeform 3"/>
          <p:cNvSpPr/>
          <p:nvPr/>
        </p:nvSpPr>
        <p:spPr>
          <a:xfrm>
            <a:off x="4437253" y="7507478"/>
            <a:ext cx="97662" cy="113512"/>
          </a:xfrm>
          <a:custGeom>
            <a:avLst/>
            <a:gdLst>
              <a:gd name="connsiteX0" fmla="*/ 51180 w 97662"/>
              <a:gd name="connsiteY0" fmla="*/ 6350 h 113512"/>
              <a:gd name="connsiteX1" fmla="*/ 80644 w 97662"/>
              <a:gd name="connsiteY1" fmla="*/ 18491 h 113512"/>
              <a:gd name="connsiteX2" fmla="*/ 91312 w 97662"/>
              <a:gd name="connsiteY2" fmla="*/ 52489 h 113512"/>
              <a:gd name="connsiteX3" fmla="*/ 91312 w 97662"/>
              <a:gd name="connsiteY3" fmla="*/ 61112 h 113512"/>
              <a:gd name="connsiteX4" fmla="*/ 23875 w 97662"/>
              <a:gd name="connsiteY4" fmla="*/ 61112 h 113512"/>
              <a:gd name="connsiteX5" fmla="*/ 32384 w 97662"/>
              <a:gd name="connsiteY5" fmla="*/ 84925 h 113512"/>
              <a:gd name="connsiteX6" fmla="*/ 54736 w 97662"/>
              <a:gd name="connsiteY6" fmla="*/ 93319 h 113512"/>
              <a:gd name="connsiteX7" fmla="*/ 84327 w 97662"/>
              <a:gd name="connsiteY7" fmla="*/ 82956 h 113512"/>
              <a:gd name="connsiteX8" fmla="*/ 84327 w 97662"/>
              <a:gd name="connsiteY8" fmla="*/ 98196 h 113512"/>
              <a:gd name="connsiteX9" fmla="*/ 50672 w 97662"/>
              <a:gd name="connsiteY9" fmla="*/ 107162 h 113512"/>
              <a:gd name="connsiteX10" fmla="*/ 18033 w 97662"/>
              <a:gd name="connsiteY10" fmla="*/ 93929 h 113512"/>
              <a:gd name="connsiteX11" fmla="*/ 6350 w 97662"/>
              <a:gd name="connsiteY11" fmla="*/ 57187 h 113512"/>
              <a:gd name="connsiteX12" fmla="*/ 19176 w 97662"/>
              <a:gd name="connsiteY12" fmla="*/ 20713 h 113512"/>
              <a:gd name="connsiteX13" fmla="*/ 51180 w 97662"/>
              <a:gd name="connsiteY13"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2" h="113512">
                <a:moveTo>
                  <a:pt x="51180" y="6350"/>
                </a:moveTo>
                <a:cubicBezTo>
                  <a:pt x="63753" y="6350"/>
                  <a:pt x="73532" y="10388"/>
                  <a:pt x="80644" y="18491"/>
                </a:cubicBezTo>
                <a:cubicBezTo>
                  <a:pt x="87756" y="26580"/>
                  <a:pt x="91312" y="37921"/>
                  <a:pt x="91312" y="52489"/>
                </a:cubicBezTo>
                <a:lnTo>
                  <a:pt x="91312" y="61112"/>
                </a:lnTo>
                <a:lnTo>
                  <a:pt x="23875" y="61112"/>
                </a:lnTo>
                <a:cubicBezTo>
                  <a:pt x="24129" y="71386"/>
                  <a:pt x="26923" y="79323"/>
                  <a:pt x="32384" y="84925"/>
                </a:cubicBezTo>
                <a:cubicBezTo>
                  <a:pt x="37718" y="90525"/>
                  <a:pt x="45084" y="93319"/>
                  <a:pt x="54736" y="93319"/>
                </a:cubicBezTo>
                <a:cubicBezTo>
                  <a:pt x="65531" y="93319"/>
                  <a:pt x="75437" y="89865"/>
                  <a:pt x="84327" y="82956"/>
                </a:cubicBezTo>
                <a:lnTo>
                  <a:pt x="84327" y="98196"/>
                </a:lnTo>
                <a:cubicBezTo>
                  <a:pt x="75945" y="104178"/>
                  <a:pt x="64642" y="107162"/>
                  <a:pt x="50672" y="107162"/>
                </a:cubicBezTo>
                <a:cubicBezTo>
                  <a:pt x="36702" y="107162"/>
                  <a:pt x="25907" y="102755"/>
                  <a:pt x="18033" y="93929"/>
                </a:cubicBezTo>
                <a:cubicBezTo>
                  <a:pt x="10286" y="85102"/>
                  <a:pt x="6350" y="72859"/>
                  <a:pt x="6350" y="57187"/>
                </a:cubicBezTo>
                <a:cubicBezTo>
                  <a:pt x="6350" y="42443"/>
                  <a:pt x="10667" y="30289"/>
                  <a:pt x="19176" y="20713"/>
                </a:cubicBezTo>
                <a:cubicBezTo>
                  <a:pt x="27812" y="11138"/>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8" name="Freeform 3"/>
          <p:cNvSpPr/>
          <p:nvPr/>
        </p:nvSpPr>
        <p:spPr>
          <a:xfrm>
            <a:off x="4276090" y="7507478"/>
            <a:ext cx="151256" cy="111252"/>
          </a:xfrm>
          <a:custGeom>
            <a:avLst/>
            <a:gdLst>
              <a:gd name="connsiteX0" fmla="*/ 53847 w 151256"/>
              <a:gd name="connsiteY0" fmla="*/ 6350 h 111252"/>
              <a:gd name="connsiteX1" fmla="*/ 70865 w 151256"/>
              <a:gd name="connsiteY1" fmla="*/ 11658 h 111252"/>
              <a:gd name="connsiteX2" fmla="*/ 81152 w 151256"/>
              <a:gd name="connsiteY2" fmla="*/ 26022 h 111252"/>
              <a:gd name="connsiteX3" fmla="*/ 113156 w 151256"/>
              <a:gd name="connsiteY3" fmla="*/ 6350 h 111252"/>
              <a:gd name="connsiteX4" fmla="*/ 144906 w 151256"/>
              <a:gd name="connsiteY4" fmla="*/ 45529 h 111252"/>
              <a:gd name="connsiteX5" fmla="*/ 144906 w 151256"/>
              <a:gd name="connsiteY5" fmla="*/ 104902 h 111252"/>
              <a:gd name="connsiteX6" fmla="*/ 127888 w 151256"/>
              <a:gd name="connsiteY6" fmla="*/ 104902 h 111252"/>
              <a:gd name="connsiteX7" fmla="*/ 127888 w 151256"/>
              <a:gd name="connsiteY7" fmla="*/ 49618 h 111252"/>
              <a:gd name="connsiteX8" fmla="*/ 123063 w 151256"/>
              <a:gd name="connsiteY8" fmla="*/ 27190 h 111252"/>
              <a:gd name="connsiteX9" fmla="*/ 106933 w 151256"/>
              <a:gd name="connsiteY9" fmla="*/ 20446 h 111252"/>
              <a:gd name="connsiteX10" fmla="*/ 90931 w 151256"/>
              <a:gd name="connsiteY10" fmla="*/ 29247 h 111252"/>
              <a:gd name="connsiteX11" fmla="*/ 84200 w 151256"/>
              <a:gd name="connsiteY11" fmla="*/ 50050 h 111252"/>
              <a:gd name="connsiteX12" fmla="*/ 84200 w 151256"/>
              <a:gd name="connsiteY12" fmla="*/ 104902 h 111252"/>
              <a:gd name="connsiteX13" fmla="*/ 67055 w 151256"/>
              <a:gd name="connsiteY13" fmla="*/ 104902 h 111252"/>
              <a:gd name="connsiteX14" fmla="*/ 67055 w 151256"/>
              <a:gd name="connsiteY14" fmla="*/ 47878 h 111252"/>
              <a:gd name="connsiteX15" fmla="*/ 45973 w 151256"/>
              <a:gd name="connsiteY15" fmla="*/ 20446 h 111252"/>
              <a:gd name="connsiteX16" fmla="*/ 29844 w 151256"/>
              <a:gd name="connsiteY16" fmla="*/ 28803 h 111252"/>
              <a:gd name="connsiteX17" fmla="*/ 23367 w 151256"/>
              <a:gd name="connsiteY17" fmla="*/ 50139 h 111252"/>
              <a:gd name="connsiteX18" fmla="*/ 23367 w 151256"/>
              <a:gd name="connsiteY18" fmla="*/ 104902 h 111252"/>
              <a:gd name="connsiteX19" fmla="*/ 6350 w 151256"/>
              <a:gd name="connsiteY19" fmla="*/ 104902 h 111252"/>
              <a:gd name="connsiteX20" fmla="*/ 6350 w 151256"/>
              <a:gd name="connsiteY20" fmla="*/ 8610 h 111252"/>
              <a:gd name="connsiteX21" fmla="*/ 23367 w 151256"/>
              <a:gd name="connsiteY21" fmla="*/ 8610 h 111252"/>
              <a:gd name="connsiteX22" fmla="*/ 23367 w 151256"/>
              <a:gd name="connsiteY22" fmla="*/ 23850 h 111252"/>
              <a:gd name="connsiteX23" fmla="*/ 23748 w 151256"/>
              <a:gd name="connsiteY23" fmla="*/ 23850 h 111252"/>
              <a:gd name="connsiteX24" fmla="*/ 53847 w 151256"/>
              <a:gd name="connsiteY24" fmla="*/ 6350 h 1112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1256" h="111252">
                <a:moveTo>
                  <a:pt x="53847" y="6350"/>
                </a:moveTo>
                <a:cubicBezTo>
                  <a:pt x="60197" y="6350"/>
                  <a:pt x="65913" y="8115"/>
                  <a:pt x="70865" y="11658"/>
                </a:cubicBezTo>
                <a:cubicBezTo>
                  <a:pt x="75819" y="15201"/>
                  <a:pt x="79247" y="19989"/>
                  <a:pt x="81152" y="26022"/>
                </a:cubicBezTo>
                <a:cubicBezTo>
                  <a:pt x="88264" y="12903"/>
                  <a:pt x="98932" y="6350"/>
                  <a:pt x="113156" y="6350"/>
                </a:cubicBezTo>
                <a:cubicBezTo>
                  <a:pt x="134365" y="6350"/>
                  <a:pt x="144906" y="19405"/>
                  <a:pt x="144906" y="45529"/>
                </a:cubicBezTo>
                <a:lnTo>
                  <a:pt x="144906" y="104902"/>
                </a:lnTo>
                <a:lnTo>
                  <a:pt x="127888" y="104902"/>
                </a:lnTo>
                <a:lnTo>
                  <a:pt x="127888" y="49618"/>
                </a:lnTo>
                <a:cubicBezTo>
                  <a:pt x="127888" y="39166"/>
                  <a:pt x="126238" y="31698"/>
                  <a:pt x="123063" y="27190"/>
                </a:cubicBezTo>
                <a:cubicBezTo>
                  <a:pt x="119760" y="22694"/>
                  <a:pt x="114426" y="20446"/>
                  <a:pt x="106933" y="20446"/>
                </a:cubicBezTo>
                <a:cubicBezTo>
                  <a:pt x="100710" y="20446"/>
                  <a:pt x="95376" y="23380"/>
                  <a:pt x="90931" y="29247"/>
                </a:cubicBezTo>
                <a:cubicBezTo>
                  <a:pt x="86359" y="35102"/>
                  <a:pt x="84200" y="42036"/>
                  <a:pt x="84200" y="50050"/>
                </a:cubicBezTo>
                <a:lnTo>
                  <a:pt x="84200" y="104902"/>
                </a:lnTo>
                <a:lnTo>
                  <a:pt x="67055" y="104902"/>
                </a:lnTo>
                <a:lnTo>
                  <a:pt x="67055" y="47878"/>
                </a:lnTo>
                <a:cubicBezTo>
                  <a:pt x="67055" y="29590"/>
                  <a:pt x="60070" y="20446"/>
                  <a:pt x="45973" y="20446"/>
                </a:cubicBezTo>
                <a:cubicBezTo>
                  <a:pt x="39496" y="20446"/>
                  <a:pt x="34035" y="23240"/>
                  <a:pt x="29844" y="28803"/>
                </a:cubicBezTo>
                <a:cubicBezTo>
                  <a:pt x="25526" y="34378"/>
                  <a:pt x="23367" y="41490"/>
                  <a:pt x="23367" y="50139"/>
                </a:cubicBezTo>
                <a:lnTo>
                  <a:pt x="23367" y="104902"/>
                </a:lnTo>
                <a:lnTo>
                  <a:pt x="6350" y="104902"/>
                </a:lnTo>
                <a:lnTo>
                  <a:pt x="6350" y="8610"/>
                </a:lnTo>
                <a:lnTo>
                  <a:pt x="23367" y="8610"/>
                </a:lnTo>
                <a:lnTo>
                  <a:pt x="23367" y="23850"/>
                </a:lnTo>
                <a:lnTo>
                  <a:pt x="23748" y="23850"/>
                </a:lnTo>
                <a:cubicBezTo>
                  <a:pt x="30606" y="12179"/>
                  <a:pt x="40639" y="6350"/>
                  <a:pt x="5384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29" name="Freeform 3"/>
          <p:cNvSpPr/>
          <p:nvPr/>
        </p:nvSpPr>
        <p:spPr>
          <a:xfrm>
            <a:off x="4156836" y="7507478"/>
            <a:ext cx="108458" cy="113512"/>
          </a:xfrm>
          <a:custGeom>
            <a:avLst/>
            <a:gdLst>
              <a:gd name="connsiteX0" fmla="*/ 55879 w 108458"/>
              <a:gd name="connsiteY0" fmla="*/ 6350 h 113512"/>
              <a:gd name="connsiteX1" fmla="*/ 89789 w 108458"/>
              <a:gd name="connsiteY1" fmla="*/ 19621 h 113512"/>
              <a:gd name="connsiteX2" fmla="*/ 102108 w 108458"/>
              <a:gd name="connsiteY2" fmla="*/ 56324 h 113512"/>
              <a:gd name="connsiteX3" fmla="*/ 89027 w 108458"/>
              <a:gd name="connsiteY3" fmla="*/ 93141 h 113512"/>
              <a:gd name="connsiteX4" fmla="*/ 53721 w 108458"/>
              <a:gd name="connsiteY4" fmla="*/ 107162 h 113512"/>
              <a:gd name="connsiteX5" fmla="*/ 19303 w 108458"/>
              <a:gd name="connsiteY5" fmla="*/ 93585 h 113512"/>
              <a:gd name="connsiteX6" fmla="*/ 6350 w 108458"/>
              <a:gd name="connsiteY6" fmla="*/ 57797 h 113512"/>
              <a:gd name="connsiteX7" fmla="*/ 19684 w 108458"/>
              <a:gd name="connsiteY7" fmla="*/ 20142 h 113512"/>
              <a:gd name="connsiteX8" fmla="*/ 55879 w 108458"/>
              <a:gd name="connsiteY8"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12">
                <a:moveTo>
                  <a:pt x="55879" y="6350"/>
                </a:moveTo>
                <a:cubicBezTo>
                  <a:pt x="70230" y="6350"/>
                  <a:pt x="81660" y="10769"/>
                  <a:pt x="89789" y="19621"/>
                </a:cubicBezTo>
                <a:cubicBezTo>
                  <a:pt x="98044" y="28473"/>
                  <a:pt x="102108" y="40702"/>
                  <a:pt x="102108" y="56324"/>
                </a:cubicBezTo>
                <a:cubicBezTo>
                  <a:pt x="102108" y="71525"/>
                  <a:pt x="97790" y="83807"/>
                  <a:pt x="89027" y="93141"/>
                </a:cubicBezTo>
                <a:cubicBezTo>
                  <a:pt x="80264" y="102489"/>
                  <a:pt x="68453" y="107162"/>
                  <a:pt x="53721" y="107162"/>
                </a:cubicBezTo>
                <a:cubicBezTo>
                  <a:pt x="39370" y="107162"/>
                  <a:pt x="27813" y="102641"/>
                  <a:pt x="19303" y="93585"/>
                </a:cubicBezTo>
                <a:cubicBezTo>
                  <a:pt x="10667" y="84531"/>
                  <a:pt x="6350" y="72605"/>
                  <a:pt x="6350" y="57797"/>
                </a:cubicBezTo>
                <a:cubicBezTo>
                  <a:pt x="6350" y="41897"/>
                  <a:pt x="10795" y="29349"/>
                  <a:pt x="19684" y="20142"/>
                </a:cubicBezTo>
                <a:cubicBezTo>
                  <a:pt x="28575" y="10947"/>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0" name="Freeform 3"/>
          <p:cNvSpPr/>
          <p:nvPr/>
        </p:nvSpPr>
        <p:spPr>
          <a:xfrm>
            <a:off x="4008501" y="7507478"/>
            <a:ext cx="77851" cy="113512"/>
          </a:xfrm>
          <a:custGeom>
            <a:avLst/>
            <a:gdLst>
              <a:gd name="connsiteX0" fmla="*/ 44069 w 77851"/>
              <a:gd name="connsiteY0" fmla="*/ 6350 h 113512"/>
              <a:gd name="connsiteX1" fmla="*/ 66802 w 77851"/>
              <a:gd name="connsiteY1" fmla="*/ 10617 h 113512"/>
              <a:gd name="connsiteX2" fmla="*/ 66802 w 77851"/>
              <a:gd name="connsiteY2" fmla="*/ 27063 h 113512"/>
              <a:gd name="connsiteX3" fmla="*/ 42417 w 77851"/>
              <a:gd name="connsiteY3" fmla="*/ 20104 h 113512"/>
              <a:gd name="connsiteX4" fmla="*/ 29083 w 77851"/>
              <a:gd name="connsiteY4" fmla="*/ 23672 h 113512"/>
              <a:gd name="connsiteX5" fmla="*/ 23876 w 77851"/>
              <a:gd name="connsiteY5" fmla="*/ 33070 h 113512"/>
              <a:gd name="connsiteX6" fmla="*/ 27558 w 77851"/>
              <a:gd name="connsiteY6" fmla="*/ 42036 h 113512"/>
              <a:gd name="connsiteX7" fmla="*/ 44069 w 77851"/>
              <a:gd name="connsiteY7" fmla="*/ 50317 h 113512"/>
              <a:gd name="connsiteX8" fmla="*/ 65785 w 77851"/>
              <a:gd name="connsiteY8" fmla="*/ 62762 h 113512"/>
              <a:gd name="connsiteX9" fmla="*/ 71501 w 77851"/>
              <a:gd name="connsiteY9" fmla="*/ 78688 h 113512"/>
              <a:gd name="connsiteX10" fmla="*/ 60578 w 77851"/>
              <a:gd name="connsiteY10" fmla="*/ 99542 h 113512"/>
              <a:gd name="connsiteX11" fmla="*/ 32511 w 77851"/>
              <a:gd name="connsiteY11" fmla="*/ 107162 h 113512"/>
              <a:gd name="connsiteX12" fmla="*/ 6350 w 77851"/>
              <a:gd name="connsiteY12" fmla="*/ 101510 h 113512"/>
              <a:gd name="connsiteX13" fmla="*/ 6350 w 77851"/>
              <a:gd name="connsiteY13" fmla="*/ 84099 h 113512"/>
              <a:gd name="connsiteX14" fmla="*/ 34163 w 77851"/>
              <a:gd name="connsiteY14" fmla="*/ 93408 h 113512"/>
              <a:gd name="connsiteX15" fmla="*/ 54102 w 77851"/>
              <a:gd name="connsiteY15" fmla="*/ 80352 h 113512"/>
              <a:gd name="connsiteX16" fmla="*/ 49783 w 77851"/>
              <a:gd name="connsiteY16" fmla="*/ 71157 h 113512"/>
              <a:gd name="connsiteX17" fmla="*/ 32130 w 77851"/>
              <a:gd name="connsiteY17" fmla="*/ 62585 h 113512"/>
              <a:gd name="connsiteX18" fmla="*/ 11302 w 77851"/>
              <a:gd name="connsiteY18" fmla="*/ 49834 h 113512"/>
              <a:gd name="connsiteX19" fmla="*/ 6477 w 77851"/>
              <a:gd name="connsiteY19" fmla="*/ 34556 h 113512"/>
              <a:gd name="connsiteX20" fmla="*/ 17398 w 77851"/>
              <a:gd name="connsiteY20" fmla="*/ 14045 h 113512"/>
              <a:gd name="connsiteX21" fmla="*/ 44069 w 77851"/>
              <a:gd name="connsiteY21" fmla="*/ 6350 h 11351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Lst>
            <a:rect l="l" t="t" r="r" b="b"/>
            <a:pathLst>
              <a:path w="77851" h="113512">
                <a:moveTo>
                  <a:pt x="44069" y="6350"/>
                </a:moveTo>
                <a:cubicBezTo>
                  <a:pt x="52196" y="6350"/>
                  <a:pt x="59816" y="7772"/>
                  <a:pt x="66802" y="10617"/>
                </a:cubicBezTo>
                <a:lnTo>
                  <a:pt x="66802" y="27063"/>
                </a:lnTo>
                <a:cubicBezTo>
                  <a:pt x="59689" y="22428"/>
                  <a:pt x="51434" y="20104"/>
                  <a:pt x="42417" y="20104"/>
                </a:cubicBezTo>
                <a:cubicBezTo>
                  <a:pt x="36957" y="20104"/>
                  <a:pt x="32511" y="21284"/>
                  <a:pt x="29083" y="23672"/>
                </a:cubicBezTo>
                <a:cubicBezTo>
                  <a:pt x="25653" y="26047"/>
                  <a:pt x="23876" y="29184"/>
                  <a:pt x="23876" y="33070"/>
                </a:cubicBezTo>
                <a:cubicBezTo>
                  <a:pt x="23876" y="36906"/>
                  <a:pt x="25145" y="39890"/>
                  <a:pt x="27558" y="42036"/>
                </a:cubicBezTo>
                <a:cubicBezTo>
                  <a:pt x="30098" y="44183"/>
                  <a:pt x="35559" y="46951"/>
                  <a:pt x="44069" y="50317"/>
                </a:cubicBezTo>
                <a:cubicBezTo>
                  <a:pt x="54736" y="54317"/>
                  <a:pt x="61976" y="58470"/>
                  <a:pt x="65785" y="62762"/>
                </a:cubicBezTo>
                <a:cubicBezTo>
                  <a:pt x="69595" y="67055"/>
                  <a:pt x="71501" y="72364"/>
                  <a:pt x="71501" y="78688"/>
                </a:cubicBezTo>
                <a:cubicBezTo>
                  <a:pt x="71501" y="87515"/>
                  <a:pt x="67817" y="94462"/>
                  <a:pt x="60578" y="99542"/>
                </a:cubicBezTo>
                <a:cubicBezTo>
                  <a:pt x="53339" y="104622"/>
                  <a:pt x="44069" y="107162"/>
                  <a:pt x="32511" y="107162"/>
                </a:cubicBezTo>
                <a:cubicBezTo>
                  <a:pt x="22605" y="107162"/>
                  <a:pt x="13842" y="105282"/>
                  <a:pt x="6350" y="101510"/>
                </a:cubicBezTo>
                <a:lnTo>
                  <a:pt x="6350" y="84099"/>
                </a:lnTo>
                <a:cubicBezTo>
                  <a:pt x="14985" y="90309"/>
                  <a:pt x="24257" y="93408"/>
                  <a:pt x="34163" y="93408"/>
                </a:cubicBezTo>
                <a:cubicBezTo>
                  <a:pt x="47497" y="93408"/>
                  <a:pt x="54102" y="89051"/>
                  <a:pt x="54102" y="80352"/>
                </a:cubicBezTo>
                <a:cubicBezTo>
                  <a:pt x="54102" y="76631"/>
                  <a:pt x="52704" y="73570"/>
                  <a:pt x="49783" y="71157"/>
                </a:cubicBezTo>
                <a:cubicBezTo>
                  <a:pt x="46863" y="68757"/>
                  <a:pt x="41020" y="65899"/>
                  <a:pt x="32130" y="62585"/>
                </a:cubicBezTo>
                <a:cubicBezTo>
                  <a:pt x="21463" y="58292"/>
                  <a:pt x="14477" y="54038"/>
                  <a:pt x="11302" y="49834"/>
                </a:cubicBezTo>
                <a:cubicBezTo>
                  <a:pt x="8127" y="45630"/>
                  <a:pt x="6477" y="40525"/>
                  <a:pt x="6477" y="34556"/>
                </a:cubicBezTo>
                <a:cubicBezTo>
                  <a:pt x="6477" y="26022"/>
                  <a:pt x="10159" y="19189"/>
                  <a:pt x="17398" y="14045"/>
                </a:cubicBezTo>
                <a:cubicBezTo>
                  <a:pt x="24510" y="8914"/>
                  <a:pt x="33401" y="6350"/>
                  <a:pt x="4406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1" name="Freeform 3"/>
          <p:cNvSpPr/>
          <p:nvPr/>
        </p:nvSpPr>
        <p:spPr>
          <a:xfrm>
            <a:off x="4838191" y="7486484"/>
            <a:ext cx="61341" cy="66509"/>
          </a:xfrm>
          <a:custGeom>
            <a:avLst/>
            <a:gdLst>
              <a:gd name="connsiteX0" fmla="*/ 6350 w 61341"/>
              <a:gd name="connsiteY0" fmla="*/ 6350 h 66509"/>
              <a:gd name="connsiteX1" fmla="*/ 6350 w 61341"/>
              <a:gd name="connsiteY1" fmla="*/ 60159 h 66509"/>
              <a:gd name="connsiteX2" fmla="*/ 22479 w 61341"/>
              <a:gd name="connsiteY2" fmla="*/ 60159 h 66509"/>
              <a:gd name="connsiteX3" fmla="*/ 46736 w 61341"/>
              <a:gd name="connsiteY3" fmla="*/ 52984 h 66509"/>
              <a:gd name="connsiteX4" fmla="*/ 54991 w 61341"/>
              <a:gd name="connsiteY4" fmla="*/ 32384 h 66509"/>
              <a:gd name="connsiteX5" fmla="*/ 24129 w 61341"/>
              <a:gd name="connsiteY5" fmla="*/ 6350 h 66509"/>
              <a:gd name="connsiteX6" fmla="*/ 6350 w 61341"/>
              <a:gd name="connsiteY6" fmla="*/ 6350 h 665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61341" h="66509">
                <a:moveTo>
                  <a:pt x="6350" y="6350"/>
                </a:moveTo>
                <a:lnTo>
                  <a:pt x="6350" y="60159"/>
                </a:lnTo>
                <a:lnTo>
                  <a:pt x="22479" y="60159"/>
                </a:lnTo>
                <a:cubicBezTo>
                  <a:pt x="33147" y="60159"/>
                  <a:pt x="41148" y="57772"/>
                  <a:pt x="46736" y="52984"/>
                </a:cubicBezTo>
                <a:cubicBezTo>
                  <a:pt x="52197" y="48183"/>
                  <a:pt x="54991" y="41326"/>
                  <a:pt x="54991" y="32384"/>
                </a:cubicBezTo>
                <a:cubicBezTo>
                  <a:pt x="54991" y="15037"/>
                  <a:pt x="44704" y="6350"/>
                  <a:pt x="24129" y="6350"/>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2" name="Freeform 3"/>
          <p:cNvSpPr/>
          <p:nvPr/>
        </p:nvSpPr>
        <p:spPr>
          <a:xfrm>
            <a:off x="4638675" y="7482141"/>
            <a:ext cx="50165" cy="52400"/>
          </a:xfrm>
          <a:custGeom>
            <a:avLst/>
            <a:gdLst>
              <a:gd name="connsiteX0" fmla="*/ 25908 w 50165"/>
              <a:gd name="connsiteY0" fmla="*/ 6350 h 52400"/>
              <a:gd name="connsiteX1" fmla="*/ 11557 w 50165"/>
              <a:gd name="connsiteY1" fmla="*/ 11264 h 52400"/>
              <a:gd name="connsiteX2" fmla="*/ 6350 w 50165"/>
              <a:gd name="connsiteY2" fmla="*/ 24104 h 52400"/>
              <a:gd name="connsiteX3" fmla="*/ 21209 w 50165"/>
              <a:gd name="connsiteY3" fmla="*/ 46049 h 52400"/>
              <a:gd name="connsiteX4" fmla="*/ 43815 w 50165"/>
              <a:gd name="connsiteY4" fmla="*/ 23240 h 52400"/>
              <a:gd name="connsiteX5" fmla="*/ 38734 w 50165"/>
              <a:gd name="connsiteY5" fmla="*/ 10921 h 52400"/>
              <a:gd name="connsiteX6" fmla="*/ 25908 w 50165"/>
              <a:gd name="connsiteY6" fmla="*/ 6350 h 524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50165" h="52400">
                <a:moveTo>
                  <a:pt x="25908" y="6350"/>
                </a:moveTo>
                <a:cubicBezTo>
                  <a:pt x="19939" y="6350"/>
                  <a:pt x="15113" y="7987"/>
                  <a:pt x="11557" y="11264"/>
                </a:cubicBezTo>
                <a:cubicBezTo>
                  <a:pt x="8001" y="14540"/>
                  <a:pt x="6350" y="18821"/>
                  <a:pt x="6350" y="24104"/>
                </a:cubicBezTo>
                <a:cubicBezTo>
                  <a:pt x="6350" y="33273"/>
                  <a:pt x="11303" y="40588"/>
                  <a:pt x="21209" y="46049"/>
                </a:cubicBezTo>
                <a:cubicBezTo>
                  <a:pt x="36321" y="40881"/>
                  <a:pt x="43815" y="33273"/>
                  <a:pt x="43815" y="23240"/>
                </a:cubicBezTo>
                <a:cubicBezTo>
                  <a:pt x="43815" y="18071"/>
                  <a:pt x="42164" y="13969"/>
                  <a:pt x="38734" y="10921"/>
                </a:cubicBezTo>
                <a:cubicBezTo>
                  <a:pt x="35305" y="7873"/>
                  <a:pt x="30988" y="6350"/>
                  <a:pt x="2590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3" name="Freeform 3"/>
          <p:cNvSpPr/>
          <p:nvPr/>
        </p:nvSpPr>
        <p:spPr>
          <a:xfrm>
            <a:off x="5083302" y="7481175"/>
            <a:ext cx="70104" cy="139649"/>
          </a:xfrm>
          <a:custGeom>
            <a:avLst/>
            <a:gdLst>
              <a:gd name="connsiteX0" fmla="*/ 39751 w 70104"/>
              <a:gd name="connsiteY0" fmla="*/ 6350 h 139649"/>
              <a:gd name="connsiteX1" fmla="*/ 39751 w 70104"/>
              <a:gd name="connsiteY1" fmla="*/ 34912 h 139649"/>
              <a:gd name="connsiteX2" fmla="*/ 63753 w 70104"/>
              <a:gd name="connsiteY2" fmla="*/ 34912 h 139649"/>
              <a:gd name="connsiteX3" fmla="*/ 63753 w 70104"/>
              <a:gd name="connsiteY3" fmla="*/ 49009 h 139649"/>
              <a:gd name="connsiteX4" fmla="*/ 39751 w 70104"/>
              <a:gd name="connsiteY4" fmla="*/ 49009 h 139649"/>
              <a:gd name="connsiteX5" fmla="*/ 39751 w 70104"/>
              <a:gd name="connsiteY5" fmla="*/ 101600 h 139649"/>
              <a:gd name="connsiteX6" fmla="*/ 43052 w 70104"/>
              <a:gd name="connsiteY6" fmla="*/ 115189 h 139649"/>
              <a:gd name="connsiteX7" fmla="*/ 53720 w 70104"/>
              <a:gd name="connsiteY7" fmla="*/ 119278 h 139649"/>
              <a:gd name="connsiteX8" fmla="*/ 63753 w 70104"/>
              <a:gd name="connsiteY8" fmla="*/ 116052 h 139649"/>
              <a:gd name="connsiteX9" fmla="*/ 63753 w 70104"/>
              <a:gd name="connsiteY9" fmla="*/ 130251 h 139649"/>
              <a:gd name="connsiteX10" fmla="*/ 48640 w 70104"/>
              <a:gd name="connsiteY10" fmla="*/ 133299 h 139649"/>
              <a:gd name="connsiteX11" fmla="*/ 22859 w 70104"/>
              <a:gd name="connsiteY11" fmla="*/ 104648 h 139649"/>
              <a:gd name="connsiteX12" fmla="*/ 22859 w 70104"/>
              <a:gd name="connsiteY12" fmla="*/ 49009 h 139649"/>
              <a:gd name="connsiteX13" fmla="*/ 6350 w 70104"/>
              <a:gd name="connsiteY13" fmla="*/ 49009 h 139649"/>
              <a:gd name="connsiteX14" fmla="*/ 6350 w 70104"/>
              <a:gd name="connsiteY14" fmla="*/ 34912 h 139649"/>
              <a:gd name="connsiteX15" fmla="*/ 22859 w 70104"/>
              <a:gd name="connsiteY15" fmla="*/ 34912 h 139649"/>
              <a:gd name="connsiteX16" fmla="*/ 22859 w 70104"/>
              <a:gd name="connsiteY16" fmla="*/ 11748 h 139649"/>
              <a:gd name="connsiteX17" fmla="*/ 39751 w 70104"/>
              <a:gd name="connsiteY17" fmla="*/ 6350 h 13964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49">
                <a:moveTo>
                  <a:pt x="39751" y="6350"/>
                </a:moveTo>
                <a:lnTo>
                  <a:pt x="39751" y="34912"/>
                </a:lnTo>
                <a:lnTo>
                  <a:pt x="63753" y="34912"/>
                </a:lnTo>
                <a:lnTo>
                  <a:pt x="63753" y="49009"/>
                </a:lnTo>
                <a:lnTo>
                  <a:pt x="39751" y="49009"/>
                </a:lnTo>
                <a:lnTo>
                  <a:pt x="39751" y="101600"/>
                </a:lnTo>
                <a:cubicBezTo>
                  <a:pt x="39751" y="107925"/>
                  <a:pt x="40894" y="112459"/>
                  <a:pt x="43052" y="115189"/>
                </a:cubicBezTo>
                <a:cubicBezTo>
                  <a:pt x="45211" y="117907"/>
                  <a:pt x="48767" y="119278"/>
                  <a:pt x="53720" y="119278"/>
                </a:cubicBezTo>
                <a:cubicBezTo>
                  <a:pt x="57530" y="119278"/>
                  <a:pt x="60959" y="118198"/>
                  <a:pt x="63753" y="116052"/>
                </a:cubicBezTo>
                <a:lnTo>
                  <a:pt x="63753" y="130251"/>
                </a:lnTo>
                <a:cubicBezTo>
                  <a:pt x="60070" y="132283"/>
                  <a:pt x="54990" y="133299"/>
                  <a:pt x="48640" y="133299"/>
                </a:cubicBezTo>
                <a:cubicBezTo>
                  <a:pt x="31495" y="133299"/>
                  <a:pt x="22859" y="123749"/>
                  <a:pt x="22859" y="104648"/>
                </a:cubicBezTo>
                <a:lnTo>
                  <a:pt x="22859" y="49009"/>
                </a:lnTo>
                <a:lnTo>
                  <a:pt x="6350" y="49009"/>
                </a:lnTo>
                <a:lnTo>
                  <a:pt x="6350" y="34912"/>
                </a:lnTo>
                <a:lnTo>
                  <a:pt x="22859" y="34912"/>
                </a:lnTo>
                <a:lnTo>
                  <a:pt x="22859" y="11748"/>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4" name="Freeform 3"/>
          <p:cNvSpPr/>
          <p:nvPr/>
        </p:nvSpPr>
        <p:spPr>
          <a:xfrm>
            <a:off x="4085082" y="7481175"/>
            <a:ext cx="70104" cy="139649"/>
          </a:xfrm>
          <a:custGeom>
            <a:avLst/>
            <a:gdLst>
              <a:gd name="connsiteX0" fmla="*/ 39751 w 70104"/>
              <a:gd name="connsiteY0" fmla="*/ 6350 h 139649"/>
              <a:gd name="connsiteX1" fmla="*/ 39751 w 70104"/>
              <a:gd name="connsiteY1" fmla="*/ 34912 h 139649"/>
              <a:gd name="connsiteX2" fmla="*/ 63753 w 70104"/>
              <a:gd name="connsiteY2" fmla="*/ 34912 h 139649"/>
              <a:gd name="connsiteX3" fmla="*/ 63753 w 70104"/>
              <a:gd name="connsiteY3" fmla="*/ 49009 h 139649"/>
              <a:gd name="connsiteX4" fmla="*/ 39751 w 70104"/>
              <a:gd name="connsiteY4" fmla="*/ 49009 h 139649"/>
              <a:gd name="connsiteX5" fmla="*/ 39751 w 70104"/>
              <a:gd name="connsiteY5" fmla="*/ 101600 h 139649"/>
              <a:gd name="connsiteX6" fmla="*/ 43052 w 70104"/>
              <a:gd name="connsiteY6" fmla="*/ 115189 h 139649"/>
              <a:gd name="connsiteX7" fmla="*/ 53721 w 70104"/>
              <a:gd name="connsiteY7" fmla="*/ 119278 h 139649"/>
              <a:gd name="connsiteX8" fmla="*/ 63753 w 70104"/>
              <a:gd name="connsiteY8" fmla="*/ 116052 h 139649"/>
              <a:gd name="connsiteX9" fmla="*/ 63753 w 70104"/>
              <a:gd name="connsiteY9" fmla="*/ 130251 h 139649"/>
              <a:gd name="connsiteX10" fmla="*/ 48640 w 70104"/>
              <a:gd name="connsiteY10" fmla="*/ 133299 h 139649"/>
              <a:gd name="connsiteX11" fmla="*/ 22859 w 70104"/>
              <a:gd name="connsiteY11" fmla="*/ 104648 h 139649"/>
              <a:gd name="connsiteX12" fmla="*/ 22859 w 70104"/>
              <a:gd name="connsiteY12" fmla="*/ 49009 h 139649"/>
              <a:gd name="connsiteX13" fmla="*/ 6350 w 70104"/>
              <a:gd name="connsiteY13" fmla="*/ 49009 h 139649"/>
              <a:gd name="connsiteX14" fmla="*/ 6350 w 70104"/>
              <a:gd name="connsiteY14" fmla="*/ 34912 h 139649"/>
              <a:gd name="connsiteX15" fmla="*/ 22859 w 70104"/>
              <a:gd name="connsiteY15" fmla="*/ 34912 h 139649"/>
              <a:gd name="connsiteX16" fmla="*/ 22859 w 70104"/>
              <a:gd name="connsiteY16" fmla="*/ 11748 h 139649"/>
              <a:gd name="connsiteX17" fmla="*/ 39751 w 70104"/>
              <a:gd name="connsiteY17" fmla="*/ 6350 h 13964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0104" h="139649">
                <a:moveTo>
                  <a:pt x="39751" y="6350"/>
                </a:moveTo>
                <a:lnTo>
                  <a:pt x="39751" y="34912"/>
                </a:lnTo>
                <a:lnTo>
                  <a:pt x="63753" y="34912"/>
                </a:lnTo>
                <a:lnTo>
                  <a:pt x="63753" y="49009"/>
                </a:lnTo>
                <a:lnTo>
                  <a:pt x="39751" y="49009"/>
                </a:lnTo>
                <a:lnTo>
                  <a:pt x="39751" y="101600"/>
                </a:lnTo>
                <a:cubicBezTo>
                  <a:pt x="39751" y="107925"/>
                  <a:pt x="40894" y="112459"/>
                  <a:pt x="43052" y="115189"/>
                </a:cubicBezTo>
                <a:cubicBezTo>
                  <a:pt x="45211" y="117907"/>
                  <a:pt x="48767" y="119278"/>
                  <a:pt x="53721" y="119278"/>
                </a:cubicBezTo>
                <a:cubicBezTo>
                  <a:pt x="57530" y="119278"/>
                  <a:pt x="60959" y="118198"/>
                  <a:pt x="63753" y="116052"/>
                </a:cubicBezTo>
                <a:lnTo>
                  <a:pt x="63753" y="130251"/>
                </a:lnTo>
                <a:cubicBezTo>
                  <a:pt x="60071" y="132283"/>
                  <a:pt x="54990" y="133299"/>
                  <a:pt x="48640" y="133299"/>
                </a:cubicBezTo>
                <a:cubicBezTo>
                  <a:pt x="31496" y="133299"/>
                  <a:pt x="22859" y="123749"/>
                  <a:pt x="22859" y="104648"/>
                </a:cubicBezTo>
                <a:lnTo>
                  <a:pt x="22859" y="49009"/>
                </a:lnTo>
                <a:lnTo>
                  <a:pt x="6350" y="49009"/>
                </a:lnTo>
                <a:lnTo>
                  <a:pt x="6350" y="34912"/>
                </a:lnTo>
                <a:lnTo>
                  <a:pt x="22859" y="34912"/>
                </a:lnTo>
                <a:lnTo>
                  <a:pt x="22859" y="11748"/>
                </a:lnTo>
                <a:lnTo>
                  <a:pt x="39751"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5" name="Freeform 3"/>
          <p:cNvSpPr/>
          <p:nvPr/>
        </p:nvSpPr>
        <p:spPr>
          <a:xfrm>
            <a:off x="4820792" y="7471168"/>
            <a:ext cx="97028" cy="147561"/>
          </a:xfrm>
          <a:custGeom>
            <a:avLst/>
            <a:gdLst>
              <a:gd name="connsiteX0" fmla="*/ 6350 w 97028"/>
              <a:gd name="connsiteY0" fmla="*/ 6350 h 147561"/>
              <a:gd name="connsiteX1" fmla="*/ 44703 w 97028"/>
              <a:gd name="connsiteY1" fmla="*/ 6350 h 147561"/>
              <a:gd name="connsiteX2" fmla="*/ 78613 w 97028"/>
              <a:gd name="connsiteY2" fmla="*/ 16878 h 147561"/>
              <a:gd name="connsiteX3" fmla="*/ 90678 w 97028"/>
              <a:gd name="connsiteY3" fmla="*/ 47002 h 147561"/>
              <a:gd name="connsiteX4" fmla="*/ 76580 w 97028"/>
              <a:gd name="connsiteY4" fmla="*/ 79184 h 147561"/>
              <a:gd name="connsiteX5" fmla="*/ 41275 w 97028"/>
              <a:gd name="connsiteY5" fmla="*/ 90805 h 147561"/>
              <a:gd name="connsiteX6" fmla="*/ 23748 w 97028"/>
              <a:gd name="connsiteY6" fmla="*/ 90805 h 147561"/>
              <a:gd name="connsiteX7" fmla="*/ 23748 w 97028"/>
              <a:gd name="connsiteY7" fmla="*/ 141211 h 147561"/>
              <a:gd name="connsiteX8" fmla="*/ 6350 w 97028"/>
              <a:gd name="connsiteY8" fmla="*/ 141211 h 147561"/>
              <a:gd name="connsiteX9" fmla="*/ 6350 w 97028"/>
              <a:gd name="connsiteY9" fmla="*/ 6350 h 14756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7028" h="147561">
                <a:moveTo>
                  <a:pt x="6350" y="6350"/>
                </a:moveTo>
                <a:lnTo>
                  <a:pt x="44703" y="6350"/>
                </a:lnTo>
                <a:cubicBezTo>
                  <a:pt x="59182" y="6350"/>
                  <a:pt x="70485" y="9855"/>
                  <a:pt x="78613" y="16878"/>
                </a:cubicBezTo>
                <a:cubicBezTo>
                  <a:pt x="86614" y="23901"/>
                  <a:pt x="90678" y="33946"/>
                  <a:pt x="90678" y="47002"/>
                </a:cubicBezTo>
                <a:cubicBezTo>
                  <a:pt x="90678" y="60235"/>
                  <a:pt x="85978" y="70967"/>
                  <a:pt x="76580" y="79184"/>
                </a:cubicBezTo>
                <a:cubicBezTo>
                  <a:pt x="67183" y="87388"/>
                  <a:pt x="55372" y="91261"/>
                  <a:pt x="41275" y="90805"/>
                </a:cubicBezTo>
                <a:lnTo>
                  <a:pt x="23748" y="90805"/>
                </a:lnTo>
                <a:lnTo>
                  <a:pt x="23748" y="141211"/>
                </a:lnTo>
                <a:lnTo>
                  <a:pt x="6350" y="141211"/>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6" name="Freeform 3"/>
          <p:cNvSpPr/>
          <p:nvPr/>
        </p:nvSpPr>
        <p:spPr>
          <a:xfrm>
            <a:off x="4606925" y="7468908"/>
            <a:ext cx="153289" cy="151993"/>
          </a:xfrm>
          <a:custGeom>
            <a:avLst/>
            <a:gdLst>
              <a:gd name="connsiteX0" fmla="*/ 57658 w 153289"/>
              <a:gd name="connsiteY0" fmla="*/ 6350 h 151993"/>
              <a:gd name="connsiteX1" fmla="*/ 82169 w 153289"/>
              <a:gd name="connsiteY1" fmla="*/ 14312 h 151993"/>
              <a:gd name="connsiteX2" fmla="*/ 91440 w 153289"/>
              <a:gd name="connsiteY2" fmla="*/ 35076 h 151993"/>
              <a:gd name="connsiteX3" fmla="*/ 65913 w 153289"/>
              <a:gd name="connsiteY3" fmla="*/ 66420 h 151993"/>
              <a:gd name="connsiteX4" fmla="*/ 102742 w 153289"/>
              <a:gd name="connsiteY4" fmla="*/ 100456 h 151993"/>
              <a:gd name="connsiteX5" fmla="*/ 117983 w 153289"/>
              <a:gd name="connsiteY5" fmla="*/ 51015 h 151993"/>
              <a:gd name="connsiteX6" fmla="*/ 116204 w 153289"/>
              <a:gd name="connsiteY6" fmla="*/ 38036 h 151993"/>
              <a:gd name="connsiteX7" fmla="*/ 132460 w 153289"/>
              <a:gd name="connsiteY7" fmla="*/ 38036 h 151993"/>
              <a:gd name="connsiteX8" fmla="*/ 133730 w 153289"/>
              <a:gd name="connsiteY8" fmla="*/ 50571 h 151993"/>
              <a:gd name="connsiteX9" fmla="*/ 127761 w 153289"/>
              <a:gd name="connsiteY9" fmla="*/ 82486 h 151993"/>
              <a:gd name="connsiteX10" fmla="*/ 111125 w 153289"/>
              <a:gd name="connsiteY10" fmla="*/ 113347 h 151993"/>
              <a:gd name="connsiteX11" fmla="*/ 123316 w 153289"/>
              <a:gd name="connsiteY11" fmla="*/ 126796 h 151993"/>
              <a:gd name="connsiteX12" fmla="*/ 134620 w 153289"/>
              <a:gd name="connsiteY12" fmla="*/ 130416 h 151993"/>
              <a:gd name="connsiteX13" fmla="*/ 146939 w 153289"/>
              <a:gd name="connsiteY13" fmla="*/ 127621 h 151993"/>
              <a:gd name="connsiteX14" fmla="*/ 146939 w 153289"/>
              <a:gd name="connsiteY14" fmla="*/ 142861 h 151993"/>
              <a:gd name="connsiteX15" fmla="*/ 131826 w 153289"/>
              <a:gd name="connsiteY15" fmla="*/ 145643 h 151993"/>
              <a:gd name="connsiteX16" fmla="*/ 117094 w 153289"/>
              <a:gd name="connsiteY16" fmla="*/ 141820 h 151993"/>
              <a:gd name="connsiteX17" fmla="*/ 101091 w 153289"/>
              <a:gd name="connsiteY17" fmla="*/ 125183 h 151993"/>
              <a:gd name="connsiteX18" fmla="*/ 52578 w 153289"/>
              <a:gd name="connsiteY18" fmla="*/ 145643 h 151993"/>
              <a:gd name="connsiteX19" fmla="*/ 18796 w 153289"/>
              <a:gd name="connsiteY19" fmla="*/ 135242 h 151993"/>
              <a:gd name="connsiteX20" fmla="*/ 6350 w 153289"/>
              <a:gd name="connsiteY20" fmla="*/ 106552 h 151993"/>
              <a:gd name="connsiteX21" fmla="*/ 37719 w 153289"/>
              <a:gd name="connsiteY21" fmla="*/ 65544 h 151993"/>
              <a:gd name="connsiteX22" fmla="*/ 21971 w 153289"/>
              <a:gd name="connsiteY22" fmla="*/ 37248 h 151993"/>
              <a:gd name="connsiteX23" fmla="*/ 31877 w 153289"/>
              <a:gd name="connsiteY23" fmla="*/ 14744 h 151993"/>
              <a:gd name="connsiteX24" fmla="*/ 57658 w 153289"/>
              <a:gd name="connsiteY24" fmla="*/ 6350 h 15199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Lst>
            <a:rect l="l" t="t" r="r" b="b"/>
            <a:pathLst>
              <a:path w="153289" h="151993">
                <a:moveTo>
                  <a:pt x="57658" y="6350"/>
                </a:moveTo>
                <a:cubicBezTo>
                  <a:pt x="67817" y="6350"/>
                  <a:pt x="75946" y="9004"/>
                  <a:pt x="82169" y="14312"/>
                </a:cubicBezTo>
                <a:cubicBezTo>
                  <a:pt x="88391" y="19621"/>
                  <a:pt x="91440" y="26542"/>
                  <a:pt x="91440" y="35076"/>
                </a:cubicBezTo>
                <a:cubicBezTo>
                  <a:pt x="91440" y="49008"/>
                  <a:pt x="82930" y="59448"/>
                  <a:pt x="65913" y="66420"/>
                </a:cubicBezTo>
                <a:cubicBezTo>
                  <a:pt x="78866" y="71411"/>
                  <a:pt x="91185" y="82753"/>
                  <a:pt x="102742" y="100456"/>
                </a:cubicBezTo>
                <a:cubicBezTo>
                  <a:pt x="112903" y="86473"/>
                  <a:pt x="117983" y="69989"/>
                  <a:pt x="117983" y="51015"/>
                </a:cubicBezTo>
                <a:cubicBezTo>
                  <a:pt x="117983" y="46481"/>
                  <a:pt x="117347" y="42150"/>
                  <a:pt x="116204" y="38036"/>
                </a:cubicBezTo>
                <a:lnTo>
                  <a:pt x="132460" y="38036"/>
                </a:lnTo>
                <a:cubicBezTo>
                  <a:pt x="133350" y="41516"/>
                  <a:pt x="133730" y="45694"/>
                  <a:pt x="133730" y="50571"/>
                </a:cubicBezTo>
                <a:cubicBezTo>
                  <a:pt x="133730" y="60731"/>
                  <a:pt x="131698" y="71360"/>
                  <a:pt x="127761" y="82486"/>
                </a:cubicBezTo>
                <a:cubicBezTo>
                  <a:pt x="123825" y="93598"/>
                  <a:pt x="118236" y="103885"/>
                  <a:pt x="111125" y="113347"/>
                </a:cubicBezTo>
                <a:cubicBezTo>
                  <a:pt x="115951" y="119900"/>
                  <a:pt x="120015" y="124383"/>
                  <a:pt x="123316" y="126796"/>
                </a:cubicBezTo>
                <a:cubicBezTo>
                  <a:pt x="126619" y="129209"/>
                  <a:pt x="130302" y="130416"/>
                  <a:pt x="134620" y="130416"/>
                </a:cubicBezTo>
                <a:cubicBezTo>
                  <a:pt x="138048" y="130416"/>
                  <a:pt x="142240" y="129488"/>
                  <a:pt x="146939" y="127621"/>
                </a:cubicBezTo>
                <a:lnTo>
                  <a:pt x="146939" y="142861"/>
                </a:lnTo>
                <a:cubicBezTo>
                  <a:pt x="142113" y="144715"/>
                  <a:pt x="137033" y="145643"/>
                  <a:pt x="131826" y="145643"/>
                </a:cubicBezTo>
                <a:cubicBezTo>
                  <a:pt x="126365" y="145643"/>
                  <a:pt x="121411" y="144373"/>
                  <a:pt x="117094" y="141820"/>
                </a:cubicBezTo>
                <a:cubicBezTo>
                  <a:pt x="112648" y="139267"/>
                  <a:pt x="107315" y="133718"/>
                  <a:pt x="101091" y="125183"/>
                </a:cubicBezTo>
                <a:cubicBezTo>
                  <a:pt x="87757" y="138823"/>
                  <a:pt x="71628" y="145643"/>
                  <a:pt x="52578" y="145643"/>
                </a:cubicBezTo>
                <a:cubicBezTo>
                  <a:pt x="38480" y="145643"/>
                  <a:pt x="27178" y="142175"/>
                  <a:pt x="18796" y="135242"/>
                </a:cubicBezTo>
                <a:cubicBezTo>
                  <a:pt x="10540" y="128307"/>
                  <a:pt x="6350" y="118744"/>
                  <a:pt x="6350" y="106552"/>
                </a:cubicBezTo>
                <a:cubicBezTo>
                  <a:pt x="6350" y="88213"/>
                  <a:pt x="16764" y="74548"/>
                  <a:pt x="37719" y="65544"/>
                </a:cubicBezTo>
                <a:cubicBezTo>
                  <a:pt x="27304" y="57594"/>
                  <a:pt x="21971" y="48170"/>
                  <a:pt x="21971" y="37248"/>
                </a:cubicBezTo>
                <a:cubicBezTo>
                  <a:pt x="21971" y="27851"/>
                  <a:pt x="25272" y="20345"/>
                  <a:pt x="31877" y="14744"/>
                </a:cubicBezTo>
                <a:cubicBezTo>
                  <a:pt x="38480" y="9143"/>
                  <a:pt x="46990" y="6350"/>
                  <a:pt x="5765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7" name="Freeform 3"/>
          <p:cNvSpPr/>
          <p:nvPr/>
        </p:nvSpPr>
        <p:spPr>
          <a:xfrm>
            <a:off x="3778884" y="7468908"/>
            <a:ext cx="113665" cy="152082"/>
          </a:xfrm>
          <a:custGeom>
            <a:avLst/>
            <a:gdLst>
              <a:gd name="connsiteX0" fmla="*/ 75311 w 113665"/>
              <a:gd name="connsiteY0" fmla="*/ 6350 h 152082"/>
              <a:gd name="connsiteX1" fmla="*/ 107315 w 113665"/>
              <a:gd name="connsiteY1" fmla="*/ 11835 h 152082"/>
              <a:gd name="connsiteX2" fmla="*/ 107315 w 113665"/>
              <a:gd name="connsiteY2" fmla="*/ 30022 h 152082"/>
              <a:gd name="connsiteX3" fmla="*/ 75565 w 113665"/>
              <a:gd name="connsiteY3" fmla="*/ 22021 h 152082"/>
              <a:gd name="connsiteX4" fmla="*/ 38735 w 113665"/>
              <a:gd name="connsiteY4" fmla="*/ 37032 h 152082"/>
              <a:gd name="connsiteX5" fmla="*/ 24638 w 113665"/>
              <a:gd name="connsiteY5" fmla="*/ 77558 h 152082"/>
              <a:gd name="connsiteX6" fmla="*/ 37846 w 113665"/>
              <a:gd name="connsiteY6" fmla="*/ 116001 h 152082"/>
              <a:gd name="connsiteX7" fmla="*/ 72517 w 113665"/>
              <a:gd name="connsiteY7" fmla="*/ 130237 h 152082"/>
              <a:gd name="connsiteX8" fmla="*/ 107315 w 113665"/>
              <a:gd name="connsiteY8" fmla="*/ 121183 h 152082"/>
              <a:gd name="connsiteX9" fmla="*/ 107315 w 113665"/>
              <a:gd name="connsiteY9" fmla="*/ 137896 h 152082"/>
              <a:gd name="connsiteX10" fmla="*/ 69977 w 113665"/>
              <a:gd name="connsiteY10" fmla="*/ 145732 h 152082"/>
              <a:gd name="connsiteX11" fmla="*/ 23622 w 113665"/>
              <a:gd name="connsiteY11" fmla="*/ 127317 h 152082"/>
              <a:gd name="connsiteX12" fmla="*/ 6350 w 113665"/>
              <a:gd name="connsiteY12" fmla="*/ 78613 h 152082"/>
              <a:gd name="connsiteX13" fmla="*/ 25780 w 113665"/>
              <a:gd name="connsiteY13" fmla="*/ 26199 h 152082"/>
              <a:gd name="connsiteX14" fmla="*/ 75311 w 113665"/>
              <a:gd name="connsiteY14" fmla="*/ 6350 h 15208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13665" h="152082">
                <a:moveTo>
                  <a:pt x="75311" y="6350"/>
                </a:moveTo>
                <a:cubicBezTo>
                  <a:pt x="88265" y="6350"/>
                  <a:pt x="98933" y="8178"/>
                  <a:pt x="107315" y="11835"/>
                </a:cubicBezTo>
                <a:lnTo>
                  <a:pt x="107315" y="30022"/>
                </a:lnTo>
                <a:cubicBezTo>
                  <a:pt x="97663" y="24688"/>
                  <a:pt x="87122" y="22021"/>
                  <a:pt x="75565" y="22021"/>
                </a:cubicBezTo>
                <a:cubicBezTo>
                  <a:pt x="60452" y="22021"/>
                  <a:pt x="48260" y="27025"/>
                  <a:pt x="38735" y="37032"/>
                </a:cubicBezTo>
                <a:cubicBezTo>
                  <a:pt x="29336" y="47052"/>
                  <a:pt x="24638" y="60552"/>
                  <a:pt x="24638" y="77558"/>
                </a:cubicBezTo>
                <a:cubicBezTo>
                  <a:pt x="24638" y="93700"/>
                  <a:pt x="28955" y="106514"/>
                  <a:pt x="37846" y="116001"/>
                </a:cubicBezTo>
                <a:cubicBezTo>
                  <a:pt x="46609" y="125488"/>
                  <a:pt x="58166" y="130237"/>
                  <a:pt x="72517" y="130237"/>
                </a:cubicBezTo>
                <a:cubicBezTo>
                  <a:pt x="85852" y="130237"/>
                  <a:pt x="97409" y="127215"/>
                  <a:pt x="107315" y="121183"/>
                </a:cubicBezTo>
                <a:lnTo>
                  <a:pt x="107315" y="137896"/>
                </a:lnTo>
                <a:cubicBezTo>
                  <a:pt x="97409" y="143128"/>
                  <a:pt x="84963" y="145732"/>
                  <a:pt x="69977" y="145732"/>
                </a:cubicBezTo>
                <a:cubicBezTo>
                  <a:pt x="50546" y="145732"/>
                  <a:pt x="35179" y="139597"/>
                  <a:pt x="23622" y="127317"/>
                </a:cubicBezTo>
                <a:cubicBezTo>
                  <a:pt x="12065" y="115048"/>
                  <a:pt x="6350" y="98805"/>
                  <a:pt x="6350" y="78613"/>
                </a:cubicBezTo>
                <a:cubicBezTo>
                  <a:pt x="6350" y="56895"/>
                  <a:pt x="12827" y="39433"/>
                  <a:pt x="25780" y="26199"/>
                </a:cubicBezTo>
                <a:cubicBezTo>
                  <a:pt x="38735" y="12966"/>
                  <a:pt x="55372" y="6350"/>
                  <a:pt x="7531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8" name="Freeform 3"/>
          <p:cNvSpPr/>
          <p:nvPr/>
        </p:nvSpPr>
        <p:spPr>
          <a:xfrm>
            <a:off x="3154679" y="2670301"/>
            <a:ext cx="342900" cy="350520"/>
          </a:xfrm>
          <a:custGeom>
            <a:avLst/>
            <a:gdLst>
              <a:gd name="connsiteX0" fmla="*/ 0 w 342900"/>
              <a:gd name="connsiteY0" fmla="*/ 57150 h 350520"/>
              <a:gd name="connsiteX1" fmla="*/ 57150 w 342900"/>
              <a:gd name="connsiteY1" fmla="*/ 0 h 350520"/>
              <a:gd name="connsiteX2" fmla="*/ 285750 w 342900"/>
              <a:gd name="connsiteY2" fmla="*/ 0 h 350520"/>
              <a:gd name="connsiteX3" fmla="*/ 342900 w 342900"/>
              <a:gd name="connsiteY3" fmla="*/ 57150 h 350520"/>
              <a:gd name="connsiteX4" fmla="*/ 342900 w 342900"/>
              <a:gd name="connsiteY4" fmla="*/ 293370 h 350520"/>
              <a:gd name="connsiteX5" fmla="*/ 285750 w 342900"/>
              <a:gd name="connsiteY5" fmla="*/ 350520 h 350520"/>
              <a:gd name="connsiteX6" fmla="*/ 57150 w 342900"/>
              <a:gd name="connsiteY6" fmla="*/ 350520 h 350520"/>
              <a:gd name="connsiteX7" fmla="*/ 0 w 342900"/>
              <a:gd name="connsiteY7" fmla="*/ 293370 h 350520"/>
              <a:gd name="connsiteX8" fmla="*/ 0 w 342900"/>
              <a:gd name="connsiteY8" fmla="*/ 57150 h 3505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0" h="350520">
                <a:moveTo>
                  <a:pt x="0" y="57150"/>
                </a:moveTo>
                <a:cubicBezTo>
                  <a:pt x="0" y="25654"/>
                  <a:pt x="25527" y="0"/>
                  <a:pt x="57150" y="0"/>
                </a:cubicBezTo>
                <a:lnTo>
                  <a:pt x="285750" y="0"/>
                </a:lnTo>
                <a:cubicBezTo>
                  <a:pt x="317373" y="0"/>
                  <a:pt x="342900" y="25654"/>
                  <a:pt x="342900" y="57150"/>
                </a:cubicBezTo>
                <a:lnTo>
                  <a:pt x="342900" y="293370"/>
                </a:lnTo>
                <a:cubicBezTo>
                  <a:pt x="342900" y="324993"/>
                  <a:pt x="317373" y="350520"/>
                  <a:pt x="285750" y="350520"/>
                </a:cubicBezTo>
                <a:lnTo>
                  <a:pt x="57150" y="350520"/>
                </a:lnTo>
                <a:cubicBezTo>
                  <a:pt x="25527" y="350520"/>
                  <a:pt x="0" y="324993"/>
                  <a:pt x="0" y="293370"/>
                </a:cubicBezTo>
                <a:lnTo>
                  <a:pt x="0" y="5715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39" name="Freeform 3"/>
          <p:cNvSpPr/>
          <p:nvPr/>
        </p:nvSpPr>
        <p:spPr>
          <a:xfrm>
            <a:off x="3141979" y="2657601"/>
            <a:ext cx="368300" cy="375920"/>
          </a:xfrm>
          <a:custGeom>
            <a:avLst/>
            <a:gdLst>
              <a:gd name="connsiteX0" fmla="*/ 12700 w 368300"/>
              <a:gd name="connsiteY0" fmla="*/ 69850 h 375920"/>
              <a:gd name="connsiteX1" fmla="*/ 69850 w 368300"/>
              <a:gd name="connsiteY1" fmla="*/ 12700 h 375920"/>
              <a:gd name="connsiteX2" fmla="*/ 298450 w 368300"/>
              <a:gd name="connsiteY2" fmla="*/ 12700 h 375920"/>
              <a:gd name="connsiteX3" fmla="*/ 355600 w 368300"/>
              <a:gd name="connsiteY3" fmla="*/ 69850 h 375920"/>
              <a:gd name="connsiteX4" fmla="*/ 355600 w 368300"/>
              <a:gd name="connsiteY4" fmla="*/ 306070 h 375920"/>
              <a:gd name="connsiteX5" fmla="*/ 298450 w 368300"/>
              <a:gd name="connsiteY5" fmla="*/ 363220 h 375920"/>
              <a:gd name="connsiteX6" fmla="*/ 69850 w 368300"/>
              <a:gd name="connsiteY6" fmla="*/ 363220 h 375920"/>
              <a:gd name="connsiteX7" fmla="*/ 12700 w 368300"/>
              <a:gd name="connsiteY7" fmla="*/ 306070 h 375920"/>
              <a:gd name="connsiteX8" fmla="*/ 12700 w 368300"/>
              <a:gd name="connsiteY8" fmla="*/ 69850 h 3759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8300" h="375920">
                <a:moveTo>
                  <a:pt x="12700" y="69850"/>
                </a:moveTo>
                <a:cubicBezTo>
                  <a:pt x="12700" y="38354"/>
                  <a:pt x="38227" y="12700"/>
                  <a:pt x="69850" y="12700"/>
                </a:cubicBezTo>
                <a:lnTo>
                  <a:pt x="298450" y="12700"/>
                </a:lnTo>
                <a:cubicBezTo>
                  <a:pt x="330073" y="12700"/>
                  <a:pt x="355600" y="38354"/>
                  <a:pt x="355600" y="69850"/>
                </a:cubicBezTo>
                <a:lnTo>
                  <a:pt x="355600" y="306070"/>
                </a:lnTo>
                <a:cubicBezTo>
                  <a:pt x="355600" y="337693"/>
                  <a:pt x="330073" y="363220"/>
                  <a:pt x="298450" y="363220"/>
                </a:cubicBezTo>
                <a:lnTo>
                  <a:pt x="69850" y="363220"/>
                </a:lnTo>
                <a:cubicBezTo>
                  <a:pt x="38227" y="363220"/>
                  <a:pt x="12700" y="337693"/>
                  <a:pt x="12700" y="306070"/>
                </a:cubicBezTo>
                <a:lnTo>
                  <a:pt x="12700" y="6985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0" name="Freeform 3"/>
          <p:cNvSpPr/>
          <p:nvPr/>
        </p:nvSpPr>
        <p:spPr>
          <a:xfrm>
            <a:off x="3642359" y="2662682"/>
            <a:ext cx="3695700" cy="403860"/>
          </a:xfrm>
          <a:custGeom>
            <a:avLst/>
            <a:gdLst>
              <a:gd name="connsiteX0" fmla="*/ 0 w 3695700"/>
              <a:gd name="connsiteY0" fmla="*/ 67310 h 403860"/>
              <a:gd name="connsiteX1" fmla="*/ 67310 w 3695700"/>
              <a:gd name="connsiteY1" fmla="*/ 0 h 403860"/>
              <a:gd name="connsiteX2" fmla="*/ 3628390 w 3695700"/>
              <a:gd name="connsiteY2" fmla="*/ 0 h 403860"/>
              <a:gd name="connsiteX3" fmla="*/ 3695700 w 3695700"/>
              <a:gd name="connsiteY3" fmla="*/ 67310 h 403860"/>
              <a:gd name="connsiteX4" fmla="*/ 3695700 w 3695700"/>
              <a:gd name="connsiteY4" fmla="*/ 336550 h 403860"/>
              <a:gd name="connsiteX5" fmla="*/ 3628390 w 3695700"/>
              <a:gd name="connsiteY5" fmla="*/ 403860 h 403860"/>
              <a:gd name="connsiteX6" fmla="*/ 67310 w 3695700"/>
              <a:gd name="connsiteY6" fmla="*/ 403860 h 403860"/>
              <a:gd name="connsiteX7" fmla="*/ 0 w 3695700"/>
              <a:gd name="connsiteY7" fmla="*/ 336550 h 403860"/>
              <a:gd name="connsiteX8" fmla="*/ 0 w 3695700"/>
              <a:gd name="connsiteY8" fmla="*/ 67310 h 40386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95700" h="403860">
                <a:moveTo>
                  <a:pt x="0" y="67310"/>
                </a:moveTo>
                <a:cubicBezTo>
                  <a:pt x="0" y="30098"/>
                  <a:pt x="30099" y="0"/>
                  <a:pt x="67310" y="0"/>
                </a:cubicBezTo>
                <a:lnTo>
                  <a:pt x="3628390" y="0"/>
                </a:lnTo>
                <a:cubicBezTo>
                  <a:pt x="3665601" y="0"/>
                  <a:pt x="3695700" y="30098"/>
                  <a:pt x="3695700" y="67310"/>
                </a:cubicBezTo>
                <a:lnTo>
                  <a:pt x="3695700" y="336550"/>
                </a:lnTo>
                <a:cubicBezTo>
                  <a:pt x="3695700" y="373760"/>
                  <a:pt x="3665601" y="403860"/>
                  <a:pt x="3628390" y="403860"/>
                </a:cubicBezTo>
                <a:lnTo>
                  <a:pt x="67310" y="403860"/>
                </a:lnTo>
                <a:cubicBezTo>
                  <a:pt x="30099" y="403860"/>
                  <a:pt x="0" y="373760"/>
                  <a:pt x="0" y="336550"/>
                </a:cubicBezTo>
                <a:lnTo>
                  <a:pt x="0" y="6731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1" name="Freeform 3"/>
          <p:cNvSpPr/>
          <p:nvPr/>
        </p:nvSpPr>
        <p:spPr>
          <a:xfrm>
            <a:off x="3629659" y="2649982"/>
            <a:ext cx="3721100" cy="429260"/>
          </a:xfrm>
          <a:custGeom>
            <a:avLst/>
            <a:gdLst>
              <a:gd name="connsiteX0" fmla="*/ 12700 w 3721100"/>
              <a:gd name="connsiteY0" fmla="*/ 80010 h 429260"/>
              <a:gd name="connsiteX1" fmla="*/ 80010 w 3721100"/>
              <a:gd name="connsiteY1" fmla="*/ 12700 h 429260"/>
              <a:gd name="connsiteX2" fmla="*/ 3641090 w 3721100"/>
              <a:gd name="connsiteY2" fmla="*/ 12700 h 429260"/>
              <a:gd name="connsiteX3" fmla="*/ 3708400 w 3721100"/>
              <a:gd name="connsiteY3" fmla="*/ 80010 h 429260"/>
              <a:gd name="connsiteX4" fmla="*/ 3708400 w 3721100"/>
              <a:gd name="connsiteY4" fmla="*/ 349250 h 429260"/>
              <a:gd name="connsiteX5" fmla="*/ 3641090 w 3721100"/>
              <a:gd name="connsiteY5" fmla="*/ 416560 h 429260"/>
              <a:gd name="connsiteX6" fmla="*/ 80010 w 3721100"/>
              <a:gd name="connsiteY6" fmla="*/ 416560 h 429260"/>
              <a:gd name="connsiteX7" fmla="*/ 12700 w 3721100"/>
              <a:gd name="connsiteY7" fmla="*/ 349250 h 429260"/>
              <a:gd name="connsiteX8" fmla="*/ 12700 w 3721100"/>
              <a:gd name="connsiteY8" fmla="*/ 80010 h 42926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21100" h="429260">
                <a:moveTo>
                  <a:pt x="12700" y="80010"/>
                </a:moveTo>
                <a:cubicBezTo>
                  <a:pt x="12700" y="42798"/>
                  <a:pt x="42799" y="12700"/>
                  <a:pt x="80010" y="12700"/>
                </a:cubicBezTo>
                <a:lnTo>
                  <a:pt x="3641090" y="12700"/>
                </a:lnTo>
                <a:cubicBezTo>
                  <a:pt x="3678301" y="12700"/>
                  <a:pt x="3708400" y="42798"/>
                  <a:pt x="3708400" y="80010"/>
                </a:cubicBezTo>
                <a:lnTo>
                  <a:pt x="3708400" y="349250"/>
                </a:lnTo>
                <a:cubicBezTo>
                  <a:pt x="3708400" y="386460"/>
                  <a:pt x="3678301" y="416560"/>
                  <a:pt x="3641090" y="416560"/>
                </a:cubicBezTo>
                <a:lnTo>
                  <a:pt x="80010" y="416560"/>
                </a:lnTo>
                <a:cubicBezTo>
                  <a:pt x="42799" y="416560"/>
                  <a:pt x="12700" y="386460"/>
                  <a:pt x="12700" y="349250"/>
                </a:cubicBezTo>
                <a:lnTo>
                  <a:pt x="12700" y="8001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2" name="Freeform 3"/>
          <p:cNvSpPr/>
          <p:nvPr/>
        </p:nvSpPr>
        <p:spPr>
          <a:xfrm>
            <a:off x="4831079" y="2871851"/>
            <a:ext cx="73660" cy="85344"/>
          </a:xfrm>
          <a:custGeom>
            <a:avLst/>
            <a:gdLst>
              <a:gd name="connsiteX0" fmla="*/ 37338 w 73660"/>
              <a:gd name="connsiteY0" fmla="*/ 6350 h 85344"/>
              <a:gd name="connsiteX1" fmla="*/ 14732 w 73660"/>
              <a:gd name="connsiteY1" fmla="*/ 16128 h 85344"/>
              <a:gd name="connsiteX2" fmla="*/ 6350 w 73660"/>
              <a:gd name="connsiteY2" fmla="*/ 43179 h 85344"/>
              <a:gd name="connsiteX3" fmla="*/ 14859 w 73660"/>
              <a:gd name="connsiteY3" fmla="*/ 69341 h 85344"/>
              <a:gd name="connsiteX4" fmla="*/ 37338 w 73660"/>
              <a:gd name="connsiteY4" fmla="*/ 78994 h 85344"/>
              <a:gd name="connsiteX5" fmla="*/ 59690 w 73660"/>
              <a:gd name="connsiteY5" fmla="*/ 69595 h 85344"/>
              <a:gd name="connsiteX6" fmla="*/ 67310 w 73660"/>
              <a:gd name="connsiteY6" fmla="*/ 42798 h 85344"/>
              <a:gd name="connsiteX7" fmla="*/ 59690 w 73660"/>
              <a:gd name="connsiteY7" fmla="*/ 15747 h 85344"/>
              <a:gd name="connsiteX8" fmla="*/ 37338 w 73660"/>
              <a:gd name="connsiteY8" fmla="*/ 6350 h 85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660" h="85344">
                <a:moveTo>
                  <a:pt x="37338" y="6350"/>
                </a:moveTo>
                <a:cubicBezTo>
                  <a:pt x="27813" y="6350"/>
                  <a:pt x="20192" y="9651"/>
                  <a:pt x="14732" y="16128"/>
                </a:cubicBezTo>
                <a:cubicBezTo>
                  <a:pt x="9144" y="22732"/>
                  <a:pt x="6350" y="31750"/>
                  <a:pt x="6350" y="43179"/>
                </a:cubicBezTo>
                <a:cubicBezTo>
                  <a:pt x="6350" y="54228"/>
                  <a:pt x="9144" y="62991"/>
                  <a:pt x="14859" y="69341"/>
                </a:cubicBezTo>
                <a:cubicBezTo>
                  <a:pt x="20447" y="75819"/>
                  <a:pt x="27940" y="78994"/>
                  <a:pt x="37338" y="78994"/>
                </a:cubicBezTo>
                <a:cubicBezTo>
                  <a:pt x="47116" y="78994"/>
                  <a:pt x="54610" y="75819"/>
                  <a:pt x="59690" y="69595"/>
                </a:cubicBezTo>
                <a:cubicBezTo>
                  <a:pt x="64770" y="63372"/>
                  <a:pt x="67310" y="54355"/>
                  <a:pt x="67310" y="42798"/>
                </a:cubicBezTo>
                <a:cubicBezTo>
                  <a:pt x="67310" y="30988"/>
                  <a:pt x="64770" y="21970"/>
                  <a:pt x="59690" y="15747"/>
                </a:cubicBezTo>
                <a:cubicBezTo>
                  <a:pt x="54610" y="9525"/>
                  <a:pt x="47116" y="6350"/>
                  <a:pt x="37338"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3" name="Freeform 3"/>
          <p:cNvSpPr/>
          <p:nvPr/>
        </p:nvSpPr>
        <p:spPr>
          <a:xfrm>
            <a:off x="5100954" y="2871470"/>
            <a:ext cx="62992" cy="40132"/>
          </a:xfrm>
          <a:custGeom>
            <a:avLst/>
            <a:gdLst>
              <a:gd name="connsiteX0" fmla="*/ 33401 w 62992"/>
              <a:gd name="connsiteY0" fmla="*/ 6350 h 40132"/>
              <a:gd name="connsiteX1" fmla="*/ 15748 w 62992"/>
              <a:gd name="connsiteY1" fmla="*/ 13969 h 40132"/>
              <a:gd name="connsiteX2" fmla="*/ 6350 w 62992"/>
              <a:gd name="connsiteY2" fmla="*/ 33781 h 40132"/>
              <a:gd name="connsiteX3" fmla="*/ 56641 w 62992"/>
              <a:gd name="connsiteY3" fmla="*/ 33781 h 40132"/>
              <a:gd name="connsiteX4" fmla="*/ 50546 w 62992"/>
              <a:gd name="connsiteY4" fmla="*/ 13461 h 40132"/>
              <a:gd name="connsiteX5" fmla="*/ 33401 w 62992"/>
              <a:gd name="connsiteY5" fmla="*/ 6350 h 4013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992" h="40132">
                <a:moveTo>
                  <a:pt x="33401" y="6350"/>
                </a:moveTo>
                <a:cubicBezTo>
                  <a:pt x="26542" y="6350"/>
                  <a:pt x="20701" y="8889"/>
                  <a:pt x="15748" y="13969"/>
                </a:cubicBezTo>
                <a:cubicBezTo>
                  <a:pt x="10795" y="19050"/>
                  <a:pt x="7620" y="25653"/>
                  <a:pt x="6350" y="33781"/>
                </a:cubicBezTo>
                <a:lnTo>
                  <a:pt x="56641" y="33781"/>
                </a:lnTo>
                <a:cubicBezTo>
                  <a:pt x="56641" y="25019"/>
                  <a:pt x="54610" y="18287"/>
                  <a:pt x="50546" y="13461"/>
                </a:cubicBezTo>
                <a:cubicBezTo>
                  <a:pt x="46482" y="8762"/>
                  <a:pt x="40766" y="6350"/>
                  <a:pt x="3340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4" name="Freeform 3"/>
          <p:cNvSpPr/>
          <p:nvPr/>
        </p:nvSpPr>
        <p:spPr>
          <a:xfrm>
            <a:off x="4995290" y="2860039"/>
            <a:ext cx="29845" cy="108966"/>
          </a:xfrm>
          <a:custGeom>
            <a:avLst/>
            <a:gdLst>
              <a:gd name="connsiteX0" fmla="*/ 6350 w 29845"/>
              <a:gd name="connsiteY0" fmla="*/ 6350 h 108966"/>
              <a:gd name="connsiteX1" fmla="*/ 23495 w 29845"/>
              <a:gd name="connsiteY1" fmla="*/ 6350 h 108966"/>
              <a:gd name="connsiteX2" fmla="*/ 23495 w 29845"/>
              <a:gd name="connsiteY2" fmla="*/ 102616 h 108966"/>
              <a:gd name="connsiteX3" fmla="*/ 6350 w 29845"/>
              <a:gd name="connsiteY3" fmla="*/ 102616 h 108966"/>
              <a:gd name="connsiteX4" fmla="*/ 6350 w 29845"/>
              <a:gd name="connsiteY4" fmla="*/ 6350 h 10896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08966">
                <a:moveTo>
                  <a:pt x="6350" y="6350"/>
                </a:moveTo>
                <a:lnTo>
                  <a:pt x="23495" y="6350"/>
                </a:lnTo>
                <a:lnTo>
                  <a:pt x="23495" y="102616"/>
                </a:lnTo>
                <a:lnTo>
                  <a:pt x="6350" y="102616"/>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5" name="Freeform 3"/>
          <p:cNvSpPr/>
          <p:nvPr/>
        </p:nvSpPr>
        <p:spPr>
          <a:xfrm>
            <a:off x="4751578" y="2858389"/>
            <a:ext cx="64261" cy="110616"/>
          </a:xfrm>
          <a:custGeom>
            <a:avLst/>
            <a:gdLst>
              <a:gd name="connsiteX0" fmla="*/ 49021 w 64261"/>
              <a:gd name="connsiteY0" fmla="*/ 6350 h 110616"/>
              <a:gd name="connsiteX1" fmla="*/ 57911 w 64261"/>
              <a:gd name="connsiteY1" fmla="*/ 7619 h 110616"/>
              <a:gd name="connsiteX2" fmla="*/ 57911 w 64261"/>
              <a:gd name="connsiteY2" fmla="*/ 24891 h 110616"/>
              <a:gd name="connsiteX3" fmla="*/ 46227 w 64261"/>
              <a:gd name="connsiteY3" fmla="*/ 21843 h 110616"/>
              <a:gd name="connsiteX4" fmla="*/ 29844 w 64261"/>
              <a:gd name="connsiteY4" fmla="*/ 31114 h 110616"/>
              <a:gd name="connsiteX5" fmla="*/ 23367 w 64261"/>
              <a:gd name="connsiteY5" fmla="*/ 55498 h 110616"/>
              <a:gd name="connsiteX6" fmla="*/ 23367 w 64261"/>
              <a:gd name="connsiteY6" fmla="*/ 104266 h 110616"/>
              <a:gd name="connsiteX7" fmla="*/ 6350 w 64261"/>
              <a:gd name="connsiteY7" fmla="*/ 104266 h 110616"/>
              <a:gd name="connsiteX8" fmla="*/ 6350 w 64261"/>
              <a:gd name="connsiteY8" fmla="*/ 8000 h 110616"/>
              <a:gd name="connsiteX9" fmla="*/ 23367 w 64261"/>
              <a:gd name="connsiteY9" fmla="*/ 8000 h 110616"/>
              <a:gd name="connsiteX10" fmla="*/ 23367 w 64261"/>
              <a:gd name="connsiteY10" fmla="*/ 27558 h 110616"/>
              <a:gd name="connsiteX11" fmla="*/ 23748 w 64261"/>
              <a:gd name="connsiteY11" fmla="*/ 27558 h 110616"/>
              <a:gd name="connsiteX12" fmla="*/ 49021 w 64261"/>
              <a:gd name="connsiteY12" fmla="*/ 6350 h 1106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64261" h="110616">
                <a:moveTo>
                  <a:pt x="49021" y="6350"/>
                </a:moveTo>
                <a:cubicBezTo>
                  <a:pt x="52958" y="6350"/>
                  <a:pt x="55879" y="6730"/>
                  <a:pt x="57911" y="7619"/>
                </a:cubicBezTo>
                <a:lnTo>
                  <a:pt x="57911" y="24891"/>
                </a:lnTo>
                <a:cubicBezTo>
                  <a:pt x="55117" y="22859"/>
                  <a:pt x="51180" y="21843"/>
                  <a:pt x="46227" y="21843"/>
                </a:cubicBezTo>
                <a:cubicBezTo>
                  <a:pt x="39623" y="21843"/>
                  <a:pt x="34162" y="24891"/>
                  <a:pt x="29844" y="31114"/>
                </a:cubicBezTo>
                <a:cubicBezTo>
                  <a:pt x="25526" y="37210"/>
                  <a:pt x="23367" y="45465"/>
                  <a:pt x="23367" y="55498"/>
                </a:cubicBezTo>
                <a:lnTo>
                  <a:pt x="23367" y="104266"/>
                </a:lnTo>
                <a:lnTo>
                  <a:pt x="6350" y="104266"/>
                </a:lnTo>
                <a:lnTo>
                  <a:pt x="6350" y="8000"/>
                </a:lnTo>
                <a:lnTo>
                  <a:pt x="23367" y="8000"/>
                </a:lnTo>
                <a:lnTo>
                  <a:pt x="23367" y="27558"/>
                </a:lnTo>
                <a:lnTo>
                  <a:pt x="23748" y="27558"/>
                </a:lnTo>
                <a:cubicBezTo>
                  <a:pt x="28575" y="13461"/>
                  <a:pt x="37083" y="6350"/>
                  <a:pt x="49021"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6" name="Freeform 3"/>
          <p:cNvSpPr/>
          <p:nvPr/>
        </p:nvSpPr>
        <p:spPr>
          <a:xfrm>
            <a:off x="5083428" y="2857754"/>
            <a:ext cx="97663" cy="113538"/>
          </a:xfrm>
          <a:custGeom>
            <a:avLst/>
            <a:gdLst>
              <a:gd name="connsiteX0" fmla="*/ 51180 w 97663"/>
              <a:gd name="connsiteY0" fmla="*/ 6350 h 113538"/>
              <a:gd name="connsiteX1" fmla="*/ 80645 w 97663"/>
              <a:gd name="connsiteY1" fmla="*/ 18541 h 113538"/>
              <a:gd name="connsiteX2" fmla="*/ 91313 w 97663"/>
              <a:gd name="connsiteY2" fmla="*/ 52450 h 113538"/>
              <a:gd name="connsiteX3" fmla="*/ 91313 w 97663"/>
              <a:gd name="connsiteY3" fmla="*/ 61086 h 113538"/>
              <a:gd name="connsiteX4" fmla="*/ 23876 w 97663"/>
              <a:gd name="connsiteY4" fmla="*/ 61086 h 113538"/>
              <a:gd name="connsiteX5" fmla="*/ 32385 w 97663"/>
              <a:gd name="connsiteY5" fmla="*/ 84963 h 113538"/>
              <a:gd name="connsiteX6" fmla="*/ 54736 w 97663"/>
              <a:gd name="connsiteY6" fmla="*/ 93344 h 113538"/>
              <a:gd name="connsiteX7" fmla="*/ 84328 w 97663"/>
              <a:gd name="connsiteY7" fmla="*/ 82930 h 113538"/>
              <a:gd name="connsiteX8" fmla="*/ 84328 w 97663"/>
              <a:gd name="connsiteY8" fmla="*/ 98170 h 113538"/>
              <a:gd name="connsiteX9" fmla="*/ 50673 w 97663"/>
              <a:gd name="connsiteY9" fmla="*/ 107188 h 113538"/>
              <a:gd name="connsiteX10" fmla="*/ 18034 w 97663"/>
              <a:gd name="connsiteY10" fmla="*/ 93979 h 113538"/>
              <a:gd name="connsiteX11" fmla="*/ 6350 w 97663"/>
              <a:gd name="connsiteY11" fmla="*/ 57150 h 113538"/>
              <a:gd name="connsiteX12" fmla="*/ 19177 w 97663"/>
              <a:gd name="connsiteY12" fmla="*/ 20700 h 113538"/>
              <a:gd name="connsiteX13" fmla="*/ 51180 w 97663"/>
              <a:gd name="connsiteY13"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97663" h="113538">
                <a:moveTo>
                  <a:pt x="51180" y="6350"/>
                </a:moveTo>
                <a:cubicBezTo>
                  <a:pt x="63754" y="6350"/>
                  <a:pt x="73533" y="10413"/>
                  <a:pt x="80645" y="18541"/>
                </a:cubicBezTo>
                <a:cubicBezTo>
                  <a:pt x="87757" y="26542"/>
                  <a:pt x="91313" y="37972"/>
                  <a:pt x="91313" y="52450"/>
                </a:cubicBezTo>
                <a:lnTo>
                  <a:pt x="91313" y="61086"/>
                </a:lnTo>
                <a:lnTo>
                  <a:pt x="23876" y="61086"/>
                </a:lnTo>
                <a:cubicBezTo>
                  <a:pt x="24130" y="71373"/>
                  <a:pt x="26924" y="79375"/>
                  <a:pt x="32385" y="84963"/>
                </a:cubicBezTo>
                <a:cubicBezTo>
                  <a:pt x="37719" y="90550"/>
                  <a:pt x="45085" y="93344"/>
                  <a:pt x="54736" y="93344"/>
                </a:cubicBezTo>
                <a:cubicBezTo>
                  <a:pt x="65532" y="93344"/>
                  <a:pt x="75438" y="89916"/>
                  <a:pt x="84328" y="82930"/>
                </a:cubicBezTo>
                <a:lnTo>
                  <a:pt x="84328" y="98170"/>
                </a:lnTo>
                <a:cubicBezTo>
                  <a:pt x="75946" y="104139"/>
                  <a:pt x="64642" y="107188"/>
                  <a:pt x="50673" y="107188"/>
                </a:cubicBezTo>
                <a:cubicBezTo>
                  <a:pt x="36703" y="107188"/>
                  <a:pt x="25908" y="102742"/>
                  <a:pt x="18034" y="93979"/>
                </a:cubicBezTo>
                <a:cubicBezTo>
                  <a:pt x="10286" y="85089"/>
                  <a:pt x="6350" y="72897"/>
                  <a:pt x="6350" y="57150"/>
                </a:cubicBezTo>
                <a:cubicBezTo>
                  <a:pt x="6350" y="42417"/>
                  <a:pt x="10667" y="30225"/>
                  <a:pt x="19177" y="20700"/>
                </a:cubicBezTo>
                <a:cubicBezTo>
                  <a:pt x="27813" y="11175"/>
                  <a:pt x="38480" y="6350"/>
                  <a:pt x="51180"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7" name="Freeform 3"/>
          <p:cNvSpPr/>
          <p:nvPr/>
        </p:nvSpPr>
        <p:spPr>
          <a:xfrm>
            <a:off x="4813680" y="2857754"/>
            <a:ext cx="108458" cy="113538"/>
          </a:xfrm>
          <a:custGeom>
            <a:avLst/>
            <a:gdLst>
              <a:gd name="connsiteX0" fmla="*/ 55879 w 108458"/>
              <a:gd name="connsiteY0" fmla="*/ 6350 h 113538"/>
              <a:gd name="connsiteX1" fmla="*/ 89789 w 108458"/>
              <a:gd name="connsiteY1" fmla="*/ 19685 h 113538"/>
              <a:gd name="connsiteX2" fmla="*/ 102108 w 108458"/>
              <a:gd name="connsiteY2" fmla="*/ 56260 h 113538"/>
              <a:gd name="connsiteX3" fmla="*/ 89027 w 108458"/>
              <a:gd name="connsiteY3" fmla="*/ 93091 h 113538"/>
              <a:gd name="connsiteX4" fmla="*/ 53721 w 108458"/>
              <a:gd name="connsiteY4" fmla="*/ 107188 h 113538"/>
              <a:gd name="connsiteX5" fmla="*/ 19303 w 108458"/>
              <a:gd name="connsiteY5" fmla="*/ 93598 h 113538"/>
              <a:gd name="connsiteX6" fmla="*/ 6350 w 108458"/>
              <a:gd name="connsiteY6" fmla="*/ 57785 h 113538"/>
              <a:gd name="connsiteX7" fmla="*/ 19684 w 108458"/>
              <a:gd name="connsiteY7" fmla="*/ 20192 h 113538"/>
              <a:gd name="connsiteX8" fmla="*/ 55879 w 108458"/>
              <a:gd name="connsiteY8" fmla="*/ 6350 h 113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08458" h="113538">
                <a:moveTo>
                  <a:pt x="55879" y="6350"/>
                </a:moveTo>
                <a:cubicBezTo>
                  <a:pt x="70230" y="6350"/>
                  <a:pt x="81660" y="10794"/>
                  <a:pt x="89789" y="19685"/>
                </a:cubicBezTo>
                <a:cubicBezTo>
                  <a:pt x="98044" y="28447"/>
                  <a:pt x="102108" y="40766"/>
                  <a:pt x="102108" y="56260"/>
                </a:cubicBezTo>
                <a:cubicBezTo>
                  <a:pt x="102108" y="71500"/>
                  <a:pt x="97790" y="83819"/>
                  <a:pt x="89027" y="93091"/>
                </a:cubicBezTo>
                <a:cubicBezTo>
                  <a:pt x="80264" y="102488"/>
                  <a:pt x="68453" y="107188"/>
                  <a:pt x="53721" y="107188"/>
                </a:cubicBezTo>
                <a:cubicBezTo>
                  <a:pt x="39370" y="107188"/>
                  <a:pt x="27813" y="102616"/>
                  <a:pt x="19303" y="93598"/>
                </a:cubicBezTo>
                <a:cubicBezTo>
                  <a:pt x="10667" y="84581"/>
                  <a:pt x="6350" y="72644"/>
                  <a:pt x="6350" y="57785"/>
                </a:cubicBezTo>
                <a:cubicBezTo>
                  <a:pt x="6350" y="41910"/>
                  <a:pt x="10795" y="29336"/>
                  <a:pt x="19684" y="20192"/>
                </a:cubicBezTo>
                <a:cubicBezTo>
                  <a:pt x="28575" y="10922"/>
                  <a:pt x="40640" y="6350"/>
                  <a:pt x="55879"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8" name="Freeform 3"/>
          <p:cNvSpPr/>
          <p:nvPr/>
        </p:nvSpPr>
        <p:spPr>
          <a:xfrm>
            <a:off x="4661408" y="2836798"/>
            <a:ext cx="61340" cy="66421"/>
          </a:xfrm>
          <a:custGeom>
            <a:avLst/>
            <a:gdLst>
              <a:gd name="connsiteX0" fmla="*/ 6350 w 61340"/>
              <a:gd name="connsiteY0" fmla="*/ 6350 h 66421"/>
              <a:gd name="connsiteX1" fmla="*/ 6350 w 61340"/>
              <a:gd name="connsiteY1" fmla="*/ 60071 h 66421"/>
              <a:gd name="connsiteX2" fmla="*/ 22478 w 61340"/>
              <a:gd name="connsiteY2" fmla="*/ 60071 h 66421"/>
              <a:gd name="connsiteX3" fmla="*/ 46735 w 61340"/>
              <a:gd name="connsiteY3" fmla="*/ 52958 h 66421"/>
              <a:gd name="connsiteX4" fmla="*/ 54990 w 61340"/>
              <a:gd name="connsiteY4" fmla="*/ 32385 h 66421"/>
              <a:gd name="connsiteX5" fmla="*/ 24129 w 61340"/>
              <a:gd name="connsiteY5" fmla="*/ 6350 h 66421"/>
              <a:gd name="connsiteX6" fmla="*/ 6350 w 61340"/>
              <a:gd name="connsiteY6" fmla="*/ 6350 h 6642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61340" h="66421">
                <a:moveTo>
                  <a:pt x="6350" y="6350"/>
                </a:moveTo>
                <a:lnTo>
                  <a:pt x="6350" y="60071"/>
                </a:lnTo>
                <a:lnTo>
                  <a:pt x="22478" y="60071"/>
                </a:lnTo>
                <a:cubicBezTo>
                  <a:pt x="33146" y="60071"/>
                  <a:pt x="41147" y="57785"/>
                  <a:pt x="46735" y="52958"/>
                </a:cubicBezTo>
                <a:cubicBezTo>
                  <a:pt x="52196" y="48133"/>
                  <a:pt x="54990" y="41275"/>
                  <a:pt x="54990" y="32385"/>
                </a:cubicBezTo>
                <a:cubicBezTo>
                  <a:pt x="54990" y="14986"/>
                  <a:pt x="44703" y="6350"/>
                  <a:pt x="24129" y="6350"/>
                </a:cubicBez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49" name="Freeform 3"/>
          <p:cNvSpPr/>
          <p:nvPr/>
        </p:nvSpPr>
        <p:spPr>
          <a:xfrm>
            <a:off x="4644009" y="2821432"/>
            <a:ext cx="97027" cy="147573"/>
          </a:xfrm>
          <a:custGeom>
            <a:avLst/>
            <a:gdLst>
              <a:gd name="connsiteX0" fmla="*/ 6350 w 97027"/>
              <a:gd name="connsiteY0" fmla="*/ 6350 h 147573"/>
              <a:gd name="connsiteX1" fmla="*/ 44703 w 97027"/>
              <a:gd name="connsiteY1" fmla="*/ 6350 h 147573"/>
              <a:gd name="connsiteX2" fmla="*/ 78612 w 97027"/>
              <a:gd name="connsiteY2" fmla="*/ 16891 h 147573"/>
              <a:gd name="connsiteX3" fmla="*/ 90677 w 97027"/>
              <a:gd name="connsiteY3" fmla="*/ 46989 h 147573"/>
              <a:gd name="connsiteX4" fmla="*/ 76580 w 97027"/>
              <a:gd name="connsiteY4" fmla="*/ 79247 h 147573"/>
              <a:gd name="connsiteX5" fmla="*/ 41275 w 97027"/>
              <a:gd name="connsiteY5" fmla="*/ 90804 h 147573"/>
              <a:gd name="connsiteX6" fmla="*/ 23748 w 97027"/>
              <a:gd name="connsiteY6" fmla="*/ 90804 h 147573"/>
              <a:gd name="connsiteX7" fmla="*/ 23748 w 97027"/>
              <a:gd name="connsiteY7" fmla="*/ 141223 h 147573"/>
              <a:gd name="connsiteX8" fmla="*/ 6350 w 97027"/>
              <a:gd name="connsiteY8" fmla="*/ 141223 h 147573"/>
              <a:gd name="connsiteX9" fmla="*/ 6350 w 97027"/>
              <a:gd name="connsiteY9" fmla="*/ 6350 h 14757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7027" h="147573">
                <a:moveTo>
                  <a:pt x="6350" y="6350"/>
                </a:moveTo>
                <a:lnTo>
                  <a:pt x="44703" y="6350"/>
                </a:lnTo>
                <a:cubicBezTo>
                  <a:pt x="59181" y="6350"/>
                  <a:pt x="70484" y="9905"/>
                  <a:pt x="78612" y="16891"/>
                </a:cubicBezTo>
                <a:cubicBezTo>
                  <a:pt x="86613" y="23875"/>
                  <a:pt x="90677" y="33908"/>
                  <a:pt x="90677" y="46989"/>
                </a:cubicBezTo>
                <a:cubicBezTo>
                  <a:pt x="90677" y="60197"/>
                  <a:pt x="85978" y="70992"/>
                  <a:pt x="76580" y="79247"/>
                </a:cubicBezTo>
                <a:cubicBezTo>
                  <a:pt x="67182" y="87375"/>
                  <a:pt x="55371" y="91313"/>
                  <a:pt x="41275" y="90804"/>
                </a:cubicBezTo>
                <a:lnTo>
                  <a:pt x="23748" y="90804"/>
                </a:lnTo>
                <a:lnTo>
                  <a:pt x="23748" y="141223"/>
                </a:lnTo>
                <a:lnTo>
                  <a:pt x="6350" y="141223"/>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0" name="Freeform 3"/>
          <p:cNvSpPr/>
          <p:nvPr/>
        </p:nvSpPr>
        <p:spPr>
          <a:xfrm>
            <a:off x="4993385" y="2815335"/>
            <a:ext cx="34290" cy="33908"/>
          </a:xfrm>
          <a:custGeom>
            <a:avLst/>
            <a:gdLst>
              <a:gd name="connsiteX0" fmla="*/ 17017 w 34290"/>
              <a:gd name="connsiteY0" fmla="*/ 6350 h 33908"/>
              <a:gd name="connsiteX1" fmla="*/ 24765 w 34290"/>
              <a:gd name="connsiteY1" fmla="*/ 9398 h 33908"/>
              <a:gd name="connsiteX2" fmla="*/ 27940 w 34290"/>
              <a:gd name="connsiteY2" fmla="*/ 17018 h 33908"/>
              <a:gd name="connsiteX3" fmla="*/ 24765 w 34290"/>
              <a:gd name="connsiteY3" fmla="*/ 24638 h 33908"/>
              <a:gd name="connsiteX4" fmla="*/ 17017 w 34290"/>
              <a:gd name="connsiteY4" fmla="*/ 27559 h 33908"/>
              <a:gd name="connsiteX5" fmla="*/ 9398 w 34290"/>
              <a:gd name="connsiteY5" fmla="*/ 24638 h 33908"/>
              <a:gd name="connsiteX6" fmla="*/ 6350 w 34290"/>
              <a:gd name="connsiteY6" fmla="*/ 17018 h 33908"/>
              <a:gd name="connsiteX7" fmla="*/ 9398 w 34290"/>
              <a:gd name="connsiteY7" fmla="*/ 9398 h 33908"/>
              <a:gd name="connsiteX8" fmla="*/ 17017 w 34290"/>
              <a:gd name="connsiteY8" fmla="*/ 6350 h 3390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4290" h="33908">
                <a:moveTo>
                  <a:pt x="17017" y="6350"/>
                </a:moveTo>
                <a:cubicBezTo>
                  <a:pt x="20066" y="6350"/>
                  <a:pt x="22733" y="7366"/>
                  <a:pt x="24765" y="9398"/>
                </a:cubicBezTo>
                <a:cubicBezTo>
                  <a:pt x="26923" y="11430"/>
                  <a:pt x="27940" y="13970"/>
                  <a:pt x="27940" y="17018"/>
                </a:cubicBezTo>
                <a:cubicBezTo>
                  <a:pt x="27940" y="20066"/>
                  <a:pt x="26923" y="22606"/>
                  <a:pt x="24765" y="24638"/>
                </a:cubicBezTo>
                <a:cubicBezTo>
                  <a:pt x="22733" y="26543"/>
                  <a:pt x="20066" y="27559"/>
                  <a:pt x="17017" y="27559"/>
                </a:cubicBezTo>
                <a:cubicBezTo>
                  <a:pt x="13970" y="27559"/>
                  <a:pt x="11429" y="26543"/>
                  <a:pt x="9398" y="24638"/>
                </a:cubicBezTo>
                <a:cubicBezTo>
                  <a:pt x="7366" y="22606"/>
                  <a:pt x="6350" y="20066"/>
                  <a:pt x="6350" y="17018"/>
                </a:cubicBezTo>
                <a:cubicBezTo>
                  <a:pt x="6350" y="14097"/>
                  <a:pt x="7366" y="11557"/>
                  <a:pt x="9398" y="9398"/>
                </a:cubicBezTo>
                <a:cubicBezTo>
                  <a:pt x="11429" y="7366"/>
                  <a:pt x="13970" y="6350"/>
                  <a:pt x="17017"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1" name="Freeform 3"/>
          <p:cNvSpPr/>
          <p:nvPr/>
        </p:nvSpPr>
        <p:spPr>
          <a:xfrm>
            <a:off x="5042534" y="2813811"/>
            <a:ext cx="29845" cy="155194"/>
          </a:xfrm>
          <a:custGeom>
            <a:avLst/>
            <a:gdLst>
              <a:gd name="connsiteX0" fmla="*/ 6350 w 29845"/>
              <a:gd name="connsiteY0" fmla="*/ 6350 h 155194"/>
              <a:gd name="connsiteX1" fmla="*/ 23495 w 29845"/>
              <a:gd name="connsiteY1" fmla="*/ 6350 h 155194"/>
              <a:gd name="connsiteX2" fmla="*/ 23495 w 29845"/>
              <a:gd name="connsiteY2" fmla="*/ 148844 h 155194"/>
              <a:gd name="connsiteX3" fmla="*/ 6350 w 29845"/>
              <a:gd name="connsiteY3" fmla="*/ 148844 h 155194"/>
              <a:gd name="connsiteX4" fmla="*/ 6350 w 29845"/>
              <a:gd name="connsiteY4" fmla="*/ 6350 h 15519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845" h="155194">
                <a:moveTo>
                  <a:pt x="6350" y="6350"/>
                </a:moveTo>
                <a:lnTo>
                  <a:pt x="23495" y="6350"/>
                </a:lnTo>
                <a:lnTo>
                  <a:pt x="23495" y="148844"/>
                </a:lnTo>
                <a:lnTo>
                  <a:pt x="6350" y="148844"/>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2" name="Freeform 3"/>
          <p:cNvSpPr/>
          <p:nvPr/>
        </p:nvSpPr>
        <p:spPr>
          <a:xfrm>
            <a:off x="4922520" y="2811652"/>
            <a:ext cx="72517" cy="157352"/>
          </a:xfrm>
          <a:custGeom>
            <a:avLst/>
            <a:gdLst>
              <a:gd name="connsiteX0" fmla="*/ 54483 w 72517"/>
              <a:gd name="connsiteY0" fmla="*/ 6350 h 157352"/>
              <a:gd name="connsiteX1" fmla="*/ 66166 w 72517"/>
              <a:gd name="connsiteY1" fmla="*/ 8001 h 157352"/>
              <a:gd name="connsiteX2" fmla="*/ 66166 w 72517"/>
              <a:gd name="connsiteY2" fmla="*/ 22986 h 157352"/>
              <a:gd name="connsiteX3" fmla="*/ 55752 w 72517"/>
              <a:gd name="connsiteY3" fmla="*/ 20447 h 157352"/>
              <a:gd name="connsiteX4" fmla="*/ 39751 w 72517"/>
              <a:gd name="connsiteY4" fmla="*/ 40386 h 157352"/>
              <a:gd name="connsiteX5" fmla="*/ 39751 w 72517"/>
              <a:gd name="connsiteY5" fmla="*/ 54736 h 157352"/>
              <a:gd name="connsiteX6" fmla="*/ 62357 w 72517"/>
              <a:gd name="connsiteY6" fmla="*/ 54736 h 157352"/>
              <a:gd name="connsiteX7" fmla="*/ 62357 w 72517"/>
              <a:gd name="connsiteY7" fmla="*/ 68833 h 157352"/>
              <a:gd name="connsiteX8" fmla="*/ 39751 w 72517"/>
              <a:gd name="connsiteY8" fmla="*/ 68833 h 157352"/>
              <a:gd name="connsiteX9" fmla="*/ 39751 w 72517"/>
              <a:gd name="connsiteY9" fmla="*/ 151002 h 157352"/>
              <a:gd name="connsiteX10" fmla="*/ 22859 w 72517"/>
              <a:gd name="connsiteY10" fmla="*/ 151002 h 157352"/>
              <a:gd name="connsiteX11" fmla="*/ 22859 w 72517"/>
              <a:gd name="connsiteY11" fmla="*/ 68833 h 157352"/>
              <a:gd name="connsiteX12" fmla="*/ 6350 w 72517"/>
              <a:gd name="connsiteY12" fmla="*/ 68833 h 157352"/>
              <a:gd name="connsiteX13" fmla="*/ 6350 w 72517"/>
              <a:gd name="connsiteY13" fmla="*/ 54736 h 157352"/>
              <a:gd name="connsiteX14" fmla="*/ 22859 w 72517"/>
              <a:gd name="connsiteY14" fmla="*/ 54736 h 157352"/>
              <a:gd name="connsiteX15" fmla="*/ 22859 w 72517"/>
              <a:gd name="connsiteY15" fmla="*/ 39497 h 157352"/>
              <a:gd name="connsiteX16" fmla="*/ 31750 w 72517"/>
              <a:gd name="connsiteY16" fmla="*/ 15239 h 157352"/>
              <a:gd name="connsiteX17" fmla="*/ 54483 w 72517"/>
              <a:gd name="connsiteY17" fmla="*/ 6350 h 1573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Lst>
            <a:rect l="l" t="t" r="r" b="b"/>
            <a:pathLst>
              <a:path w="72517" h="157352">
                <a:moveTo>
                  <a:pt x="54483" y="6350"/>
                </a:moveTo>
                <a:cubicBezTo>
                  <a:pt x="59308" y="6350"/>
                  <a:pt x="63245" y="6985"/>
                  <a:pt x="66166" y="8001"/>
                </a:cubicBezTo>
                <a:lnTo>
                  <a:pt x="66166" y="22986"/>
                </a:lnTo>
                <a:cubicBezTo>
                  <a:pt x="62991" y="21336"/>
                  <a:pt x="59435" y="20447"/>
                  <a:pt x="55752" y="20447"/>
                </a:cubicBezTo>
                <a:cubicBezTo>
                  <a:pt x="45084" y="20447"/>
                  <a:pt x="39751" y="27051"/>
                  <a:pt x="39751" y="40386"/>
                </a:cubicBezTo>
                <a:lnTo>
                  <a:pt x="39751" y="54736"/>
                </a:lnTo>
                <a:lnTo>
                  <a:pt x="62357" y="54736"/>
                </a:lnTo>
                <a:lnTo>
                  <a:pt x="62357" y="68833"/>
                </a:lnTo>
                <a:lnTo>
                  <a:pt x="39751" y="68833"/>
                </a:lnTo>
                <a:lnTo>
                  <a:pt x="39751" y="151002"/>
                </a:lnTo>
                <a:lnTo>
                  <a:pt x="22859" y="151002"/>
                </a:lnTo>
                <a:lnTo>
                  <a:pt x="22859" y="68833"/>
                </a:lnTo>
                <a:lnTo>
                  <a:pt x="6350" y="68833"/>
                </a:lnTo>
                <a:lnTo>
                  <a:pt x="6350" y="54736"/>
                </a:lnTo>
                <a:lnTo>
                  <a:pt x="22859" y="54736"/>
                </a:lnTo>
                <a:lnTo>
                  <a:pt x="22859" y="39497"/>
                </a:lnTo>
                <a:cubicBezTo>
                  <a:pt x="22859" y="29210"/>
                  <a:pt x="25780" y="21082"/>
                  <a:pt x="31750" y="15239"/>
                </a:cubicBezTo>
                <a:cubicBezTo>
                  <a:pt x="37719" y="9270"/>
                  <a:pt x="45339" y="6350"/>
                  <a:pt x="54483" y="6350"/>
                </a:cubicBez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3" name="Freeform 3"/>
          <p:cNvSpPr/>
          <p:nvPr/>
        </p:nvSpPr>
        <p:spPr>
          <a:xfrm>
            <a:off x="3124200" y="3218942"/>
            <a:ext cx="358140" cy="419100"/>
          </a:xfrm>
          <a:custGeom>
            <a:avLst/>
            <a:gdLst>
              <a:gd name="connsiteX0" fmla="*/ 0 w 358140"/>
              <a:gd name="connsiteY0" fmla="*/ 59689 h 419100"/>
              <a:gd name="connsiteX1" fmla="*/ 59689 w 358140"/>
              <a:gd name="connsiteY1" fmla="*/ 0 h 419100"/>
              <a:gd name="connsiteX2" fmla="*/ 298450 w 358140"/>
              <a:gd name="connsiteY2" fmla="*/ 0 h 419100"/>
              <a:gd name="connsiteX3" fmla="*/ 358140 w 358140"/>
              <a:gd name="connsiteY3" fmla="*/ 59689 h 419100"/>
              <a:gd name="connsiteX4" fmla="*/ 358140 w 358140"/>
              <a:gd name="connsiteY4" fmla="*/ 359410 h 419100"/>
              <a:gd name="connsiteX5" fmla="*/ 298450 w 358140"/>
              <a:gd name="connsiteY5" fmla="*/ 419099 h 419100"/>
              <a:gd name="connsiteX6" fmla="*/ 59689 w 358140"/>
              <a:gd name="connsiteY6" fmla="*/ 419099 h 419100"/>
              <a:gd name="connsiteX7" fmla="*/ 0 w 358140"/>
              <a:gd name="connsiteY7" fmla="*/ 359410 h 419100"/>
              <a:gd name="connsiteX8" fmla="*/ 0 w 358140"/>
              <a:gd name="connsiteY8" fmla="*/ 59689 h 4191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58140" h="419100">
                <a:moveTo>
                  <a:pt x="0" y="59689"/>
                </a:moveTo>
                <a:cubicBezTo>
                  <a:pt x="0" y="26797"/>
                  <a:pt x="26670" y="0"/>
                  <a:pt x="59689" y="0"/>
                </a:cubicBezTo>
                <a:lnTo>
                  <a:pt x="298450" y="0"/>
                </a:lnTo>
                <a:cubicBezTo>
                  <a:pt x="331470" y="0"/>
                  <a:pt x="358140" y="26797"/>
                  <a:pt x="358140" y="59689"/>
                </a:cubicBezTo>
                <a:lnTo>
                  <a:pt x="358140" y="359410"/>
                </a:lnTo>
                <a:cubicBezTo>
                  <a:pt x="358140" y="392429"/>
                  <a:pt x="331470" y="419099"/>
                  <a:pt x="298450" y="419099"/>
                </a:cubicBezTo>
                <a:lnTo>
                  <a:pt x="59689" y="419099"/>
                </a:lnTo>
                <a:cubicBezTo>
                  <a:pt x="26670" y="419099"/>
                  <a:pt x="0" y="392429"/>
                  <a:pt x="0" y="359410"/>
                </a:cubicBezTo>
                <a:lnTo>
                  <a:pt x="0" y="59689"/>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4" name="Freeform 3"/>
          <p:cNvSpPr/>
          <p:nvPr/>
        </p:nvSpPr>
        <p:spPr>
          <a:xfrm>
            <a:off x="3111500" y="3206242"/>
            <a:ext cx="383540" cy="444500"/>
          </a:xfrm>
          <a:custGeom>
            <a:avLst/>
            <a:gdLst>
              <a:gd name="connsiteX0" fmla="*/ 12700 w 383540"/>
              <a:gd name="connsiteY0" fmla="*/ 72389 h 444500"/>
              <a:gd name="connsiteX1" fmla="*/ 72389 w 383540"/>
              <a:gd name="connsiteY1" fmla="*/ 12700 h 444500"/>
              <a:gd name="connsiteX2" fmla="*/ 311150 w 383540"/>
              <a:gd name="connsiteY2" fmla="*/ 12700 h 444500"/>
              <a:gd name="connsiteX3" fmla="*/ 370840 w 383540"/>
              <a:gd name="connsiteY3" fmla="*/ 72389 h 444500"/>
              <a:gd name="connsiteX4" fmla="*/ 370840 w 383540"/>
              <a:gd name="connsiteY4" fmla="*/ 372110 h 444500"/>
              <a:gd name="connsiteX5" fmla="*/ 311150 w 383540"/>
              <a:gd name="connsiteY5" fmla="*/ 431799 h 444500"/>
              <a:gd name="connsiteX6" fmla="*/ 72389 w 383540"/>
              <a:gd name="connsiteY6" fmla="*/ 431799 h 444500"/>
              <a:gd name="connsiteX7" fmla="*/ 12700 w 383540"/>
              <a:gd name="connsiteY7" fmla="*/ 372110 h 444500"/>
              <a:gd name="connsiteX8" fmla="*/ 12700 w 383540"/>
              <a:gd name="connsiteY8" fmla="*/ 72389 h 4445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83540" h="444500">
                <a:moveTo>
                  <a:pt x="12700" y="72389"/>
                </a:moveTo>
                <a:cubicBezTo>
                  <a:pt x="12700" y="39497"/>
                  <a:pt x="39370" y="12700"/>
                  <a:pt x="72389" y="12700"/>
                </a:cubicBezTo>
                <a:lnTo>
                  <a:pt x="311150" y="12700"/>
                </a:lnTo>
                <a:cubicBezTo>
                  <a:pt x="344170" y="12700"/>
                  <a:pt x="370840" y="39497"/>
                  <a:pt x="370840" y="72389"/>
                </a:cubicBezTo>
                <a:lnTo>
                  <a:pt x="370840" y="372110"/>
                </a:lnTo>
                <a:cubicBezTo>
                  <a:pt x="370840" y="405129"/>
                  <a:pt x="344170" y="431799"/>
                  <a:pt x="311150" y="431799"/>
                </a:cubicBezTo>
                <a:lnTo>
                  <a:pt x="72389" y="431799"/>
                </a:lnTo>
                <a:cubicBezTo>
                  <a:pt x="39370" y="431799"/>
                  <a:pt x="12700" y="405129"/>
                  <a:pt x="12700" y="372110"/>
                </a:cubicBezTo>
                <a:lnTo>
                  <a:pt x="12700" y="72389"/>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5" name="Freeform 3"/>
          <p:cNvSpPr/>
          <p:nvPr/>
        </p:nvSpPr>
        <p:spPr>
          <a:xfrm>
            <a:off x="3634740" y="3203701"/>
            <a:ext cx="3733800" cy="411480"/>
          </a:xfrm>
          <a:custGeom>
            <a:avLst/>
            <a:gdLst>
              <a:gd name="connsiteX0" fmla="*/ 0 w 3733800"/>
              <a:gd name="connsiteY0" fmla="*/ 68580 h 411480"/>
              <a:gd name="connsiteX1" fmla="*/ 68579 w 3733800"/>
              <a:gd name="connsiteY1" fmla="*/ 0 h 411480"/>
              <a:gd name="connsiteX2" fmla="*/ 3665219 w 3733800"/>
              <a:gd name="connsiteY2" fmla="*/ 0 h 411480"/>
              <a:gd name="connsiteX3" fmla="*/ 3733800 w 3733800"/>
              <a:gd name="connsiteY3" fmla="*/ 68580 h 411480"/>
              <a:gd name="connsiteX4" fmla="*/ 3733800 w 3733800"/>
              <a:gd name="connsiteY4" fmla="*/ 342900 h 411480"/>
              <a:gd name="connsiteX5" fmla="*/ 3665219 w 3733800"/>
              <a:gd name="connsiteY5" fmla="*/ 411480 h 411480"/>
              <a:gd name="connsiteX6" fmla="*/ 68579 w 3733800"/>
              <a:gd name="connsiteY6" fmla="*/ 411480 h 411480"/>
              <a:gd name="connsiteX7" fmla="*/ 0 w 3733800"/>
              <a:gd name="connsiteY7" fmla="*/ 342900 h 411480"/>
              <a:gd name="connsiteX8" fmla="*/ 0 w 3733800"/>
              <a:gd name="connsiteY8" fmla="*/ 68580 h 41148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33800" h="411480">
                <a:moveTo>
                  <a:pt x="0" y="68580"/>
                </a:moveTo>
                <a:cubicBezTo>
                  <a:pt x="0" y="30733"/>
                  <a:pt x="30733" y="0"/>
                  <a:pt x="68579" y="0"/>
                </a:cubicBezTo>
                <a:lnTo>
                  <a:pt x="3665219" y="0"/>
                </a:lnTo>
                <a:cubicBezTo>
                  <a:pt x="3703066" y="0"/>
                  <a:pt x="3733800" y="30733"/>
                  <a:pt x="3733800" y="68580"/>
                </a:cubicBezTo>
                <a:lnTo>
                  <a:pt x="3733800" y="342900"/>
                </a:lnTo>
                <a:cubicBezTo>
                  <a:pt x="3733800" y="380745"/>
                  <a:pt x="3703066" y="411480"/>
                  <a:pt x="3665219" y="411480"/>
                </a:cubicBezTo>
                <a:lnTo>
                  <a:pt x="68579" y="411480"/>
                </a:lnTo>
                <a:cubicBezTo>
                  <a:pt x="30733" y="411480"/>
                  <a:pt x="0" y="380745"/>
                  <a:pt x="0" y="342900"/>
                </a:cubicBezTo>
                <a:lnTo>
                  <a:pt x="0" y="6858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6" name="Freeform 3"/>
          <p:cNvSpPr/>
          <p:nvPr/>
        </p:nvSpPr>
        <p:spPr>
          <a:xfrm>
            <a:off x="3622040" y="3191001"/>
            <a:ext cx="3759200" cy="436880"/>
          </a:xfrm>
          <a:custGeom>
            <a:avLst/>
            <a:gdLst>
              <a:gd name="connsiteX0" fmla="*/ 12700 w 3759200"/>
              <a:gd name="connsiteY0" fmla="*/ 81280 h 436880"/>
              <a:gd name="connsiteX1" fmla="*/ 81279 w 3759200"/>
              <a:gd name="connsiteY1" fmla="*/ 12700 h 436880"/>
              <a:gd name="connsiteX2" fmla="*/ 3677919 w 3759200"/>
              <a:gd name="connsiteY2" fmla="*/ 12700 h 436880"/>
              <a:gd name="connsiteX3" fmla="*/ 3746500 w 3759200"/>
              <a:gd name="connsiteY3" fmla="*/ 81280 h 436880"/>
              <a:gd name="connsiteX4" fmla="*/ 3746500 w 3759200"/>
              <a:gd name="connsiteY4" fmla="*/ 355600 h 436880"/>
              <a:gd name="connsiteX5" fmla="*/ 3677919 w 3759200"/>
              <a:gd name="connsiteY5" fmla="*/ 424180 h 436880"/>
              <a:gd name="connsiteX6" fmla="*/ 81279 w 3759200"/>
              <a:gd name="connsiteY6" fmla="*/ 424180 h 436880"/>
              <a:gd name="connsiteX7" fmla="*/ 12700 w 3759200"/>
              <a:gd name="connsiteY7" fmla="*/ 355600 h 436880"/>
              <a:gd name="connsiteX8" fmla="*/ 12700 w 3759200"/>
              <a:gd name="connsiteY8" fmla="*/ 81280 h 43688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59200" h="436880">
                <a:moveTo>
                  <a:pt x="12700" y="81280"/>
                </a:moveTo>
                <a:cubicBezTo>
                  <a:pt x="12700" y="43433"/>
                  <a:pt x="43433" y="12700"/>
                  <a:pt x="81279" y="12700"/>
                </a:cubicBezTo>
                <a:lnTo>
                  <a:pt x="3677919" y="12700"/>
                </a:lnTo>
                <a:cubicBezTo>
                  <a:pt x="3715766" y="12700"/>
                  <a:pt x="3746500" y="43433"/>
                  <a:pt x="3746500" y="81280"/>
                </a:cubicBezTo>
                <a:lnTo>
                  <a:pt x="3746500" y="355600"/>
                </a:lnTo>
                <a:cubicBezTo>
                  <a:pt x="3746500" y="393445"/>
                  <a:pt x="3715766" y="424180"/>
                  <a:pt x="3677919" y="424180"/>
                </a:cubicBezTo>
                <a:lnTo>
                  <a:pt x="81279" y="424180"/>
                </a:lnTo>
                <a:cubicBezTo>
                  <a:pt x="43433" y="424180"/>
                  <a:pt x="12700" y="393445"/>
                  <a:pt x="12700" y="355600"/>
                </a:cubicBezTo>
                <a:lnTo>
                  <a:pt x="12700" y="8128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7" name="Freeform 3"/>
          <p:cNvSpPr/>
          <p:nvPr/>
        </p:nvSpPr>
        <p:spPr>
          <a:xfrm>
            <a:off x="3131820" y="3843782"/>
            <a:ext cx="365759" cy="350520"/>
          </a:xfrm>
          <a:custGeom>
            <a:avLst/>
            <a:gdLst>
              <a:gd name="connsiteX0" fmla="*/ 0 w 365759"/>
              <a:gd name="connsiteY0" fmla="*/ 58420 h 350520"/>
              <a:gd name="connsiteX1" fmla="*/ 58419 w 365759"/>
              <a:gd name="connsiteY1" fmla="*/ 0 h 350520"/>
              <a:gd name="connsiteX2" fmla="*/ 307339 w 365759"/>
              <a:gd name="connsiteY2" fmla="*/ 0 h 350520"/>
              <a:gd name="connsiteX3" fmla="*/ 365759 w 365759"/>
              <a:gd name="connsiteY3" fmla="*/ 58420 h 350520"/>
              <a:gd name="connsiteX4" fmla="*/ 365759 w 365759"/>
              <a:gd name="connsiteY4" fmla="*/ 292100 h 350520"/>
              <a:gd name="connsiteX5" fmla="*/ 307339 w 365759"/>
              <a:gd name="connsiteY5" fmla="*/ 350520 h 350520"/>
              <a:gd name="connsiteX6" fmla="*/ 58419 w 365759"/>
              <a:gd name="connsiteY6" fmla="*/ 350520 h 350520"/>
              <a:gd name="connsiteX7" fmla="*/ 0 w 365759"/>
              <a:gd name="connsiteY7" fmla="*/ 292100 h 350520"/>
              <a:gd name="connsiteX8" fmla="*/ 0 w 365759"/>
              <a:gd name="connsiteY8" fmla="*/ 58420 h 3505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65759" h="350520">
                <a:moveTo>
                  <a:pt x="0" y="58420"/>
                </a:moveTo>
                <a:cubicBezTo>
                  <a:pt x="0" y="26161"/>
                  <a:pt x="26161" y="0"/>
                  <a:pt x="58419" y="0"/>
                </a:cubicBezTo>
                <a:lnTo>
                  <a:pt x="307339" y="0"/>
                </a:lnTo>
                <a:cubicBezTo>
                  <a:pt x="339597" y="0"/>
                  <a:pt x="365759" y="26161"/>
                  <a:pt x="365759" y="58420"/>
                </a:cubicBezTo>
                <a:lnTo>
                  <a:pt x="365759" y="292100"/>
                </a:lnTo>
                <a:cubicBezTo>
                  <a:pt x="365759" y="324358"/>
                  <a:pt x="339597" y="350520"/>
                  <a:pt x="307339" y="350520"/>
                </a:cubicBezTo>
                <a:lnTo>
                  <a:pt x="58419" y="350520"/>
                </a:lnTo>
                <a:cubicBezTo>
                  <a:pt x="26161" y="350520"/>
                  <a:pt x="0" y="324358"/>
                  <a:pt x="0" y="292100"/>
                </a:cubicBezTo>
                <a:lnTo>
                  <a:pt x="0" y="58420"/>
                </a:lnTo>
              </a:path>
            </a:pathLst>
          </a:custGeom>
          <a:solidFill>
            <a:srgbClr val="4F81B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1158" name="Freeform 3"/>
          <p:cNvSpPr/>
          <p:nvPr/>
        </p:nvSpPr>
        <p:spPr>
          <a:xfrm>
            <a:off x="3119120" y="3831082"/>
            <a:ext cx="391159" cy="375920"/>
          </a:xfrm>
          <a:custGeom>
            <a:avLst/>
            <a:gdLst>
              <a:gd name="connsiteX0" fmla="*/ 12700 w 391159"/>
              <a:gd name="connsiteY0" fmla="*/ 71120 h 375920"/>
              <a:gd name="connsiteX1" fmla="*/ 71119 w 391159"/>
              <a:gd name="connsiteY1" fmla="*/ 12700 h 375920"/>
              <a:gd name="connsiteX2" fmla="*/ 320039 w 391159"/>
              <a:gd name="connsiteY2" fmla="*/ 12700 h 375920"/>
              <a:gd name="connsiteX3" fmla="*/ 378459 w 391159"/>
              <a:gd name="connsiteY3" fmla="*/ 71120 h 375920"/>
              <a:gd name="connsiteX4" fmla="*/ 378459 w 391159"/>
              <a:gd name="connsiteY4" fmla="*/ 304800 h 375920"/>
              <a:gd name="connsiteX5" fmla="*/ 320039 w 391159"/>
              <a:gd name="connsiteY5" fmla="*/ 363220 h 375920"/>
              <a:gd name="connsiteX6" fmla="*/ 71119 w 391159"/>
              <a:gd name="connsiteY6" fmla="*/ 363220 h 375920"/>
              <a:gd name="connsiteX7" fmla="*/ 12700 w 391159"/>
              <a:gd name="connsiteY7" fmla="*/ 304800 h 375920"/>
              <a:gd name="connsiteX8" fmla="*/ 12700 w 391159"/>
              <a:gd name="connsiteY8" fmla="*/ 71120 h 37592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1159" h="375920">
                <a:moveTo>
                  <a:pt x="12700" y="71120"/>
                </a:moveTo>
                <a:cubicBezTo>
                  <a:pt x="12700" y="38861"/>
                  <a:pt x="38861" y="12700"/>
                  <a:pt x="71119" y="12700"/>
                </a:cubicBezTo>
                <a:lnTo>
                  <a:pt x="320039" y="12700"/>
                </a:lnTo>
                <a:cubicBezTo>
                  <a:pt x="352297" y="12700"/>
                  <a:pt x="378459" y="38861"/>
                  <a:pt x="378459" y="71120"/>
                </a:cubicBezTo>
                <a:lnTo>
                  <a:pt x="378459" y="304800"/>
                </a:lnTo>
                <a:cubicBezTo>
                  <a:pt x="378459" y="337058"/>
                  <a:pt x="352297" y="363220"/>
                  <a:pt x="320039" y="363220"/>
                </a:cubicBezTo>
                <a:lnTo>
                  <a:pt x="71119" y="363220"/>
                </a:lnTo>
                <a:cubicBezTo>
                  <a:pt x="38861" y="363220"/>
                  <a:pt x="12700" y="337058"/>
                  <a:pt x="12700" y="304800"/>
                </a:cubicBezTo>
                <a:lnTo>
                  <a:pt x="12700" y="71120"/>
                </a:lnTo>
              </a:path>
            </a:pathLst>
          </a:custGeom>
          <a:solidFill>
            <a:srgbClr val="000000">
              <a:alpha val="0"/>
            </a:srgbClr>
          </a:solidFill>
          <a:ln w="25400">
            <a:solidFill>
              <a:srgbClr val="385D8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1159" name="Picture 3"/>
          <p:cNvPicPr>
            <a:picLocks noChangeAspect="1" noChangeArrowheads="1"/>
          </p:cNvPicPr>
          <p:nvPr/>
        </p:nvPicPr>
        <p:blipFill>
          <a:blip r:embed="rId3"/>
          <a:srcRect/>
          <a:stretch>
            <a:fillRect/>
          </a:stretch>
        </p:blipFill>
        <p:spPr bwMode="auto">
          <a:xfrm>
            <a:off x="3263900" y="1422400"/>
            <a:ext cx="3492500" cy="977900"/>
          </a:xfrm>
          <a:prstGeom prst="rect">
            <a:avLst/>
          </a:prstGeom>
          <a:noFill/>
        </p:spPr>
      </p:pic>
      <p:pic>
        <p:nvPicPr>
          <p:cNvPr id="1160" name="Picture 3"/>
          <p:cNvPicPr>
            <a:picLocks noChangeAspect="1" noChangeArrowheads="1"/>
          </p:cNvPicPr>
          <p:nvPr/>
        </p:nvPicPr>
        <p:blipFill>
          <a:blip r:embed="rId4"/>
          <a:srcRect/>
          <a:stretch>
            <a:fillRect/>
          </a:stretch>
        </p:blipFill>
        <p:spPr bwMode="auto">
          <a:xfrm>
            <a:off x="3175000" y="2730500"/>
            <a:ext cx="304800" cy="228600"/>
          </a:xfrm>
          <a:prstGeom prst="rect">
            <a:avLst/>
          </a:prstGeom>
          <a:noFill/>
        </p:spPr>
      </p:pic>
      <p:pic>
        <p:nvPicPr>
          <p:cNvPr id="1161" name="Picture 3"/>
          <p:cNvPicPr>
            <a:picLocks noChangeAspect="1" noChangeArrowheads="1"/>
          </p:cNvPicPr>
          <p:nvPr/>
        </p:nvPicPr>
        <p:blipFill>
          <a:blip r:embed="rId5"/>
          <a:srcRect/>
          <a:stretch>
            <a:fillRect/>
          </a:stretch>
        </p:blipFill>
        <p:spPr bwMode="auto">
          <a:xfrm>
            <a:off x="3759200" y="2806700"/>
            <a:ext cx="850900" cy="190500"/>
          </a:xfrm>
          <a:prstGeom prst="rect">
            <a:avLst/>
          </a:prstGeom>
          <a:noFill/>
        </p:spPr>
      </p:pic>
      <p:pic>
        <p:nvPicPr>
          <p:cNvPr id="1162" name="Picture 3"/>
          <p:cNvPicPr>
            <a:picLocks noChangeAspect="1" noChangeArrowheads="1"/>
          </p:cNvPicPr>
          <p:nvPr/>
        </p:nvPicPr>
        <p:blipFill>
          <a:blip r:embed="rId6"/>
          <a:srcRect/>
          <a:stretch>
            <a:fillRect/>
          </a:stretch>
        </p:blipFill>
        <p:spPr bwMode="auto">
          <a:xfrm>
            <a:off x="4635500" y="2806700"/>
            <a:ext cx="571500" cy="190500"/>
          </a:xfrm>
          <a:prstGeom prst="rect">
            <a:avLst/>
          </a:prstGeom>
          <a:noFill/>
        </p:spPr>
      </p:pic>
      <p:pic>
        <p:nvPicPr>
          <p:cNvPr id="1163" name="Picture 3"/>
          <p:cNvPicPr>
            <a:picLocks noChangeAspect="1" noChangeArrowheads="1"/>
          </p:cNvPicPr>
          <p:nvPr/>
        </p:nvPicPr>
        <p:blipFill>
          <a:blip r:embed="rId7"/>
          <a:srcRect/>
          <a:stretch>
            <a:fillRect/>
          </a:stretch>
        </p:blipFill>
        <p:spPr bwMode="auto">
          <a:xfrm>
            <a:off x="3759200" y="3340100"/>
            <a:ext cx="2476500" cy="203200"/>
          </a:xfrm>
          <a:prstGeom prst="rect">
            <a:avLst/>
          </a:prstGeom>
          <a:noFill/>
        </p:spPr>
      </p:pic>
      <p:pic>
        <p:nvPicPr>
          <p:cNvPr id="1164" name="Picture 3"/>
          <p:cNvPicPr>
            <a:picLocks noChangeAspect="1" noChangeArrowheads="1"/>
          </p:cNvPicPr>
          <p:nvPr/>
        </p:nvPicPr>
        <p:blipFill>
          <a:blip r:embed="rId8"/>
          <a:srcRect/>
          <a:stretch>
            <a:fillRect/>
          </a:stretch>
        </p:blipFill>
        <p:spPr bwMode="auto">
          <a:xfrm>
            <a:off x="3810000" y="3911600"/>
            <a:ext cx="2565400" cy="228600"/>
          </a:xfrm>
          <a:prstGeom prst="rect">
            <a:avLst/>
          </a:prstGeom>
          <a:noFill/>
        </p:spPr>
      </p:pic>
      <p:pic>
        <p:nvPicPr>
          <p:cNvPr id="1165" name="Picture 3"/>
          <p:cNvPicPr>
            <a:picLocks noChangeAspect="1" noChangeArrowheads="1"/>
          </p:cNvPicPr>
          <p:nvPr/>
        </p:nvPicPr>
        <p:blipFill>
          <a:blip r:embed="rId9"/>
          <a:srcRect/>
          <a:stretch>
            <a:fillRect/>
          </a:stretch>
        </p:blipFill>
        <p:spPr bwMode="auto">
          <a:xfrm>
            <a:off x="3771900" y="4559300"/>
            <a:ext cx="850900" cy="203200"/>
          </a:xfrm>
          <a:prstGeom prst="rect">
            <a:avLst/>
          </a:prstGeom>
          <a:noFill/>
        </p:spPr>
      </p:pic>
      <p:pic>
        <p:nvPicPr>
          <p:cNvPr id="1166" name="Picture 3"/>
          <p:cNvPicPr>
            <a:picLocks noChangeAspect="1" noChangeArrowheads="1"/>
          </p:cNvPicPr>
          <p:nvPr/>
        </p:nvPicPr>
        <p:blipFill>
          <a:blip r:embed="rId10"/>
          <a:srcRect/>
          <a:stretch>
            <a:fillRect/>
          </a:stretch>
        </p:blipFill>
        <p:spPr bwMode="auto">
          <a:xfrm>
            <a:off x="4622800" y="4546600"/>
            <a:ext cx="977900" cy="190500"/>
          </a:xfrm>
          <a:prstGeom prst="rect">
            <a:avLst/>
          </a:prstGeom>
          <a:noFill/>
        </p:spPr>
      </p:pic>
      <p:pic>
        <p:nvPicPr>
          <p:cNvPr id="1167" name="Picture 3"/>
          <p:cNvPicPr>
            <a:picLocks noChangeAspect="1" noChangeArrowheads="1"/>
          </p:cNvPicPr>
          <p:nvPr/>
        </p:nvPicPr>
        <p:blipFill>
          <a:blip r:embed="rId11"/>
          <a:srcRect/>
          <a:stretch>
            <a:fillRect/>
          </a:stretch>
        </p:blipFill>
        <p:spPr bwMode="auto">
          <a:xfrm>
            <a:off x="3797300" y="5168900"/>
            <a:ext cx="1117600" cy="228600"/>
          </a:xfrm>
          <a:prstGeom prst="rect">
            <a:avLst/>
          </a:prstGeom>
          <a:noFill/>
        </p:spPr>
      </p:pic>
      <p:pic>
        <p:nvPicPr>
          <p:cNvPr id="1168" name="Picture 3"/>
          <p:cNvPicPr>
            <a:picLocks noChangeAspect="1" noChangeArrowheads="1"/>
          </p:cNvPicPr>
          <p:nvPr/>
        </p:nvPicPr>
        <p:blipFill>
          <a:blip r:embed="rId12"/>
          <a:srcRect/>
          <a:stretch>
            <a:fillRect/>
          </a:stretch>
        </p:blipFill>
        <p:spPr bwMode="auto">
          <a:xfrm>
            <a:off x="3784600" y="5765800"/>
            <a:ext cx="863600" cy="190500"/>
          </a:xfrm>
          <a:prstGeom prst="rect">
            <a:avLst/>
          </a:prstGeom>
          <a:noFill/>
        </p:spPr>
      </p:pic>
      <p:pic>
        <p:nvPicPr>
          <p:cNvPr id="1169" name="Picture 3"/>
          <p:cNvPicPr>
            <a:picLocks noChangeAspect="1" noChangeArrowheads="1"/>
          </p:cNvPicPr>
          <p:nvPr/>
        </p:nvPicPr>
        <p:blipFill>
          <a:blip r:embed="rId13"/>
          <a:srcRect/>
          <a:stretch>
            <a:fillRect/>
          </a:stretch>
        </p:blipFill>
        <p:spPr bwMode="auto">
          <a:xfrm>
            <a:off x="4648200" y="5765800"/>
            <a:ext cx="1181100" cy="190500"/>
          </a:xfrm>
          <a:prstGeom prst="rect">
            <a:avLst/>
          </a:prstGeom>
          <a:noFill/>
        </p:spPr>
      </p:pic>
      <p:pic>
        <p:nvPicPr>
          <p:cNvPr id="1170" name="Picture 3"/>
          <p:cNvPicPr>
            <a:picLocks noChangeAspect="1" noChangeArrowheads="1"/>
          </p:cNvPicPr>
          <p:nvPr/>
        </p:nvPicPr>
        <p:blipFill>
          <a:blip r:embed="rId14"/>
          <a:srcRect/>
          <a:stretch>
            <a:fillRect/>
          </a:stretch>
        </p:blipFill>
        <p:spPr bwMode="auto">
          <a:xfrm>
            <a:off x="3810000" y="6362700"/>
            <a:ext cx="698500" cy="177800"/>
          </a:xfrm>
          <a:prstGeom prst="rect">
            <a:avLst/>
          </a:prstGeom>
          <a:noFill/>
        </p:spPr>
      </p:pic>
      <p:pic>
        <p:nvPicPr>
          <p:cNvPr id="1171" name="Picture 3"/>
          <p:cNvPicPr>
            <a:picLocks noChangeAspect="1" noChangeArrowheads="1"/>
          </p:cNvPicPr>
          <p:nvPr/>
        </p:nvPicPr>
        <p:blipFill>
          <a:blip r:embed="rId15"/>
          <a:srcRect/>
          <a:stretch>
            <a:fillRect/>
          </a:stretch>
        </p:blipFill>
        <p:spPr bwMode="auto">
          <a:xfrm>
            <a:off x="4521200" y="6362700"/>
            <a:ext cx="889000" cy="177800"/>
          </a:xfrm>
          <a:prstGeom prst="rect">
            <a:avLst/>
          </a:prstGeom>
          <a:noFill/>
        </p:spPr>
      </p:pic>
      <p:pic>
        <p:nvPicPr>
          <p:cNvPr id="1172" name="Picture 3"/>
          <p:cNvPicPr>
            <a:picLocks noChangeAspect="1" noChangeArrowheads="1"/>
          </p:cNvPicPr>
          <p:nvPr/>
        </p:nvPicPr>
        <p:blipFill>
          <a:blip r:embed="rId16"/>
          <a:srcRect/>
          <a:stretch>
            <a:fillRect/>
          </a:stretch>
        </p:blipFill>
        <p:spPr bwMode="auto">
          <a:xfrm>
            <a:off x="3771900" y="6921500"/>
            <a:ext cx="2070100" cy="203200"/>
          </a:xfrm>
          <a:prstGeom prst="rect">
            <a:avLst/>
          </a:prstGeom>
          <a:noFill/>
        </p:spPr>
      </p:pic>
      <p:pic>
        <p:nvPicPr>
          <p:cNvPr id="1173" name="Picture 3"/>
          <p:cNvPicPr>
            <a:picLocks noChangeAspect="1" noChangeArrowheads="1"/>
          </p:cNvPicPr>
          <p:nvPr/>
        </p:nvPicPr>
        <p:blipFill>
          <a:blip r:embed="rId17"/>
          <a:srcRect/>
          <a:stretch>
            <a:fillRect/>
          </a:stretch>
        </p:blipFill>
        <p:spPr bwMode="auto">
          <a:xfrm>
            <a:off x="3771900" y="7454900"/>
            <a:ext cx="1689100" cy="190500"/>
          </a:xfrm>
          <a:prstGeom prst="rect">
            <a:avLst/>
          </a:prstGeom>
          <a:noFill/>
        </p:spPr>
      </p:pic>
      <p:sp>
        <p:nvSpPr>
          <p:cNvPr id="2" name="TextBox 1"/>
          <p:cNvSpPr txBox="1"/>
          <p:nvPr/>
        </p:nvSpPr>
        <p:spPr>
          <a:xfrm>
            <a:off x="1168400" y="4953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1174" name="TextBox 1"/>
          <p:cNvSpPr txBox="1"/>
          <p:nvPr/>
        </p:nvSpPr>
        <p:spPr>
          <a:xfrm>
            <a:off x="3225800" y="63500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7</a:t>
            </a:r>
          </a:p>
        </p:txBody>
      </p:sp>
      <p:sp>
        <p:nvSpPr>
          <p:cNvPr id="1175" name="TextBox 1"/>
          <p:cNvSpPr txBox="1"/>
          <p:nvPr/>
        </p:nvSpPr>
        <p:spPr>
          <a:xfrm>
            <a:off x="4102100" y="1866900"/>
            <a:ext cx="1834896" cy="533479"/>
          </a:xfrm>
          <a:prstGeom prst="rect">
            <a:avLst/>
          </a:prstGeom>
          <a:noFill/>
        </p:spPr>
        <p:txBody>
          <a:bodyPr wrap="square" lIns="0" tIns="0" rIns="0" rtlCol="0">
            <a:spAutoFit/>
          </a:bodyPr>
          <a:lstStyle/>
          <a:p>
            <a:pPr algn="ctr">
              <a:lnSpc>
                <a:spcPts val="3800"/>
              </a:lnSpc>
            </a:pPr>
            <a:r>
              <a:rPr lang="zh-CN" altLang="zh-CN" sz="2950" b="1" dirty="0">
                <a:solidFill>
                  <a:srgbClr val="FFFFFF"/>
                </a:solidFill>
                <a:latin typeface="Arial" panose="020B0604020202020204" pitchFamily="34" charset="0"/>
                <a:ea typeface="微软雅黑" panose="020B0503020204020204" pitchFamily="18" charset="-122"/>
                <a:cs typeface="Arial" panose="020B0604020202020204" pitchFamily="34" charset="0"/>
              </a:rPr>
              <a:t>目录</a:t>
            </a:r>
          </a:p>
        </p:txBody>
      </p:sp>
      <p:sp>
        <p:nvSpPr>
          <p:cNvPr id="1176" name="TextBox 1"/>
          <p:cNvSpPr txBox="1"/>
          <p:nvPr/>
        </p:nvSpPr>
        <p:spPr>
          <a:xfrm>
            <a:off x="3238500" y="45212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4</a:t>
            </a:r>
          </a:p>
        </p:txBody>
      </p:sp>
      <p:sp>
        <p:nvSpPr>
          <p:cNvPr id="1177" name="TextBox 1"/>
          <p:cNvSpPr txBox="1"/>
          <p:nvPr/>
        </p:nvSpPr>
        <p:spPr>
          <a:xfrm>
            <a:off x="3238500" y="51562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5</a:t>
            </a:r>
          </a:p>
        </p:txBody>
      </p:sp>
      <p:sp>
        <p:nvSpPr>
          <p:cNvPr id="1178" name="TextBox 1"/>
          <p:cNvSpPr txBox="1"/>
          <p:nvPr/>
        </p:nvSpPr>
        <p:spPr>
          <a:xfrm>
            <a:off x="3225800" y="57531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6</a:t>
            </a:r>
          </a:p>
        </p:txBody>
      </p:sp>
      <p:sp>
        <p:nvSpPr>
          <p:cNvPr id="1179" name="TextBox 1"/>
          <p:cNvSpPr txBox="1"/>
          <p:nvPr/>
        </p:nvSpPr>
        <p:spPr>
          <a:xfrm>
            <a:off x="3213100" y="69088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8</a:t>
            </a:r>
          </a:p>
        </p:txBody>
      </p:sp>
      <p:sp>
        <p:nvSpPr>
          <p:cNvPr id="1180" name="TextBox 1"/>
          <p:cNvSpPr txBox="1"/>
          <p:nvPr/>
        </p:nvSpPr>
        <p:spPr>
          <a:xfrm>
            <a:off x="3225800" y="74549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9</a:t>
            </a:r>
          </a:p>
        </p:txBody>
      </p:sp>
      <p:sp>
        <p:nvSpPr>
          <p:cNvPr id="1181" name="TextBox 1"/>
          <p:cNvSpPr txBox="1"/>
          <p:nvPr/>
        </p:nvSpPr>
        <p:spPr>
          <a:xfrm>
            <a:off x="3276600" y="27813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1</a:t>
            </a:r>
          </a:p>
        </p:txBody>
      </p:sp>
      <p:sp>
        <p:nvSpPr>
          <p:cNvPr id="1182" name="TextBox 1"/>
          <p:cNvSpPr txBox="1"/>
          <p:nvPr/>
        </p:nvSpPr>
        <p:spPr>
          <a:xfrm>
            <a:off x="3251200" y="33401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2</a:t>
            </a:r>
          </a:p>
        </p:txBody>
      </p:sp>
      <p:sp>
        <p:nvSpPr>
          <p:cNvPr id="1183" name="TextBox 1"/>
          <p:cNvSpPr txBox="1"/>
          <p:nvPr/>
        </p:nvSpPr>
        <p:spPr>
          <a:xfrm>
            <a:off x="3263900" y="3949700"/>
            <a:ext cx="78548" cy="225703"/>
          </a:xfrm>
          <a:prstGeom prst="rect">
            <a:avLst/>
          </a:prstGeom>
          <a:noFill/>
        </p:spPr>
        <p:txBody>
          <a:bodyPr wrap="none" lIns="0" tIns="0" rIns="0" rtlCol="0">
            <a:spAutoFit/>
          </a:bodyPr>
          <a:lstStyle/>
          <a:p>
            <a:pPr>
              <a:lnSpc>
                <a:spcPts val="1400"/>
              </a:lnSpc>
            </a:pPr>
            <a:r>
              <a:rPr lang="en-US" altLang="zh-CN" sz="1105" dirty="0">
                <a:solidFill>
                  <a:srgbClr val="FFFFFF"/>
                </a:solidFill>
                <a:latin typeface="Arial" panose="020B0604020202020204" pitchFamily="34" charset="0"/>
                <a:ea typeface="微软雅黑" panose="020B0503020204020204" pitchFamily="18" charset="-122"/>
                <a:cs typeface="Arial" panose="020B0604020202020204" pitchFamily="34" charset="0"/>
              </a:rPr>
              <a:t>3</a:t>
            </a:r>
          </a:p>
        </p:txBody>
      </p:sp>
      <p:sp>
        <p:nvSpPr>
          <p:cNvPr id="1184" name="矩形 1183"/>
          <p:cNvSpPr/>
          <p:nvPr/>
        </p:nvSpPr>
        <p:spPr>
          <a:xfrm>
            <a:off x="3748615" y="2797995"/>
            <a:ext cx="1612054"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公司简介</a:t>
            </a:r>
          </a:p>
        </p:txBody>
      </p:sp>
      <p:sp>
        <p:nvSpPr>
          <p:cNvPr id="225" name="矩形 224"/>
          <p:cNvSpPr/>
          <p:nvPr/>
        </p:nvSpPr>
        <p:spPr>
          <a:xfrm>
            <a:off x="3748614" y="3331851"/>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服务及工程范围</a:t>
            </a:r>
          </a:p>
        </p:txBody>
      </p:sp>
      <p:sp>
        <p:nvSpPr>
          <p:cNvPr id="226" name="矩形 225"/>
          <p:cNvSpPr/>
          <p:nvPr/>
        </p:nvSpPr>
        <p:spPr>
          <a:xfrm>
            <a:off x="3748614" y="3928751"/>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服务及工程图</a:t>
            </a:r>
          </a:p>
        </p:txBody>
      </p:sp>
      <p:sp>
        <p:nvSpPr>
          <p:cNvPr id="227" name="矩形 226"/>
          <p:cNvSpPr/>
          <p:nvPr/>
        </p:nvSpPr>
        <p:spPr>
          <a:xfrm>
            <a:off x="3748614" y="4540033"/>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公司证书</a:t>
            </a:r>
          </a:p>
        </p:txBody>
      </p:sp>
      <p:sp>
        <p:nvSpPr>
          <p:cNvPr id="228" name="矩形 227"/>
          <p:cNvSpPr/>
          <p:nvPr/>
        </p:nvSpPr>
        <p:spPr>
          <a:xfrm>
            <a:off x="3748614" y="5175033"/>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组织构架</a:t>
            </a:r>
          </a:p>
        </p:txBody>
      </p:sp>
      <p:sp>
        <p:nvSpPr>
          <p:cNvPr id="229" name="矩形 228"/>
          <p:cNvSpPr/>
          <p:nvPr/>
        </p:nvSpPr>
        <p:spPr>
          <a:xfrm>
            <a:off x="3748614" y="5771896"/>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230" name="矩形 229"/>
          <p:cNvSpPr/>
          <p:nvPr/>
        </p:nvSpPr>
        <p:spPr>
          <a:xfrm>
            <a:off x="3748614" y="6317778"/>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产品证书</a:t>
            </a:r>
          </a:p>
        </p:txBody>
      </p:sp>
      <p:sp>
        <p:nvSpPr>
          <p:cNvPr id="231" name="矩形 230"/>
          <p:cNvSpPr/>
          <p:nvPr/>
        </p:nvSpPr>
        <p:spPr>
          <a:xfrm>
            <a:off x="3748614" y="6902182"/>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市场开发</a:t>
            </a:r>
          </a:p>
        </p:txBody>
      </p:sp>
      <p:sp>
        <p:nvSpPr>
          <p:cNvPr id="232" name="矩形 231"/>
          <p:cNvSpPr/>
          <p:nvPr/>
        </p:nvSpPr>
        <p:spPr>
          <a:xfrm>
            <a:off x="3748614" y="7436851"/>
            <a:ext cx="2626785" cy="215444"/>
          </a:xfrm>
          <a:prstGeom prst="rect">
            <a:avLst/>
          </a:prstGeom>
          <a:blipFill dpi="0" rotWithShape="1">
            <a:blip r:embed="rId18">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lvl="0"/>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客户</a:t>
            </a:r>
            <a:r>
              <a:rPr lang="en-US"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&amp;</a:t>
            </a:r>
            <a:r>
              <a:rPr lang="zh-CN" altLang="zh-CN" sz="1400" b="1" dirty="0">
                <a:solidFill>
                  <a:schemeClr val="bg1"/>
                </a:solidFill>
                <a:latin typeface="Arial" panose="020B0604020202020204" pitchFamily="34" charset="0"/>
                <a:ea typeface="微软雅黑" panose="020B0503020204020204" pitchFamily="18" charset="-122"/>
                <a:cs typeface="Arial" panose="020B0604020202020204" pitchFamily="34" charset="0"/>
              </a:rPr>
              <a:t>合作伙伴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912494" y="3554095"/>
            <a:ext cx="1306830" cy="1306829"/>
          </a:xfrm>
          <a:custGeom>
            <a:avLst/>
            <a:gdLst>
              <a:gd name="connsiteX0" fmla="*/ 1306830 w 1306830"/>
              <a:gd name="connsiteY0" fmla="*/ 1246504 h 1306829"/>
              <a:gd name="connsiteX1" fmla="*/ 1306830 w 1306830"/>
              <a:gd name="connsiteY1" fmla="*/ 59054 h 1306829"/>
              <a:gd name="connsiteX2" fmla="*/ 1301750 w 1306830"/>
              <a:gd name="connsiteY2" fmla="*/ 36195 h 1306829"/>
              <a:gd name="connsiteX3" fmla="*/ 1289050 w 1306830"/>
              <a:gd name="connsiteY3" fmla="*/ 17145 h 1306829"/>
              <a:gd name="connsiteX4" fmla="*/ 1270000 w 1306830"/>
              <a:gd name="connsiteY4" fmla="*/ 4445 h 1306829"/>
              <a:gd name="connsiteX5" fmla="*/ 1246505 w 1306830"/>
              <a:gd name="connsiteY5" fmla="*/ 0 h 1306829"/>
              <a:gd name="connsiteX6" fmla="*/ 60325 w 1306830"/>
              <a:gd name="connsiteY6" fmla="*/ 0 h 1306829"/>
              <a:gd name="connsiteX7" fmla="*/ 36830 w 1306830"/>
              <a:gd name="connsiteY7" fmla="*/ 4445 h 1306829"/>
              <a:gd name="connsiteX8" fmla="*/ 17144 w 1306830"/>
              <a:gd name="connsiteY8" fmla="*/ 17145 h 1306829"/>
              <a:gd name="connsiteX9" fmla="*/ 4444 w 1306830"/>
              <a:gd name="connsiteY9" fmla="*/ 36195 h 1306829"/>
              <a:gd name="connsiteX10" fmla="*/ 0 w 1306830"/>
              <a:gd name="connsiteY10" fmla="*/ 59054 h 1306829"/>
              <a:gd name="connsiteX11" fmla="*/ 0 w 1306830"/>
              <a:gd name="connsiteY11" fmla="*/ 1246504 h 1306829"/>
              <a:gd name="connsiteX12" fmla="*/ 4444 w 1306830"/>
              <a:gd name="connsiteY12" fmla="*/ 1270000 h 1306829"/>
              <a:gd name="connsiteX13" fmla="*/ 17144 w 1306830"/>
              <a:gd name="connsiteY13" fmla="*/ 1289050 h 1306829"/>
              <a:gd name="connsiteX14" fmla="*/ 36830 w 1306830"/>
              <a:gd name="connsiteY14" fmla="*/ 1301750 h 1306829"/>
              <a:gd name="connsiteX15" fmla="*/ 60325 w 1306830"/>
              <a:gd name="connsiteY15" fmla="*/ 1306829 h 1306829"/>
              <a:gd name="connsiteX16" fmla="*/ 1246505 w 1306830"/>
              <a:gd name="connsiteY16" fmla="*/ 1306829 h 1306829"/>
              <a:gd name="connsiteX17" fmla="*/ 1270000 w 1306830"/>
              <a:gd name="connsiteY17" fmla="*/ 1301750 h 1306829"/>
              <a:gd name="connsiteX18" fmla="*/ 1289050 w 1306830"/>
              <a:gd name="connsiteY18" fmla="*/ 1289050 h 1306829"/>
              <a:gd name="connsiteX19" fmla="*/ 1301750 w 1306830"/>
              <a:gd name="connsiteY19" fmla="*/ 1270000 h 1306829"/>
              <a:gd name="connsiteX20" fmla="*/ 1306830 w 1306830"/>
              <a:gd name="connsiteY20" fmla="*/ 1246504 h 130682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306830" h="1306829">
                <a:moveTo>
                  <a:pt x="1306830" y="1246504"/>
                </a:moveTo>
                <a:lnTo>
                  <a:pt x="1306830" y="59054"/>
                </a:lnTo>
                <a:lnTo>
                  <a:pt x="1301750" y="36195"/>
                </a:lnTo>
                <a:lnTo>
                  <a:pt x="1289050" y="17145"/>
                </a:lnTo>
                <a:lnTo>
                  <a:pt x="1270000" y="4445"/>
                </a:lnTo>
                <a:lnTo>
                  <a:pt x="1246505" y="0"/>
                </a:lnTo>
                <a:lnTo>
                  <a:pt x="60325" y="0"/>
                </a:lnTo>
                <a:lnTo>
                  <a:pt x="36830" y="4445"/>
                </a:lnTo>
                <a:lnTo>
                  <a:pt x="17144" y="17145"/>
                </a:lnTo>
                <a:lnTo>
                  <a:pt x="4444" y="36195"/>
                </a:lnTo>
                <a:lnTo>
                  <a:pt x="0" y="59054"/>
                </a:lnTo>
                <a:lnTo>
                  <a:pt x="0" y="1246504"/>
                </a:lnTo>
                <a:lnTo>
                  <a:pt x="4444" y="1270000"/>
                </a:lnTo>
                <a:lnTo>
                  <a:pt x="17144" y="1289050"/>
                </a:lnTo>
                <a:lnTo>
                  <a:pt x="36830" y="1301750"/>
                </a:lnTo>
                <a:lnTo>
                  <a:pt x="60325" y="1306829"/>
                </a:lnTo>
                <a:lnTo>
                  <a:pt x="1246505" y="1306829"/>
                </a:lnTo>
                <a:lnTo>
                  <a:pt x="1270000" y="1301750"/>
                </a:lnTo>
                <a:lnTo>
                  <a:pt x="1289050" y="1289050"/>
                </a:lnTo>
                <a:lnTo>
                  <a:pt x="1301750" y="1270000"/>
                </a:lnTo>
                <a:lnTo>
                  <a:pt x="1306830" y="1246504"/>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906780" y="4994909"/>
            <a:ext cx="7185025" cy="20561"/>
          </a:xfrm>
          <a:custGeom>
            <a:avLst/>
            <a:gdLst>
              <a:gd name="connsiteX0" fmla="*/ 6350 w 7185025"/>
              <a:gd name="connsiteY0" fmla="*/ 6350 h 20561"/>
              <a:gd name="connsiteX1" fmla="*/ 7178675 w 7185025"/>
              <a:gd name="connsiteY1" fmla="*/ 6350 h 20561"/>
            </a:gdLst>
            <a:ahLst/>
            <a:cxnLst>
              <a:cxn ang="0">
                <a:pos x="connsiteX0" y="connsiteY0"/>
              </a:cxn>
              <a:cxn ang="1">
                <a:pos x="connsiteX1" y="connsiteY1"/>
              </a:cxn>
            </a:cxnLst>
            <a:rect l="l" t="t" r="r" b="b"/>
            <a:pathLst>
              <a:path w="7185025" h="20561">
                <a:moveTo>
                  <a:pt x="6350" y="6350"/>
                </a:moveTo>
                <a:lnTo>
                  <a:pt x="7178675" y="6350"/>
                </a:lnTo>
              </a:path>
            </a:pathLst>
          </a:custGeom>
          <a:ln w="12700">
            <a:solidFill>
              <a:srgbClr val="FFFF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5" name="Picture 3"/>
          <p:cNvPicPr>
            <a:picLocks noChangeAspect="1" noChangeArrowheads="1"/>
          </p:cNvPicPr>
          <p:nvPr/>
        </p:nvPicPr>
        <p:blipFill>
          <a:blip r:embed="rId3"/>
          <a:srcRect/>
          <a:stretch>
            <a:fillRect/>
          </a:stretch>
        </p:blipFill>
        <p:spPr bwMode="auto">
          <a:xfrm>
            <a:off x="1206500" y="3848100"/>
            <a:ext cx="406400" cy="711200"/>
          </a:xfrm>
          <a:prstGeom prst="rect">
            <a:avLst/>
          </a:prstGeom>
          <a:noFill/>
        </p:spPr>
      </p:pic>
      <p:pic>
        <p:nvPicPr>
          <p:cNvPr id="6" name="Picture 3"/>
          <p:cNvPicPr>
            <a:picLocks noChangeAspect="1" noChangeArrowheads="1"/>
          </p:cNvPicPr>
          <p:nvPr/>
        </p:nvPicPr>
        <p:blipFill>
          <a:blip r:embed="rId4"/>
          <a:srcRect/>
          <a:stretch>
            <a:fillRect/>
          </a:stretch>
        </p:blipFill>
        <p:spPr bwMode="auto">
          <a:xfrm>
            <a:off x="1625600" y="3860800"/>
            <a:ext cx="304800" cy="685800"/>
          </a:xfrm>
          <a:prstGeom prst="rect">
            <a:avLst/>
          </a:prstGeom>
          <a:noFill/>
        </p:spPr>
      </p:pic>
      <p:pic>
        <p:nvPicPr>
          <p:cNvPr id="7" name="Picture 3"/>
          <p:cNvPicPr>
            <a:picLocks noChangeAspect="1" noChangeArrowheads="1"/>
          </p:cNvPicPr>
          <p:nvPr/>
        </p:nvPicPr>
        <p:blipFill>
          <a:blip r:embed="rId5"/>
          <a:srcRect/>
          <a:stretch>
            <a:fillRect/>
          </a:stretch>
        </p:blipFill>
        <p:spPr bwMode="auto">
          <a:xfrm>
            <a:off x="0" y="2095500"/>
            <a:ext cx="9906000" cy="5676900"/>
          </a:xfrm>
          <a:prstGeom prst="rect">
            <a:avLst/>
          </a:prstGeom>
          <a:noFill/>
        </p:spPr>
      </p:pic>
      <p:sp>
        <p:nvSpPr>
          <p:cNvPr id="2" name="TextBox 1"/>
          <p:cNvSpPr txBox="1"/>
          <p:nvPr/>
        </p:nvSpPr>
        <p:spPr>
          <a:xfrm>
            <a:off x="1168400" y="4953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8" name="TextBox 1"/>
          <p:cNvSpPr txBox="1"/>
          <p:nvPr/>
        </p:nvSpPr>
        <p:spPr>
          <a:xfrm>
            <a:off x="2349500" y="3403600"/>
            <a:ext cx="5791200" cy="901700"/>
          </a:xfrm>
          <a:prstGeom prst="rect">
            <a:avLst/>
          </a:prstGeom>
          <a:noFill/>
        </p:spPr>
        <p:txBody>
          <a:bodyPr wrap="none" lIns="0" tIns="0" rIns="0" rtlCol="0">
            <a:spAutoFit/>
          </a:bodyPr>
          <a:lstStyle/>
          <a:p>
            <a:pPr>
              <a:lnSpc>
                <a:spcPts val="7100"/>
              </a:lnSpc>
            </a:pPr>
            <a:r>
              <a:rPr lang="en-US" altLang="zh-CN" sz="5445" b="1" dirty="0">
                <a:solidFill>
                  <a:srgbClr val="FFFFFF"/>
                </a:solidFill>
                <a:latin typeface="微软雅黑" panose="020B0503020204020204" pitchFamily="18" charset="-122"/>
                <a:cs typeface="微软雅黑" panose="020B0503020204020204" pitchFamily="18" charset="-122"/>
              </a:rPr>
              <a:t>Company</a:t>
            </a:r>
            <a:r>
              <a:rPr lang="en-US" altLang="zh-CN" sz="5445" dirty="0">
                <a:latin typeface="Times New Roman" panose="02020603050405020304" pitchFamily="18" charset="0"/>
                <a:cs typeface="Times New Roman" panose="02020603050405020304" pitchFamily="18" charset="0"/>
              </a:rPr>
              <a:t> </a:t>
            </a:r>
            <a:r>
              <a:rPr lang="en-US" altLang="zh-CN" sz="5445" b="1" dirty="0">
                <a:solidFill>
                  <a:srgbClr val="FFFFFF"/>
                </a:solidFill>
                <a:latin typeface="微软雅黑" panose="020B0503020204020204" pitchFamily="18" charset="-122"/>
                <a:cs typeface="微软雅黑" panose="020B0503020204020204" pitchFamily="18" charset="-122"/>
              </a:rPr>
              <a:t>Profile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912494" y="3554095"/>
            <a:ext cx="1306830" cy="1306829"/>
          </a:xfrm>
          <a:custGeom>
            <a:avLst/>
            <a:gdLst>
              <a:gd name="connsiteX0" fmla="*/ 1306830 w 1306830"/>
              <a:gd name="connsiteY0" fmla="*/ 1246504 h 1306829"/>
              <a:gd name="connsiteX1" fmla="*/ 1306830 w 1306830"/>
              <a:gd name="connsiteY1" fmla="*/ 59054 h 1306829"/>
              <a:gd name="connsiteX2" fmla="*/ 1301750 w 1306830"/>
              <a:gd name="connsiteY2" fmla="*/ 36195 h 1306829"/>
              <a:gd name="connsiteX3" fmla="*/ 1289050 w 1306830"/>
              <a:gd name="connsiteY3" fmla="*/ 17145 h 1306829"/>
              <a:gd name="connsiteX4" fmla="*/ 1270000 w 1306830"/>
              <a:gd name="connsiteY4" fmla="*/ 4445 h 1306829"/>
              <a:gd name="connsiteX5" fmla="*/ 1246505 w 1306830"/>
              <a:gd name="connsiteY5" fmla="*/ 0 h 1306829"/>
              <a:gd name="connsiteX6" fmla="*/ 60325 w 1306830"/>
              <a:gd name="connsiteY6" fmla="*/ 0 h 1306829"/>
              <a:gd name="connsiteX7" fmla="*/ 36830 w 1306830"/>
              <a:gd name="connsiteY7" fmla="*/ 4445 h 1306829"/>
              <a:gd name="connsiteX8" fmla="*/ 17144 w 1306830"/>
              <a:gd name="connsiteY8" fmla="*/ 17145 h 1306829"/>
              <a:gd name="connsiteX9" fmla="*/ 4444 w 1306830"/>
              <a:gd name="connsiteY9" fmla="*/ 36195 h 1306829"/>
              <a:gd name="connsiteX10" fmla="*/ 0 w 1306830"/>
              <a:gd name="connsiteY10" fmla="*/ 59054 h 1306829"/>
              <a:gd name="connsiteX11" fmla="*/ 0 w 1306830"/>
              <a:gd name="connsiteY11" fmla="*/ 1246504 h 1306829"/>
              <a:gd name="connsiteX12" fmla="*/ 4444 w 1306830"/>
              <a:gd name="connsiteY12" fmla="*/ 1270000 h 1306829"/>
              <a:gd name="connsiteX13" fmla="*/ 17144 w 1306830"/>
              <a:gd name="connsiteY13" fmla="*/ 1289050 h 1306829"/>
              <a:gd name="connsiteX14" fmla="*/ 36830 w 1306830"/>
              <a:gd name="connsiteY14" fmla="*/ 1301750 h 1306829"/>
              <a:gd name="connsiteX15" fmla="*/ 60325 w 1306830"/>
              <a:gd name="connsiteY15" fmla="*/ 1306829 h 1306829"/>
              <a:gd name="connsiteX16" fmla="*/ 1246505 w 1306830"/>
              <a:gd name="connsiteY16" fmla="*/ 1306829 h 1306829"/>
              <a:gd name="connsiteX17" fmla="*/ 1270000 w 1306830"/>
              <a:gd name="connsiteY17" fmla="*/ 1301750 h 1306829"/>
              <a:gd name="connsiteX18" fmla="*/ 1289050 w 1306830"/>
              <a:gd name="connsiteY18" fmla="*/ 1289050 h 1306829"/>
              <a:gd name="connsiteX19" fmla="*/ 1301750 w 1306830"/>
              <a:gd name="connsiteY19" fmla="*/ 1270000 h 1306829"/>
              <a:gd name="connsiteX20" fmla="*/ 1306830 w 1306830"/>
              <a:gd name="connsiteY20" fmla="*/ 1246504 h 130682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306830" h="1306829">
                <a:moveTo>
                  <a:pt x="1306830" y="1246504"/>
                </a:moveTo>
                <a:lnTo>
                  <a:pt x="1306830" y="59054"/>
                </a:lnTo>
                <a:lnTo>
                  <a:pt x="1301750" y="36195"/>
                </a:lnTo>
                <a:lnTo>
                  <a:pt x="1289050" y="17145"/>
                </a:lnTo>
                <a:lnTo>
                  <a:pt x="1270000" y="4445"/>
                </a:lnTo>
                <a:lnTo>
                  <a:pt x="1246505" y="0"/>
                </a:lnTo>
                <a:lnTo>
                  <a:pt x="60325" y="0"/>
                </a:lnTo>
                <a:lnTo>
                  <a:pt x="36830" y="4445"/>
                </a:lnTo>
                <a:lnTo>
                  <a:pt x="17144" y="17145"/>
                </a:lnTo>
                <a:lnTo>
                  <a:pt x="4444" y="36195"/>
                </a:lnTo>
                <a:lnTo>
                  <a:pt x="0" y="59054"/>
                </a:lnTo>
                <a:lnTo>
                  <a:pt x="0" y="1246504"/>
                </a:lnTo>
                <a:lnTo>
                  <a:pt x="4444" y="1270000"/>
                </a:lnTo>
                <a:lnTo>
                  <a:pt x="17144" y="1289050"/>
                </a:lnTo>
                <a:lnTo>
                  <a:pt x="36830" y="1301750"/>
                </a:lnTo>
                <a:lnTo>
                  <a:pt x="60325" y="1306829"/>
                </a:lnTo>
                <a:lnTo>
                  <a:pt x="1246505" y="1306829"/>
                </a:lnTo>
                <a:lnTo>
                  <a:pt x="1270000" y="1301750"/>
                </a:lnTo>
                <a:lnTo>
                  <a:pt x="1289050" y="1289050"/>
                </a:lnTo>
                <a:lnTo>
                  <a:pt x="1301750" y="1270000"/>
                </a:lnTo>
                <a:lnTo>
                  <a:pt x="1306830" y="1246504"/>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 name="Freeform 3"/>
          <p:cNvSpPr/>
          <p:nvPr/>
        </p:nvSpPr>
        <p:spPr>
          <a:xfrm>
            <a:off x="906780" y="4994909"/>
            <a:ext cx="7185025" cy="20561"/>
          </a:xfrm>
          <a:custGeom>
            <a:avLst/>
            <a:gdLst>
              <a:gd name="connsiteX0" fmla="*/ 6350 w 7185025"/>
              <a:gd name="connsiteY0" fmla="*/ 6350 h 20561"/>
              <a:gd name="connsiteX1" fmla="*/ 7178675 w 7185025"/>
              <a:gd name="connsiteY1" fmla="*/ 6350 h 20561"/>
            </a:gdLst>
            <a:ahLst/>
            <a:cxnLst>
              <a:cxn ang="0">
                <a:pos x="connsiteX0" y="connsiteY0"/>
              </a:cxn>
              <a:cxn ang="1">
                <a:pos x="connsiteX1" y="connsiteY1"/>
              </a:cxn>
            </a:cxnLst>
            <a:rect l="l" t="t" r="r" b="b"/>
            <a:pathLst>
              <a:path w="7185025" h="20561">
                <a:moveTo>
                  <a:pt x="6350" y="6350"/>
                </a:moveTo>
                <a:lnTo>
                  <a:pt x="7178675" y="6350"/>
                </a:lnTo>
              </a:path>
            </a:pathLst>
          </a:custGeom>
          <a:ln w="12700">
            <a:solidFill>
              <a:srgbClr val="FFFF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15900" y="139700"/>
            <a:ext cx="812800" cy="774700"/>
          </a:xfrm>
          <a:prstGeom prst="rect">
            <a:avLst/>
          </a:prstGeom>
          <a:noFill/>
        </p:spPr>
      </p:pic>
      <p:pic>
        <p:nvPicPr>
          <p:cNvPr id="5" name="Picture 3"/>
          <p:cNvPicPr>
            <a:picLocks noChangeAspect="1" noChangeArrowheads="1"/>
          </p:cNvPicPr>
          <p:nvPr/>
        </p:nvPicPr>
        <p:blipFill>
          <a:blip r:embed="rId3"/>
          <a:srcRect/>
          <a:stretch>
            <a:fillRect/>
          </a:stretch>
        </p:blipFill>
        <p:spPr bwMode="auto">
          <a:xfrm>
            <a:off x="1206500" y="3848100"/>
            <a:ext cx="406400" cy="711200"/>
          </a:xfrm>
          <a:prstGeom prst="rect">
            <a:avLst/>
          </a:prstGeom>
          <a:noFill/>
        </p:spPr>
      </p:pic>
      <p:pic>
        <p:nvPicPr>
          <p:cNvPr id="6" name="Picture 3"/>
          <p:cNvPicPr>
            <a:picLocks noChangeAspect="1" noChangeArrowheads="1"/>
          </p:cNvPicPr>
          <p:nvPr/>
        </p:nvPicPr>
        <p:blipFill>
          <a:blip r:embed="rId4"/>
          <a:srcRect/>
          <a:stretch>
            <a:fillRect/>
          </a:stretch>
        </p:blipFill>
        <p:spPr bwMode="auto">
          <a:xfrm>
            <a:off x="1625600" y="3860800"/>
            <a:ext cx="304800" cy="685800"/>
          </a:xfrm>
          <a:prstGeom prst="rect">
            <a:avLst/>
          </a:prstGeom>
          <a:noFill/>
        </p:spPr>
      </p:pic>
      <p:pic>
        <p:nvPicPr>
          <p:cNvPr id="7" name="Picture 3"/>
          <p:cNvPicPr>
            <a:picLocks noChangeAspect="1" noChangeArrowheads="1"/>
          </p:cNvPicPr>
          <p:nvPr/>
        </p:nvPicPr>
        <p:blipFill>
          <a:blip r:embed="rId5"/>
          <a:srcRect/>
          <a:stretch>
            <a:fillRect/>
          </a:stretch>
        </p:blipFill>
        <p:spPr bwMode="auto">
          <a:xfrm>
            <a:off x="0" y="2095500"/>
            <a:ext cx="9906000" cy="5676900"/>
          </a:xfrm>
          <a:prstGeom prst="rect">
            <a:avLst/>
          </a:prstGeom>
          <a:noFill/>
        </p:spPr>
      </p:pic>
      <p:sp>
        <p:nvSpPr>
          <p:cNvPr id="2" name="TextBox 1"/>
          <p:cNvSpPr txBox="1"/>
          <p:nvPr/>
        </p:nvSpPr>
        <p:spPr>
          <a:xfrm>
            <a:off x="1168400" y="4953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8" name="TextBox 1"/>
          <p:cNvSpPr txBox="1"/>
          <p:nvPr/>
        </p:nvSpPr>
        <p:spPr>
          <a:xfrm>
            <a:off x="2349500" y="3403600"/>
            <a:ext cx="2802049" cy="884409"/>
          </a:xfrm>
          <a:prstGeom prst="rect">
            <a:avLst/>
          </a:prstGeom>
          <a:noFill/>
        </p:spPr>
        <p:txBody>
          <a:bodyPr wrap="none" lIns="0" tIns="0" rIns="0" rtlCol="0">
            <a:spAutoFit/>
          </a:bodyPr>
          <a:lstStyle/>
          <a:p>
            <a:pPr lvl="0"/>
            <a:r>
              <a:rPr lang="zh-CN" altLang="zh-CN" sz="5445" b="1" dirty="0">
                <a:solidFill>
                  <a:srgbClr val="FFFFFF"/>
                </a:solidFill>
                <a:latin typeface="Arial" panose="020B0604020202020204" pitchFamily="34" charset="0"/>
                <a:ea typeface="微软雅黑" panose="020B0503020204020204" pitchFamily="18" charset="-122"/>
                <a:cs typeface="Arial" panose="020B0604020202020204" pitchFamily="34" charset="0"/>
              </a:rPr>
              <a:t>公司简介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469900"/>
            <a:ext cx="10058400" cy="7302500"/>
          </a:xfrm>
          <a:prstGeom prst="rect">
            <a:avLst/>
          </a:prstGeom>
          <a:noFill/>
        </p:spPr>
      </p:pic>
      <p:sp>
        <p:nvSpPr>
          <p:cNvPr id="2" name="TextBox 1"/>
          <p:cNvSpPr txBox="1"/>
          <p:nvPr/>
        </p:nvSpPr>
        <p:spPr>
          <a:xfrm>
            <a:off x="787400" y="3136900"/>
            <a:ext cx="165100" cy="3810000"/>
          </a:xfrm>
          <a:prstGeom prst="rect">
            <a:avLst/>
          </a:prstGeom>
          <a:noFill/>
        </p:spPr>
        <p:txBody>
          <a:bodyPr wrap="none" lIns="0" tIns="0" rIns="0" rtlCol="0">
            <a:spAutoFit/>
          </a:bodyPr>
          <a:lstStyle/>
          <a:p>
            <a:pPr>
              <a:lnSpc>
                <a:spcPts val="1500"/>
              </a:lnSpc>
              <a:tabLst>
                <a:tab pos="50800" algn="l"/>
              </a:tabLst>
            </a:pPr>
            <a:r>
              <a:rPr lang="en-US" altLang="zh-CN" dirty="0"/>
              <a:t>	</a:t>
            </a:r>
            <a:r>
              <a:rPr lang="en-US" altLang="zh-CN" sz="1150" dirty="0">
                <a:solidFill>
                  <a:srgbClr val="FFFFFF"/>
                </a:solidFill>
                <a:latin typeface="微软雅黑" panose="020B0503020204020204" pitchFamily="18" charset="-122"/>
                <a:cs typeface="微软雅黑" panose="020B0503020204020204" pitchFamily="18" charset="-122"/>
              </a:rPr>
              <a:t>1.</a:t>
            </a:r>
          </a:p>
          <a:p>
            <a:pPr>
              <a:lnSpc>
                <a:spcPts val="1000"/>
              </a:lnSpc>
            </a:pPr>
            <a:endParaRPr lang="en-US" altLang="zh-CN" dirty="0"/>
          </a:p>
          <a:p>
            <a:pPr>
              <a:lnSpc>
                <a:spcPts val="1500"/>
              </a:lnSpc>
              <a:tabLst>
                <a:tab pos="50800" algn="l"/>
              </a:tabLst>
            </a:pPr>
            <a:r>
              <a:rPr lang="en-US" altLang="zh-CN" dirty="0"/>
              <a:t>	</a:t>
            </a:r>
            <a:r>
              <a:rPr lang="en-US" altLang="zh-CN" sz="1150" dirty="0">
                <a:solidFill>
                  <a:srgbClr val="FFFFFF"/>
                </a:solidFill>
                <a:latin typeface="微软雅黑" panose="020B0503020204020204" pitchFamily="18" charset="-122"/>
                <a:cs typeface="微软雅黑" panose="020B0503020204020204" pitchFamily="18" charset="-122"/>
              </a:rPr>
              <a:t>2.</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800"/>
              </a:lnSpc>
              <a:tabLst>
                <a:tab pos="50800" algn="l"/>
              </a:tabLst>
            </a:pPr>
            <a:r>
              <a:rPr lang="en-US" altLang="zh-CN" dirty="0"/>
              <a:t>	</a:t>
            </a:r>
            <a:r>
              <a:rPr lang="en-US" altLang="zh-CN" sz="1150" dirty="0">
                <a:solidFill>
                  <a:srgbClr val="FFFFFF"/>
                </a:solidFill>
                <a:latin typeface="微软雅黑" panose="020B0503020204020204" pitchFamily="18" charset="-122"/>
                <a:cs typeface="微软雅黑" panose="020B0503020204020204" pitchFamily="18" charset="-122"/>
              </a:rPr>
              <a:t>3.</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800"/>
              </a:lnSpc>
              <a:tabLst>
                <a:tab pos="50800" algn="l"/>
              </a:tabLst>
            </a:pPr>
            <a:r>
              <a:rPr lang="en-US" altLang="zh-CN" dirty="0"/>
              <a:t>	</a:t>
            </a:r>
            <a:r>
              <a:rPr lang="en-US" altLang="zh-CN" sz="1150" dirty="0">
                <a:solidFill>
                  <a:srgbClr val="FFFFFF"/>
                </a:solidFill>
                <a:latin typeface="微软雅黑" panose="020B0503020204020204" pitchFamily="18" charset="-122"/>
                <a:cs typeface="微软雅黑" panose="020B0503020204020204" pitchFamily="18" charset="-122"/>
              </a:rPr>
              <a:t>4.</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600"/>
              </a:lnSpc>
              <a:tabLst>
                <a:tab pos="50800" algn="l"/>
              </a:tabLst>
            </a:pPr>
            <a:r>
              <a:rPr lang="en-US" altLang="zh-CN" sz="1150" dirty="0">
                <a:solidFill>
                  <a:srgbClr val="FFFFFF"/>
                </a:solidFill>
                <a:latin typeface="微软雅黑" panose="020B0503020204020204" pitchFamily="18" charset="-122"/>
                <a:cs typeface="微软雅黑" panose="020B0503020204020204" pitchFamily="18" charset="-122"/>
              </a:rPr>
              <a:t>5.</a:t>
            </a:r>
          </a:p>
          <a:p>
            <a:pPr>
              <a:lnSpc>
                <a:spcPts val="1000"/>
              </a:lnSpc>
            </a:pPr>
            <a:endParaRPr lang="en-US" altLang="zh-CN" dirty="0"/>
          </a:p>
          <a:p>
            <a:pPr>
              <a:lnSpc>
                <a:spcPts val="1000"/>
              </a:lnSpc>
            </a:pPr>
            <a:endParaRPr lang="en-US" altLang="zh-CN" dirty="0"/>
          </a:p>
          <a:p>
            <a:pPr>
              <a:lnSpc>
                <a:spcPts val="2200"/>
              </a:lnSpc>
              <a:tabLst>
                <a:tab pos="50800" algn="l"/>
              </a:tabLst>
            </a:pPr>
            <a:r>
              <a:rPr lang="en-US" altLang="zh-CN" sz="1150" dirty="0">
                <a:solidFill>
                  <a:srgbClr val="FFFFFF"/>
                </a:solidFill>
                <a:latin typeface="微软雅黑" panose="020B0503020204020204" pitchFamily="18" charset="-122"/>
                <a:cs typeface="微软雅黑" panose="020B0503020204020204" pitchFamily="18" charset="-122"/>
              </a:rPr>
              <a:t>6.</a:t>
            </a:r>
          </a:p>
          <a:p>
            <a:pPr>
              <a:lnSpc>
                <a:spcPts val="2400"/>
              </a:lnSpc>
              <a:tabLst>
                <a:tab pos="50800" algn="l"/>
              </a:tabLst>
            </a:pPr>
            <a:r>
              <a:rPr lang="en-US" altLang="zh-CN" sz="1150" dirty="0">
                <a:solidFill>
                  <a:srgbClr val="FFFFFF"/>
                </a:solidFill>
                <a:latin typeface="微软雅黑" panose="020B0503020204020204" pitchFamily="18" charset="-122"/>
                <a:cs typeface="微软雅黑" panose="020B0503020204020204" pitchFamily="18" charset="-122"/>
              </a:rPr>
              <a:t>7.</a:t>
            </a:r>
          </a:p>
        </p:txBody>
      </p:sp>
      <p:sp>
        <p:nvSpPr>
          <p:cNvPr id="4" name="TextBox 1"/>
          <p:cNvSpPr txBox="1"/>
          <p:nvPr/>
        </p:nvSpPr>
        <p:spPr>
          <a:xfrm>
            <a:off x="1168400" y="1041400"/>
            <a:ext cx="8775700" cy="5981700"/>
          </a:xfrm>
          <a:prstGeom prst="rect">
            <a:avLst/>
          </a:prstGeom>
          <a:noFill/>
        </p:spPr>
        <p:txBody>
          <a:bodyPr wrap="none" lIns="0" tIns="0" rIns="0" rtlCol="0">
            <a:spAutoFit/>
          </a:bodyPr>
          <a:lstStyle/>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5200"/>
              </a:lnSpc>
              <a:tabLst>
                <a:tab pos="63500" algn="l"/>
                <a:tab pos="1295400" algn="l"/>
              </a:tabLst>
            </a:pPr>
            <a:r>
              <a:rPr lang="en-US" altLang="zh-CN" dirty="0"/>
              <a:t>		</a:t>
            </a:r>
            <a:r>
              <a:rPr lang="en-US" altLang="zh-CN" sz="3945" b="1" dirty="0">
                <a:solidFill>
                  <a:srgbClr val="FFFFFF"/>
                </a:solidFill>
                <a:latin typeface="微软雅黑" panose="020B0503020204020204" pitchFamily="18" charset="-122"/>
                <a:cs typeface="微软雅黑" panose="020B0503020204020204" pitchFamily="18" charset="-122"/>
              </a:rPr>
              <a:t>silver</a:t>
            </a:r>
            <a:r>
              <a:rPr lang="en-US" altLang="zh-CN" sz="3945" dirty="0">
                <a:latin typeface="Times New Roman" panose="02020603050405020304" pitchFamily="18" charset="0"/>
                <a:cs typeface="Times New Roman" panose="02020603050405020304" pitchFamily="18" charset="0"/>
              </a:rPr>
              <a:t> </a:t>
            </a:r>
            <a:r>
              <a:rPr lang="en-US" altLang="zh-CN" sz="3945" b="1" dirty="0">
                <a:solidFill>
                  <a:srgbClr val="FFFFFF"/>
                </a:solidFill>
                <a:latin typeface="微软雅黑" panose="020B0503020204020204" pitchFamily="18" charset="-122"/>
                <a:cs typeface="微软雅黑" panose="020B0503020204020204" pitchFamily="18" charset="-122"/>
              </a:rPr>
              <a:t>Sands</a:t>
            </a:r>
            <a:r>
              <a:rPr lang="en-US" altLang="zh-CN" sz="3945" dirty="0">
                <a:latin typeface="Times New Roman" panose="02020603050405020304" pitchFamily="18" charset="0"/>
                <a:cs typeface="Times New Roman" panose="02020603050405020304" pitchFamily="18" charset="0"/>
              </a:rPr>
              <a:t> </a:t>
            </a:r>
            <a:r>
              <a:rPr lang="en-US" altLang="zh-CN" sz="3945" b="1" dirty="0">
                <a:solidFill>
                  <a:srgbClr val="FFFFFF"/>
                </a:solidFill>
                <a:latin typeface="微软雅黑" panose="020B0503020204020204" pitchFamily="18" charset="-122"/>
                <a:cs typeface="微软雅黑" panose="020B0503020204020204" pitchFamily="18" charset="-122"/>
              </a:rPr>
              <a:t>Group</a:t>
            </a:r>
          </a:p>
          <a:p>
            <a:pPr>
              <a:lnSpc>
                <a:spcPts val="1000"/>
              </a:lnSpc>
            </a:pPr>
            <a:endParaRPr lang="en-US" altLang="zh-CN" dirty="0"/>
          </a:p>
          <a:p>
            <a:pPr>
              <a:lnSpc>
                <a:spcPts val="1000"/>
              </a:lnSpc>
            </a:pPr>
            <a:endParaRPr lang="en-US" altLang="zh-CN" dirty="0"/>
          </a:p>
          <a:p>
            <a:pPr>
              <a:lnSpc>
                <a:spcPts val="20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SSG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has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vision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offer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unparalleded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opportunity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create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deliver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legacy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that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generations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will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remember</a:t>
            </a:r>
          </a:p>
          <a:p>
            <a:pPr>
              <a:lnSpc>
                <a:spcPts val="1000"/>
              </a:lnSpc>
            </a:pPr>
            <a:endParaRPr lang="en-US" altLang="zh-CN" dirty="0"/>
          </a:p>
          <a:p>
            <a:pPr>
              <a:lnSpc>
                <a:spcPts val="15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SSG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vision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was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retain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effectively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Iraqi</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Engineers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labor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workforce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gainfully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employed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,not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just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for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one</a:t>
            </a:r>
          </a:p>
          <a:p>
            <a:pPr>
              <a:lnSpc>
                <a:spcPts val="2200"/>
              </a:lnSpc>
              <a:tabLst>
                <a:tab pos="63500" algn="l"/>
                <a:tab pos="1295400" algn="l"/>
              </a:tabLst>
            </a:pPr>
            <a:r>
              <a:rPr lang="en-US" altLang="zh-CN" dirty="0"/>
              <a:t>	</a:t>
            </a:r>
            <a:r>
              <a:rPr lang="en-US" altLang="zh-CN" sz="1105" dirty="0">
                <a:solidFill>
                  <a:srgbClr val="FFFFFF"/>
                </a:solidFill>
                <a:latin typeface="微软雅黑" panose="020B0503020204020204" pitchFamily="18" charset="-122"/>
                <a:cs typeface="微软雅黑" panose="020B0503020204020204" pitchFamily="18" charset="-122"/>
              </a:rPr>
              <a:t>project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but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throughout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their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lives</a:t>
            </a:r>
          </a:p>
          <a:p>
            <a:pPr>
              <a:lnSpc>
                <a:spcPts val="1000"/>
              </a:lnSpc>
            </a:pPr>
            <a:endParaRPr lang="en-US" altLang="zh-CN" dirty="0"/>
          </a:p>
          <a:p>
            <a:pPr>
              <a:lnSpc>
                <a:spcPts val="15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SSG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vision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became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reality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Iraqi</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contractors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were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able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contribute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many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fields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includings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bridges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,tunnels</a:t>
            </a:r>
          </a:p>
          <a:p>
            <a:pPr>
              <a:lnSpc>
                <a:spcPts val="2200"/>
              </a:lnSpc>
              <a:tabLst>
                <a:tab pos="63500" algn="l"/>
                <a:tab pos="1295400" algn="l"/>
              </a:tabLst>
            </a:pPr>
            <a:r>
              <a:rPr lang="en-US" altLang="zh-CN" dirty="0"/>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Airports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all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over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a:t>
            </a:r>
          </a:p>
          <a:p>
            <a:pPr>
              <a:lnSpc>
                <a:spcPts val="1000"/>
              </a:lnSpc>
            </a:pPr>
            <a:endParaRPr lang="en-US" altLang="zh-CN" dirty="0"/>
          </a:p>
          <a:p>
            <a:pPr>
              <a:lnSpc>
                <a:spcPts val="15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SSG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has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vision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building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,maintenance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,operation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power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plants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,construction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commissioning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power</a:t>
            </a:r>
          </a:p>
          <a:p>
            <a:pPr>
              <a:lnSpc>
                <a:spcPts val="2200"/>
              </a:lnSpc>
              <a:tabLst>
                <a:tab pos="63500" algn="l"/>
                <a:tab pos="1295400" algn="l"/>
              </a:tabLst>
            </a:pPr>
            <a:r>
              <a:rPr lang="en-US" altLang="zh-CN" dirty="0"/>
              <a:t>	</a:t>
            </a:r>
            <a:r>
              <a:rPr lang="en-US" altLang="zh-CN" sz="1105" dirty="0">
                <a:solidFill>
                  <a:srgbClr val="FFFFFF"/>
                </a:solidFill>
                <a:latin typeface="微软雅黑" panose="020B0503020204020204" pitchFamily="18" charset="-122"/>
                <a:cs typeface="微软雅黑" panose="020B0503020204020204" pitchFamily="18" charset="-122"/>
              </a:rPr>
              <a:t>substations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overhead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underground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feeder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transmission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lines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oil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gas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facilities,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communication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systems</a:t>
            </a:r>
          </a:p>
          <a:p>
            <a:pPr>
              <a:lnSpc>
                <a:spcPts val="2200"/>
              </a:lnSpc>
              <a:tabLst>
                <a:tab pos="63500" algn="l"/>
                <a:tab pos="1295400" algn="l"/>
              </a:tabLst>
            </a:pPr>
            <a:r>
              <a:rPr lang="en-US" altLang="zh-CN" dirty="0"/>
              <a:t>	</a:t>
            </a:r>
            <a:r>
              <a:rPr lang="en-US" altLang="zh-CN" sz="1105" dirty="0">
                <a:solidFill>
                  <a:srgbClr val="FFFFFF"/>
                </a:solidFill>
                <a:latin typeface="微软雅黑" panose="020B0503020204020204" pitchFamily="18" charset="-122"/>
                <a:cs typeface="微软雅黑" panose="020B0503020204020204" pitchFamily="18" charset="-122"/>
              </a:rPr>
              <a:t>,commercial&amp;residential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development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,infrastructure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,watersupply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distrivution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treatment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waste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water</a:t>
            </a:r>
          </a:p>
          <a:p>
            <a:pPr>
              <a:lnSpc>
                <a:spcPts val="2200"/>
              </a:lnSpc>
              <a:tabLst>
                <a:tab pos="63500" algn="l"/>
                <a:tab pos="1295400" algn="l"/>
              </a:tabLst>
            </a:pPr>
            <a:r>
              <a:rPr lang="en-US" altLang="zh-CN" dirty="0"/>
              <a:t>	</a:t>
            </a:r>
            <a:r>
              <a:rPr lang="en-US" altLang="zh-CN" sz="1105" dirty="0">
                <a:solidFill>
                  <a:srgbClr val="FFFFFF"/>
                </a:solidFill>
                <a:latin typeface="微软雅黑" panose="020B0503020204020204" pitchFamily="18" charset="-122"/>
                <a:cs typeface="微软雅黑" panose="020B0503020204020204" pitchFamily="18" charset="-122"/>
              </a:rPr>
              <a:t>systems</a:t>
            </a:r>
          </a:p>
          <a:p>
            <a:pPr>
              <a:lnSpc>
                <a:spcPts val="1000"/>
              </a:lnSpc>
            </a:pPr>
            <a:endParaRPr lang="en-US" altLang="zh-CN" dirty="0"/>
          </a:p>
          <a:p>
            <a:pPr>
              <a:lnSpc>
                <a:spcPts val="17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SG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staff</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Kuwait,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U.A.E,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China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contribute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keep</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client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abreast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with</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delivery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status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once/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twice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daily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via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email/SMS</a:t>
            </a:r>
          </a:p>
          <a:p>
            <a:pPr>
              <a:lnSpc>
                <a:spcPts val="18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texts.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All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along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stay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with</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customer.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Integrate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global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resources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meet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customer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need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high-authority.</a:t>
            </a:r>
          </a:p>
          <a:p>
            <a:pPr>
              <a:lnSpc>
                <a:spcPts val="23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Conduction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de-stuffing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industrial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structural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cargo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from</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open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top</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containers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heavy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machinery</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flat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bed..</a:t>
            </a:r>
          </a:p>
          <a:p>
            <a:pPr>
              <a:lnSpc>
                <a:spcPts val="2400"/>
              </a:lnSpc>
              <a:tabLst>
                <a:tab pos="63500" algn="l"/>
                <a:tab pos="1295400" algn="l"/>
              </a:tabLst>
            </a:pPr>
            <a:r>
              <a:rPr lang="en-US" altLang="zh-CN" sz="1105" dirty="0">
                <a:solidFill>
                  <a:srgbClr val="FFFFFF"/>
                </a:solidFill>
                <a:latin typeface="微软雅黑" panose="020B0503020204020204" pitchFamily="18" charset="-122"/>
                <a:cs typeface="微软雅黑" panose="020B0503020204020204" pitchFamily="18" charset="-122"/>
              </a:rPr>
              <a:t>We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can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offer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you</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unskilled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Iraqi</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labor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Iraqi</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cranes/forklifts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when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need.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value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added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service.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Iraqi</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trucks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can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arranged</a:t>
            </a:r>
          </a:p>
        </p:txBody>
      </p:sp>
      <p:sp>
        <p:nvSpPr>
          <p:cNvPr id="5" name="TextBox 1"/>
          <p:cNvSpPr txBox="1"/>
          <p:nvPr/>
        </p:nvSpPr>
        <p:spPr>
          <a:xfrm>
            <a:off x="838200" y="6896100"/>
            <a:ext cx="8051800" cy="685800"/>
          </a:xfrm>
          <a:prstGeom prst="rect">
            <a:avLst/>
          </a:prstGeom>
          <a:noFill/>
        </p:spPr>
        <p:txBody>
          <a:bodyPr wrap="none" lIns="0" tIns="0" rIns="0" rtlCol="0">
            <a:spAutoFit/>
          </a:bodyPr>
          <a:lstStyle/>
          <a:p>
            <a:pPr>
              <a:lnSpc>
                <a:spcPts val="1400"/>
              </a:lnSpc>
              <a:tabLst>
                <a:tab pos="330200" algn="l"/>
              </a:tabLst>
            </a:pPr>
            <a:r>
              <a:rPr lang="en-US" altLang="zh-CN" dirty="0"/>
              <a:t>	</a:t>
            </a:r>
            <a:r>
              <a:rPr lang="en-US" altLang="zh-CN" sz="1105" dirty="0">
                <a:solidFill>
                  <a:srgbClr val="FFFFFF"/>
                </a:solidFill>
                <a:latin typeface="微软雅黑" panose="020B0503020204020204" pitchFamily="18" charset="-122"/>
                <a:cs typeface="微软雅黑" panose="020B0503020204020204" pitchFamily="18" charset="-122"/>
              </a:rPr>
              <a:t>with</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day’s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notice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move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equipment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from</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camp</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camp</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within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a:t>
            </a:r>
          </a:p>
          <a:p>
            <a:pPr>
              <a:lnSpc>
                <a:spcPts val="2100"/>
              </a:lnSpc>
              <a:tabLst>
                <a:tab pos="330200" algn="l"/>
              </a:tabLst>
            </a:pPr>
            <a:r>
              <a:rPr lang="en-US" altLang="zh-CN" sz="1105" dirty="0">
                <a:solidFill>
                  <a:srgbClr val="FFFFFF"/>
                </a:solidFill>
                <a:latin typeface="微软雅黑" panose="020B0503020204020204" pitchFamily="18" charset="-122"/>
                <a:cs typeface="微软雅黑" panose="020B0503020204020204" pitchFamily="18" charset="-122"/>
              </a:rPr>
              <a:t>Since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the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last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quarter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2014,</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have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run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several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successful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missions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north</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of</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Iraq</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with</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associate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transporter</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who</a:t>
            </a:r>
          </a:p>
          <a:p>
            <a:pPr>
              <a:lnSpc>
                <a:spcPts val="1800"/>
              </a:lnSpc>
              <a:tabLst>
                <a:tab pos="330200" algn="l"/>
              </a:tabLst>
            </a:pPr>
            <a:r>
              <a:rPr lang="en-US" altLang="zh-CN" sz="1105" dirty="0">
                <a:solidFill>
                  <a:srgbClr val="FFFFFF"/>
                </a:solidFill>
                <a:latin typeface="微软雅黑" panose="020B0503020204020204" pitchFamily="18" charset="-122"/>
                <a:cs typeface="微软雅黑" panose="020B0503020204020204" pitchFamily="18" charset="-122"/>
              </a:rPr>
              <a:t>possess</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own</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transporting</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equipment</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and</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FFFFFF"/>
                </a:solidFill>
                <a:latin typeface="微软雅黑" panose="020B0503020204020204" pitchFamily="18" charset="-122"/>
                <a:cs typeface="微软雅黑" panose="020B0503020204020204" pitchFamily="18" charset="-122"/>
              </a:rPr>
              <a:t>bonded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469900"/>
            <a:ext cx="10058400" cy="7302500"/>
          </a:xfrm>
          <a:prstGeom prst="rect">
            <a:avLst/>
          </a:prstGeom>
          <a:noFill/>
        </p:spPr>
      </p:pic>
      <p:sp>
        <p:nvSpPr>
          <p:cNvPr id="7" name="TextBox 1"/>
          <p:cNvSpPr txBox="1"/>
          <p:nvPr/>
        </p:nvSpPr>
        <p:spPr>
          <a:xfrm>
            <a:off x="939800" y="3124200"/>
            <a:ext cx="8661400" cy="4031873"/>
          </a:xfrm>
          <a:prstGeom prst="rect">
            <a:avLst/>
          </a:prstGeom>
          <a:noFill/>
        </p:spPr>
        <p:txBody>
          <a:bodyPr wrap="square" lIns="0" tIns="0" rIns="0" rtlCol="0">
            <a:spAutoFit/>
          </a:bodyPr>
          <a:lstStyle/>
          <a:p>
            <a:pPr marL="228600" lvl="0" indent="-228600">
              <a:spcAft>
                <a:spcPts val="600"/>
              </a:spcAft>
              <a:buFont typeface="+mj-lt"/>
              <a:buAutoNum type="arabicPeriod"/>
              <a:tabLst>
                <a:tab pos="2159000" algn="l"/>
              </a:tabLst>
            </a:pP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的愿景之一是提供一次前所未有的机会去创造和兑现一份能让世代得以记住的遗产。</a:t>
            </a:r>
          </a:p>
          <a:p>
            <a:pPr marL="228600" lvl="0" indent="-228600">
              <a:spcAft>
                <a:spcPts val="600"/>
              </a:spcAft>
              <a:buFont typeface="+mj-lt"/>
              <a:buAutoNum type="arabicPeriod"/>
              <a:tabLst>
                <a:tab pos="2159000" algn="l"/>
              </a:tabLst>
            </a:pP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的愿景之二是尽全力留住聘用的伊拉克工程师和劳动力，不仅仅是为了某个项目，而是为了他们的一生。</a:t>
            </a:r>
          </a:p>
          <a:p>
            <a:pPr marL="228600" lvl="0" indent="-228600">
              <a:spcAft>
                <a:spcPts val="600"/>
              </a:spcAft>
              <a:buFont typeface="+mj-lt"/>
              <a:buAutoNum type="arabicPeriod"/>
              <a:tabLst>
                <a:tab pos="2159000" algn="l"/>
              </a:tabLst>
            </a:pP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随着伊拉克承包商能够在包括伊拉克各地的桥梁、隧道和机场在内的许多领域做出贡献，</a:t>
            </a: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的愿景变成了现实。</a:t>
            </a:r>
          </a:p>
          <a:p>
            <a:pPr marL="228600" lvl="0" indent="-228600">
              <a:spcAft>
                <a:spcPts val="600"/>
              </a:spcAft>
              <a:buFont typeface="+mj-lt"/>
              <a:buAutoNum type="arabicPeriod"/>
              <a:tabLst>
                <a:tab pos="2159000" algn="l"/>
              </a:tabLst>
            </a:pP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在电厂的建造、维护、运营、变电所架空和地下馈线、石油、天然气设施、通信系统、商业和住宅开发、基础设施、供水、分配、处理和废水处理系统的建设和调试方面具有远见。</a:t>
            </a:r>
          </a:p>
          <a:p>
            <a:pPr marL="228600" lvl="0" indent="-228600">
              <a:spcAft>
                <a:spcPts val="600"/>
              </a:spcAft>
              <a:buFont typeface="+mj-lt"/>
              <a:buAutoNum type="arabicPeriod"/>
              <a:tabLst>
                <a:tab pos="2159000" algn="l"/>
              </a:tabLst>
            </a:pP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在科威特、阿联酋、中国和伊拉克的员工会每天一次</a:t>
            </a: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两次通过电子邮件</a:t>
            </a: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短信向客户汇报交付情况，并时刻与客户保持联系。</a:t>
            </a: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整合全球资源，以满足客户的不同需求。</a:t>
            </a:r>
          </a:p>
          <a:p>
            <a:pPr marL="228600" lvl="0" indent="-228600">
              <a:spcAft>
                <a:spcPts val="600"/>
              </a:spcAft>
              <a:buFont typeface="+mj-lt"/>
              <a:buAutoNum type="arabicPeriod"/>
              <a:tabLst>
                <a:tab pos="2159000" algn="l"/>
              </a:tabLst>
            </a:pP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在水平层从开顶式集装箱拆装工业结构货物和重型机械。</a:t>
            </a:r>
          </a:p>
          <a:p>
            <a:pPr marL="228600" lvl="0" indent="-228600">
              <a:spcAft>
                <a:spcPts val="600"/>
              </a:spcAft>
              <a:buFont typeface="+mj-lt"/>
              <a:buAutoNum type="arabicPeriod"/>
              <a:tabLst>
                <a:tab pos="2159000" algn="l"/>
              </a:tabLst>
            </a:pP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在需要的时候，我们可以为您提供伊拉克非技术工人和伊拉克起重机</a:t>
            </a: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叉车，其作为一项增值服务。伊拉克卡车可以在收到通知的一天内安排在伊拉克境内的各个营地之间运送设备。</a:t>
            </a:r>
          </a:p>
          <a:p>
            <a:pPr marL="228600" indent="-228600">
              <a:spcAft>
                <a:spcPts val="600"/>
              </a:spcAft>
              <a:buFont typeface="+mj-lt"/>
              <a:buAutoNum type="arabicPeriod"/>
              <a:tabLst>
                <a:tab pos="2159000" algn="l"/>
              </a:tabLst>
            </a:pP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自</a:t>
            </a:r>
            <a:r>
              <a:rPr lang="en-US"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2014</a:t>
            </a:r>
            <a:r>
              <a:rPr lang="zh-CN" altLang="zh-CN" sz="1600" dirty="0">
                <a:solidFill>
                  <a:srgbClr val="FFFFFF"/>
                </a:solidFill>
                <a:latin typeface="Arial" panose="020B0604020202020204" pitchFamily="34" charset="0"/>
                <a:ea typeface="微软雅黑" panose="020B0503020204020204" pitchFamily="18" charset="-122"/>
                <a:cs typeface="Arial" panose="020B0604020202020204" pitchFamily="34" charset="0"/>
              </a:rPr>
              <a:t>年第四季度以来，我们已经与一个拥有运输设备和保税的联营运输公司合作成功地在伊拉克北部执行了几次任务。</a:t>
            </a:r>
          </a:p>
        </p:txBody>
      </p:sp>
      <p:sp>
        <p:nvSpPr>
          <p:cNvPr id="8" name="TextBox 1"/>
          <p:cNvSpPr txBox="1"/>
          <p:nvPr/>
        </p:nvSpPr>
        <p:spPr>
          <a:xfrm>
            <a:off x="2841110" y="2051049"/>
            <a:ext cx="4110100" cy="653577"/>
          </a:xfrm>
          <a:prstGeom prst="rect">
            <a:avLst/>
          </a:prstGeom>
          <a:noFill/>
        </p:spPr>
        <p:txBody>
          <a:bodyPr wrap="none" lIns="0" tIns="0" rIns="0" rtlCol="0">
            <a:spAutoFit/>
          </a:bodyPr>
          <a:lstStyle/>
          <a:p>
            <a:r>
              <a:rPr lang="zh-CN" altLang="zh-CN" sz="3945" b="1" dirty="0">
                <a:solidFill>
                  <a:srgbClr val="FFFFFF"/>
                </a:solidFill>
                <a:latin typeface="Arial" panose="020B0604020202020204" pitchFamily="34" charset="0"/>
                <a:ea typeface="微软雅黑" panose="020B0503020204020204" pitchFamily="18" charset="-122"/>
                <a:cs typeface="Arial" panose="020B0604020202020204" pitchFamily="34" charset="0"/>
              </a:rPr>
              <a:t>银沙集团（</a:t>
            </a:r>
            <a:r>
              <a:rPr lang="en-US" altLang="zh-CN" sz="3945" b="1" dirty="0">
                <a:solidFill>
                  <a:srgbClr val="FFFFFF"/>
                </a:solidFill>
                <a:latin typeface="Arial" panose="020B0604020202020204" pitchFamily="34" charset="0"/>
                <a:ea typeface="微软雅黑" panose="020B0503020204020204" pitchFamily="18" charset="-122"/>
                <a:cs typeface="Arial" panose="020B0604020202020204" pitchFamily="34" charset="0"/>
              </a:rPr>
              <a:t>SSG</a:t>
            </a:r>
            <a:r>
              <a:rPr lang="zh-CN" altLang="zh-CN" sz="3945" b="1" dirty="0">
                <a:solidFill>
                  <a:srgbClr val="FFFFFF"/>
                </a:solidFill>
                <a:latin typeface="Arial" panose="020B0604020202020204" pitchFamily="34" charset="0"/>
                <a:ea typeface="微软雅黑" panose="020B0503020204020204" pitchFamily="18" charset="-122"/>
                <a:cs typeface="Arial" panose="020B0604020202020204" pitchFamily="34"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285239" y="1166494"/>
            <a:ext cx="21044" cy="322579"/>
          </a:xfrm>
          <a:custGeom>
            <a:avLst/>
            <a:gdLst>
              <a:gd name="connsiteX0" fmla="*/ 6350 w 21044"/>
              <a:gd name="connsiteY0" fmla="*/ 6350 h 322579"/>
              <a:gd name="connsiteX1" fmla="*/ 6350 w 21044"/>
              <a:gd name="connsiteY1" fmla="*/ 316230 h 322579"/>
            </a:gdLst>
            <a:ahLst/>
            <a:cxnLst>
              <a:cxn ang="0">
                <a:pos x="connsiteX0" y="connsiteY0"/>
              </a:cxn>
              <a:cxn ang="1">
                <a:pos x="connsiteX1" y="connsiteY1"/>
              </a:cxn>
            </a:cxnLst>
            <a:rect l="l" t="t" r="r" b="b"/>
            <a:pathLst>
              <a:path w="21044" h="322579">
                <a:moveTo>
                  <a:pt x="6350" y="6350"/>
                </a:moveTo>
                <a:lnTo>
                  <a:pt x="6350" y="316230"/>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Freeform 3"/>
          <p:cNvSpPr/>
          <p:nvPr/>
        </p:nvSpPr>
        <p:spPr>
          <a:xfrm>
            <a:off x="575944" y="6579196"/>
            <a:ext cx="204470" cy="140334"/>
          </a:xfrm>
          <a:custGeom>
            <a:avLst/>
            <a:gdLst>
              <a:gd name="connsiteX0" fmla="*/ 19050 w 204470"/>
              <a:gd name="connsiteY0" fmla="*/ 66040 h 140334"/>
              <a:gd name="connsiteX1" fmla="*/ 77470 w 204470"/>
              <a:gd name="connsiteY1" fmla="*/ 121284 h 140334"/>
              <a:gd name="connsiteX2" fmla="*/ 185420 w 204470"/>
              <a:gd name="connsiteY2" fmla="*/ 19050 h 140334"/>
            </a:gdLst>
            <a:ahLst/>
            <a:cxnLst>
              <a:cxn ang="0">
                <a:pos x="connsiteX0" y="connsiteY0"/>
              </a:cxn>
              <a:cxn ang="1">
                <a:pos x="connsiteX1" y="connsiteY1"/>
              </a:cxn>
              <a:cxn ang="2">
                <a:pos x="connsiteX2" y="connsiteY2"/>
              </a:cxn>
            </a:cxnLst>
            <a:rect l="l" t="t" r="r" b="b"/>
            <a:pathLst>
              <a:path w="204470" h="140334">
                <a:moveTo>
                  <a:pt x="19050" y="66040"/>
                </a:moveTo>
                <a:lnTo>
                  <a:pt x="77470" y="121284"/>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575944" y="7139813"/>
            <a:ext cx="204470" cy="140334"/>
          </a:xfrm>
          <a:custGeom>
            <a:avLst/>
            <a:gdLst>
              <a:gd name="connsiteX0" fmla="*/ 19050 w 204470"/>
              <a:gd name="connsiteY0" fmla="*/ 66040 h 140334"/>
              <a:gd name="connsiteX1" fmla="*/ 77470 w 204470"/>
              <a:gd name="connsiteY1" fmla="*/ 121284 h 140334"/>
              <a:gd name="connsiteX2" fmla="*/ 185420 w 204470"/>
              <a:gd name="connsiteY2" fmla="*/ 19050 h 140334"/>
            </a:gdLst>
            <a:ahLst/>
            <a:cxnLst>
              <a:cxn ang="0">
                <a:pos x="connsiteX0" y="connsiteY0"/>
              </a:cxn>
              <a:cxn ang="1">
                <a:pos x="connsiteX1" y="connsiteY1"/>
              </a:cxn>
              <a:cxn ang="2">
                <a:pos x="connsiteX2" y="connsiteY2"/>
              </a:cxn>
            </a:cxnLst>
            <a:rect l="l" t="t" r="r" b="b"/>
            <a:pathLst>
              <a:path w="204470" h="140334">
                <a:moveTo>
                  <a:pt x="19050" y="66040"/>
                </a:moveTo>
                <a:lnTo>
                  <a:pt x="77470" y="121284"/>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114300" y="3238500"/>
            <a:ext cx="1955800" cy="571500"/>
          </a:xfrm>
          <a:prstGeom prst="rect">
            <a:avLst/>
          </a:prstGeom>
          <a:noFill/>
        </p:spPr>
      </p:pic>
      <p:pic>
        <p:nvPicPr>
          <p:cNvPr id="9" name="Picture 3"/>
          <p:cNvPicPr>
            <a:picLocks noChangeAspect="1" noChangeArrowheads="1"/>
          </p:cNvPicPr>
          <p:nvPr/>
        </p:nvPicPr>
        <p:blipFill>
          <a:blip r:embed="rId4"/>
          <a:srcRect/>
          <a:stretch>
            <a:fillRect/>
          </a:stretch>
        </p:blipFill>
        <p:spPr bwMode="auto">
          <a:xfrm>
            <a:off x="2768600" y="5194300"/>
            <a:ext cx="419100" cy="520700"/>
          </a:xfrm>
          <a:prstGeom prst="rect">
            <a:avLst/>
          </a:prstGeom>
          <a:noFill/>
        </p:spPr>
      </p:pic>
      <p:pic>
        <p:nvPicPr>
          <p:cNvPr id="10" name="Picture 3"/>
          <p:cNvPicPr>
            <a:picLocks noChangeAspect="1" noChangeArrowheads="1"/>
          </p:cNvPicPr>
          <p:nvPr/>
        </p:nvPicPr>
        <p:blipFill>
          <a:blip r:embed="rId5"/>
          <a:srcRect/>
          <a:stretch>
            <a:fillRect/>
          </a:stretch>
        </p:blipFill>
        <p:spPr bwMode="auto">
          <a:xfrm>
            <a:off x="7899400" y="1828800"/>
            <a:ext cx="1981200" cy="5524500"/>
          </a:xfrm>
          <a:prstGeom prst="rect">
            <a:avLst/>
          </a:prstGeom>
          <a:noFill/>
        </p:spPr>
      </p:pic>
      <p:sp>
        <p:nvSpPr>
          <p:cNvPr id="2" name="TextBox 1"/>
          <p:cNvSpPr txBox="1"/>
          <p:nvPr/>
        </p:nvSpPr>
        <p:spPr>
          <a:xfrm>
            <a:off x="1168400" y="8382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11" name="TextBox 1"/>
          <p:cNvSpPr txBox="1"/>
          <p:nvPr/>
        </p:nvSpPr>
        <p:spPr>
          <a:xfrm>
            <a:off x="469900" y="1828800"/>
            <a:ext cx="1279196" cy="225703"/>
          </a:xfrm>
          <a:prstGeom prst="rect">
            <a:avLst/>
          </a:prstGeom>
          <a:noFill/>
        </p:spPr>
        <p:txBody>
          <a:bodyPr wrap="none" lIns="0" tIns="0" rIns="0" rtlCol="0">
            <a:spAutoFit/>
          </a:bodyPr>
          <a:lstStyle/>
          <a:p>
            <a:pPr>
              <a:lnSpc>
                <a:spcPts val="1400"/>
              </a:lnSpc>
            </a:pPr>
            <a:r>
              <a:rPr lang="en-US" altLang="zh-CN" sz="1600" b="1" dirty="0">
                <a:solidFill>
                  <a:srgbClr val="4F81BD"/>
                </a:solidFill>
                <a:latin typeface="微软雅黑" panose="020B0503020204020204" pitchFamily="18" charset="-122"/>
                <a:ea typeface="微软雅黑" panose="020B0503020204020204" pitchFamily="18" charset="-122"/>
                <a:cs typeface="Times New Roman" panose="02020603050405020304" pitchFamily="18" charset="0"/>
              </a:rPr>
              <a:t>OUR</a:t>
            </a:r>
            <a:r>
              <a:rPr lang="en-US" altLang="zh-CN" sz="1600" b="1" dirty="0">
                <a:latin typeface="微软雅黑" panose="020B0503020204020204" pitchFamily="18" charset="-122"/>
                <a:ea typeface="微软雅黑" panose="020B0503020204020204" pitchFamily="18" charset="-122"/>
                <a:cs typeface="Times New Roman" panose="02020603050405020304" pitchFamily="18" charset="0"/>
              </a:rPr>
              <a:t> </a:t>
            </a:r>
            <a:r>
              <a:rPr lang="en-US" altLang="zh-CN" sz="1600" b="1" dirty="0">
                <a:solidFill>
                  <a:srgbClr val="4F81BD"/>
                </a:solidFill>
                <a:latin typeface="微软雅黑" panose="020B0503020204020204" pitchFamily="18" charset="-122"/>
                <a:ea typeface="微软雅黑" panose="020B0503020204020204" pitchFamily="18" charset="-122"/>
                <a:cs typeface="Times New Roman" panose="02020603050405020304" pitchFamily="18" charset="0"/>
              </a:rPr>
              <a:t>VISION</a:t>
            </a:r>
          </a:p>
        </p:txBody>
      </p:sp>
      <p:sp>
        <p:nvSpPr>
          <p:cNvPr id="12" name="TextBox 1"/>
          <p:cNvSpPr txBox="1"/>
          <p:nvPr/>
        </p:nvSpPr>
        <p:spPr>
          <a:xfrm>
            <a:off x="431800" y="2222500"/>
            <a:ext cx="7035800" cy="546303"/>
          </a:xfrm>
          <a:prstGeom prst="rect">
            <a:avLst/>
          </a:prstGeom>
          <a:noFill/>
        </p:spPr>
        <p:txBody>
          <a:bodyPr wrap="squar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world-class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engineering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contracting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company, 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delivering solutions while maintaining</a:t>
            </a:r>
          </a:p>
          <a:p>
            <a:pPr>
              <a:lnSpc>
                <a:spcPts val="1300"/>
              </a:lnSpc>
            </a:pPr>
            <a:endParaRPr lang="en-US" altLang="zh-CN" sz="995" dirty="0">
              <a:solidFill>
                <a:srgbClr val="4C4D4F"/>
              </a:solidFill>
              <a:latin typeface="微软雅黑" panose="020B0503020204020204" pitchFamily="18" charset="-122"/>
              <a:cs typeface="微软雅黑" panose="020B0503020204020204" pitchFamily="18" charset="-122"/>
            </a:endParaRPr>
          </a:p>
          <a:p>
            <a:pPr>
              <a:lnSpc>
                <a:spcPts val="1300"/>
              </a:lnSpc>
            </a:pPr>
            <a:endParaRPr lang="en-US" altLang="zh-CN" sz="995" dirty="0">
              <a:solidFill>
                <a:srgbClr val="4C4D4F"/>
              </a:solidFill>
              <a:latin typeface="微软雅黑" panose="020B0503020204020204" pitchFamily="18" charset="-122"/>
              <a:cs typeface="微软雅黑" panose="020B0503020204020204" pitchFamily="18" charset="-122"/>
            </a:endParaRPr>
          </a:p>
        </p:txBody>
      </p:sp>
      <p:sp>
        <p:nvSpPr>
          <p:cNvPr id="17" name="TextBox 1"/>
          <p:cNvSpPr txBox="1"/>
          <p:nvPr/>
        </p:nvSpPr>
        <p:spPr>
          <a:xfrm>
            <a:off x="431800" y="2438400"/>
            <a:ext cx="8382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international</a:t>
            </a:r>
          </a:p>
        </p:txBody>
      </p:sp>
      <p:sp>
        <p:nvSpPr>
          <p:cNvPr id="18" name="TextBox 1"/>
          <p:cNvSpPr txBox="1"/>
          <p:nvPr/>
        </p:nvSpPr>
        <p:spPr>
          <a:xfrm>
            <a:off x="1409700" y="2438400"/>
            <a:ext cx="23622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standards,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safety,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integrity,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ethics.</a:t>
            </a:r>
          </a:p>
        </p:txBody>
      </p:sp>
      <p:sp>
        <p:nvSpPr>
          <p:cNvPr id="19" name="TextBox 1"/>
          <p:cNvSpPr txBox="1"/>
          <p:nvPr/>
        </p:nvSpPr>
        <p:spPr>
          <a:xfrm>
            <a:off x="431800" y="3886200"/>
            <a:ext cx="7188200" cy="3429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Environment: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eliminating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damages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which</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may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affect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our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employees,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clients,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third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persons,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property,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environment</a:t>
            </a:r>
          </a:p>
          <a:p>
            <a:pPr>
              <a:lnSpc>
                <a:spcPts val="1500"/>
              </a:lnSpc>
            </a:pPr>
            <a:r>
              <a:rPr lang="en-US" altLang="zh-CN" sz="900" dirty="0">
                <a:solidFill>
                  <a:srgbClr val="4C4D4F"/>
                </a:solidFill>
                <a:latin typeface="微软雅黑" panose="020B0503020204020204" pitchFamily="18" charset="-122"/>
                <a:cs typeface="微软雅黑" panose="020B0503020204020204" pitchFamily="18" charset="-122"/>
              </a:rPr>
              <a:t>stands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major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principle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that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strictly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follow.</a:t>
            </a:r>
          </a:p>
        </p:txBody>
      </p:sp>
      <p:sp>
        <p:nvSpPr>
          <p:cNvPr id="20" name="TextBox 1"/>
          <p:cNvSpPr txBox="1"/>
          <p:nvPr/>
        </p:nvSpPr>
        <p:spPr>
          <a:xfrm>
            <a:off x="431800" y="4394200"/>
            <a:ext cx="11684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Therefore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ensure</a:t>
            </a:r>
          </a:p>
        </p:txBody>
      </p:sp>
      <p:sp>
        <p:nvSpPr>
          <p:cNvPr id="21" name="TextBox 1"/>
          <p:cNvSpPr txBox="1"/>
          <p:nvPr/>
        </p:nvSpPr>
        <p:spPr>
          <a:xfrm>
            <a:off x="1727200" y="4394200"/>
            <a:ext cx="1778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the</a:t>
            </a:r>
          </a:p>
        </p:txBody>
      </p:sp>
      <p:sp>
        <p:nvSpPr>
          <p:cNvPr id="22" name="TextBox 1"/>
          <p:cNvSpPr txBox="1"/>
          <p:nvPr/>
        </p:nvSpPr>
        <p:spPr>
          <a:xfrm>
            <a:off x="2019300" y="4394200"/>
            <a:ext cx="9525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participation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p>
        </p:txBody>
      </p:sp>
      <p:sp>
        <p:nvSpPr>
          <p:cNvPr id="23" name="TextBox 1"/>
          <p:cNvSpPr txBox="1"/>
          <p:nvPr/>
        </p:nvSpPr>
        <p:spPr>
          <a:xfrm>
            <a:off x="3086100" y="4394200"/>
            <a:ext cx="1778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our</a:t>
            </a:r>
          </a:p>
        </p:txBody>
      </p:sp>
      <p:sp>
        <p:nvSpPr>
          <p:cNvPr id="24" name="TextBox 1"/>
          <p:cNvSpPr txBox="1"/>
          <p:nvPr/>
        </p:nvSpPr>
        <p:spPr>
          <a:xfrm>
            <a:off x="3390900" y="4394200"/>
            <a:ext cx="5842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employees</a:t>
            </a:r>
          </a:p>
        </p:txBody>
      </p:sp>
      <p:sp>
        <p:nvSpPr>
          <p:cNvPr id="25" name="TextBox 1"/>
          <p:cNvSpPr txBox="1"/>
          <p:nvPr/>
        </p:nvSpPr>
        <p:spPr>
          <a:xfrm>
            <a:off x="4102100" y="4394200"/>
            <a:ext cx="889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in</a:t>
            </a:r>
          </a:p>
        </p:txBody>
      </p:sp>
      <p:sp>
        <p:nvSpPr>
          <p:cNvPr id="26" name="TextBox 1"/>
          <p:cNvSpPr txBox="1"/>
          <p:nvPr/>
        </p:nvSpPr>
        <p:spPr>
          <a:xfrm>
            <a:off x="4318000" y="4394200"/>
            <a:ext cx="3314700" cy="1397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sharing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understanding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HSE-QA/Health,</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Safety,</a:t>
            </a:r>
          </a:p>
        </p:txBody>
      </p:sp>
      <p:sp>
        <p:nvSpPr>
          <p:cNvPr id="29" name="TextBox 1"/>
          <p:cNvSpPr txBox="1"/>
          <p:nvPr/>
        </p:nvSpPr>
        <p:spPr>
          <a:xfrm>
            <a:off x="431800" y="4699000"/>
            <a:ext cx="7396256" cy="2931572"/>
          </a:xfrm>
          <a:prstGeom prst="rect">
            <a:avLst/>
          </a:prstGeom>
          <a:noFill/>
        </p:spPr>
        <p:txBody>
          <a:bodyPr wrap="none" lIns="0" tIns="0" rIns="0" rtlCol="0">
            <a:spAutoFit/>
          </a:bodyPr>
          <a:lstStyle/>
          <a:p>
            <a:pPr>
              <a:lnSpc>
                <a:spcPts val="1100"/>
              </a:lnSpc>
              <a:tabLst>
                <a:tab pos="317500" algn="l"/>
                <a:tab pos="381000" algn="l"/>
                <a:tab pos="419100" algn="l"/>
              </a:tabLst>
            </a:pPr>
            <a:r>
              <a:rPr lang="en-US" altLang="zh-CN" sz="900" dirty="0">
                <a:solidFill>
                  <a:srgbClr val="4C4D4F"/>
                </a:solidFill>
                <a:latin typeface="微软雅黑" panose="020B0503020204020204" pitchFamily="18" charset="-122"/>
                <a:cs typeface="微软雅黑" panose="020B0503020204020204" pitchFamily="18" charset="-122"/>
              </a:rPr>
              <a:t>Environment,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Quality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Responsibility,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awareness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all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corporate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levels.</a:t>
            </a:r>
          </a:p>
          <a:p>
            <a:pPr>
              <a:lnSpc>
                <a:spcPts val="1000"/>
              </a:lnSpc>
            </a:pPr>
            <a:endParaRPr lang="en-US" altLang="zh-CN" dirty="0"/>
          </a:p>
          <a:p>
            <a:pPr>
              <a:lnSpc>
                <a:spcPts val="1400"/>
              </a:lnSpc>
              <a:tabLst>
                <a:tab pos="317500" algn="l"/>
                <a:tab pos="381000" algn="l"/>
                <a:tab pos="419100" algn="l"/>
              </a:tabLst>
            </a:pPr>
            <a:r>
              <a:rPr lang="en-US" altLang="zh-CN" sz="900" dirty="0">
                <a:solidFill>
                  <a:srgbClr val="4C4D4F"/>
                </a:solidFill>
                <a:latin typeface="微软雅黑" panose="020B0503020204020204" pitchFamily="18" charset="-122"/>
                <a:cs typeface="微软雅黑" panose="020B0503020204020204" pitchFamily="18" charset="-122"/>
              </a:rPr>
              <a:t>Human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Resources: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be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member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SSG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Company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believe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that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no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limit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what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human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being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can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achieve.</a:t>
            </a:r>
          </a:p>
          <a:p>
            <a:pPr>
              <a:lnSpc>
                <a:spcPts val="2000"/>
              </a:lnSpc>
              <a:tabLst>
                <a:tab pos="317500" algn="l"/>
                <a:tab pos="381000" algn="l"/>
                <a:tab pos="419100" algn="l"/>
              </a:tabLst>
            </a:pPr>
            <a:r>
              <a:rPr lang="en-US" altLang="zh-CN" sz="900" dirty="0">
                <a:solidFill>
                  <a:srgbClr val="4C4D4F"/>
                </a:solidFill>
                <a:latin typeface="微软雅黑" panose="020B0503020204020204" pitchFamily="18" charset="-122"/>
                <a:cs typeface="微软雅黑" panose="020B0503020204020204" pitchFamily="18" charset="-122"/>
              </a:rPr>
              <a:t>It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believe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that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proper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use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technology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science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leads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recognizing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importance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necessity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developing</a:t>
            </a:r>
          </a:p>
          <a:p>
            <a:pPr>
              <a:lnSpc>
                <a:spcPts val="1500"/>
              </a:lnSpc>
              <a:tabLst>
                <a:tab pos="317500" algn="l"/>
                <a:tab pos="381000" algn="l"/>
                <a:tab pos="419100" algn="l"/>
              </a:tabLst>
            </a:pPr>
            <a:r>
              <a:rPr lang="en-US" altLang="zh-CN" sz="900" dirty="0">
                <a:solidFill>
                  <a:srgbClr val="4C4D4F"/>
                </a:solidFill>
                <a:latin typeface="微软雅黑" panose="020B0503020204020204" pitchFamily="18" charset="-122"/>
                <a:cs typeface="微软雅黑" panose="020B0503020204020204" pitchFamily="18" charset="-122"/>
              </a:rPr>
              <a:t>human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skills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through</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continuous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education</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2600"/>
              </a:lnSpc>
              <a:tabLst>
                <a:tab pos="317500" algn="l"/>
                <a:tab pos="381000" algn="l"/>
                <a:tab pos="419100" algn="l"/>
              </a:tabLst>
            </a:pPr>
            <a:r>
              <a:rPr lang="en-US" altLang="zh-CN" sz="1595" b="1" dirty="0">
                <a:solidFill>
                  <a:srgbClr val="4F81BD"/>
                </a:solidFill>
                <a:latin typeface="微软雅黑" panose="020B0503020204020204" pitchFamily="18" charset="-122"/>
                <a:cs typeface="微软雅黑" panose="020B0503020204020204" pitchFamily="18" charset="-122"/>
              </a:rPr>
              <a:t>OUR</a:t>
            </a:r>
            <a:r>
              <a:rPr lang="en-US" altLang="zh-CN" sz="1595" b="1"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MISSION</a:t>
            </a:r>
          </a:p>
          <a:p>
            <a:pPr>
              <a:lnSpc>
                <a:spcPts val="1000"/>
              </a:lnSpc>
            </a:pPr>
            <a:endParaRPr lang="en-US" altLang="zh-CN" dirty="0"/>
          </a:p>
          <a:p>
            <a:pPr>
              <a:lnSpc>
                <a:spcPts val="1900"/>
              </a:lnSpc>
              <a:tabLst>
                <a:tab pos="317500" algn="l"/>
                <a:tab pos="381000" algn="l"/>
                <a:tab pos="419100" algn="l"/>
              </a:tabLst>
            </a:pPr>
            <a:r>
              <a:rPr lang="en-US" altLang="zh-CN" dirty="0"/>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leading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premier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engineering,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construction,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projectmanagement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company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within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areas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p>
          <a:p>
            <a:pPr>
              <a:lnSpc>
                <a:spcPts val="1700"/>
              </a:lnSpc>
              <a:tabLst>
                <a:tab pos="317500" algn="l"/>
                <a:tab pos="381000" algn="l"/>
                <a:tab pos="419100" algn="l"/>
              </a:tabLst>
            </a:pPr>
            <a:r>
              <a:rPr lang="en-US" altLang="zh-CN" dirty="0"/>
              <a:t>	</a:t>
            </a:r>
            <a:r>
              <a:rPr lang="en-US" altLang="zh-CN" sz="995" dirty="0">
                <a:solidFill>
                  <a:srgbClr val="4C4D4F"/>
                </a:solidFill>
                <a:latin typeface="微软雅黑" panose="020B0503020204020204" pitchFamily="18" charset="-122"/>
                <a:cs typeface="微软雅黑" panose="020B0503020204020204" pitchFamily="18" charset="-122"/>
              </a:rPr>
              <a:t>which</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operate.</a:t>
            </a:r>
          </a:p>
          <a:p>
            <a:pPr>
              <a:lnSpc>
                <a:spcPts val="1000"/>
              </a:lnSpc>
            </a:pPr>
            <a:endParaRPr lang="en-US" altLang="zh-CN" dirty="0"/>
          </a:p>
          <a:p>
            <a:pPr>
              <a:lnSpc>
                <a:spcPts val="1600"/>
              </a:lnSpc>
              <a:tabLst>
                <a:tab pos="317500" algn="l"/>
                <a:tab pos="381000" algn="l"/>
                <a:tab pos="419100" algn="l"/>
              </a:tabLst>
            </a:pPr>
            <a:r>
              <a:rPr lang="en-US" altLang="zh-CN" dirty="0"/>
              <a:t>			</a:t>
            </a:r>
            <a:r>
              <a:rPr lang="en-US" altLang="zh-CN" sz="995" dirty="0">
                <a:solidFill>
                  <a:srgbClr val="4C4D4F"/>
                </a:solidFill>
                <a:latin typeface="微软雅黑" panose="020B0503020204020204" pitchFamily="18" charset="-122"/>
                <a:cs typeface="微软雅黑" panose="020B0503020204020204" pitchFamily="18" charset="-122"/>
              </a:rPr>
              <a:t>Committed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making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positive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impact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communities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environment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which</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operate.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Our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people</a:t>
            </a:r>
          </a:p>
          <a:p>
            <a:pPr>
              <a:lnSpc>
                <a:spcPts val="1700"/>
              </a:lnSpc>
              <a:tabLst>
                <a:tab pos="317500" algn="l"/>
                <a:tab pos="381000" algn="l"/>
                <a:tab pos="419100" algn="l"/>
              </a:tabLst>
            </a:pPr>
            <a:r>
              <a:rPr lang="en-US" altLang="zh-CN" dirty="0"/>
              <a:t>	</a:t>
            </a:r>
            <a:r>
              <a:rPr lang="en-US" altLang="zh-CN" sz="995" dirty="0">
                <a:solidFill>
                  <a:srgbClr val="4C4D4F"/>
                </a:solidFill>
                <a:latin typeface="微软雅黑" panose="020B0503020204020204" pitchFamily="18" charset="-122"/>
                <a:cs typeface="微软雅黑" panose="020B0503020204020204" pitchFamily="18" charset="-122"/>
              </a:rPr>
              <a:t>will</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involved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community-based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initiatives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creating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benefits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for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community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Trebuchet MS" panose="020B0603020202020204" pitchFamily="18" charset="0"/>
                <a:cs typeface="Trebuchet MS" panose="020B0603020202020204" pitchFamily="18" charset="0"/>
              </a:rPr>
              <a:t>and</a:t>
            </a:r>
            <a:r>
              <a:rPr lang="en-US" altLang="zh-CN" sz="995" dirty="0">
                <a:solidFill>
                  <a:srgbClr val="4C4D4F"/>
                </a:solidFill>
                <a:latin typeface="微软雅黑" panose="020B0503020204020204" pitchFamily="18" charset="-122"/>
                <a:cs typeface="微软雅黑" panose="020B0503020204020204" pitchFamily="18" charset="-122"/>
              </a:rPr>
              <a:t>our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285239" y="1166494"/>
            <a:ext cx="21044" cy="322579"/>
          </a:xfrm>
          <a:custGeom>
            <a:avLst/>
            <a:gdLst>
              <a:gd name="connsiteX0" fmla="*/ 6350 w 21044"/>
              <a:gd name="connsiteY0" fmla="*/ 6350 h 322579"/>
              <a:gd name="connsiteX1" fmla="*/ 6350 w 21044"/>
              <a:gd name="connsiteY1" fmla="*/ 316230 h 322579"/>
            </a:gdLst>
            <a:ahLst/>
            <a:cxnLst>
              <a:cxn ang="0">
                <a:pos x="connsiteX0" y="connsiteY0"/>
              </a:cxn>
              <a:cxn ang="1">
                <a:pos x="connsiteX1" y="connsiteY1"/>
              </a:cxn>
            </a:cxnLst>
            <a:rect l="l" t="t" r="r" b="b"/>
            <a:pathLst>
              <a:path w="21044" h="322579">
                <a:moveTo>
                  <a:pt x="6350" y="6350"/>
                </a:moveTo>
                <a:lnTo>
                  <a:pt x="6350" y="316230"/>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10" name="Picture 3"/>
          <p:cNvPicPr>
            <a:picLocks noChangeAspect="1" noChangeArrowheads="1"/>
          </p:cNvPicPr>
          <p:nvPr/>
        </p:nvPicPr>
        <p:blipFill>
          <a:blip r:embed="rId3"/>
          <a:srcRect/>
          <a:stretch>
            <a:fillRect/>
          </a:stretch>
        </p:blipFill>
        <p:spPr bwMode="auto">
          <a:xfrm>
            <a:off x="7899400" y="1828800"/>
            <a:ext cx="1981200" cy="5524500"/>
          </a:xfrm>
          <a:prstGeom prst="rect">
            <a:avLst/>
          </a:prstGeom>
          <a:noFill/>
        </p:spPr>
      </p:pic>
      <p:sp>
        <p:nvSpPr>
          <p:cNvPr id="2" name="TextBox 1"/>
          <p:cNvSpPr txBox="1"/>
          <p:nvPr/>
        </p:nvSpPr>
        <p:spPr>
          <a:xfrm>
            <a:off x="1168400" y="8382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11" name="TextBox 1"/>
          <p:cNvSpPr txBox="1"/>
          <p:nvPr/>
        </p:nvSpPr>
        <p:spPr>
          <a:xfrm>
            <a:off x="419894" y="1892300"/>
            <a:ext cx="1025922" cy="292388"/>
          </a:xfrm>
          <a:prstGeom prst="rect">
            <a:avLst/>
          </a:prstGeom>
          <a:noFill/>
        </p:spPr>
        <p:txBody>
          <a:bodyPr wrap="none" lIns="0" tIns="0" rIns="0" rtlCol="0">
            <a:spAutoFit/>
          </a:bodyPr>
          <a:lstStyle/>
          <a:p>
            <a:r>
              <a:rPr lang="zh-CN" altLang="zh-CN" sz="1600" b="1" dirty="0">
                <a:solidFill>
                  <a:srgbClr val="4F81BD"/>
                </a:solidFill>
                <a:latin typeface="Arial" panose="020B0604020202020204" pitchFamily="34" charset="0"/>
                <a:ea typeface="微软雅黑" panose="020B0503020204020204" pitchFamily="18" charset="-122"/>
                <a:cs typeface="Arial" panose="020B0604020202020204" pitchFamily="34" charset="0"/>
              </a:rPr>
              <a:t>我们的愿景</a:t>
            </a:r>
          </a:p>
        </p:txBody>
      </p:sp>
      <p:sp>
        <p:nvSpPr>
          <p:cNvPr id="12" name="TextBox 1"/>
          <p:cNvSpPr txBox="1"/>
          <p:nvPr/>
        </p:nvSpPr>
        <p:spPr>
          <a:xfrm>
            <a:off x="431800" y="2222500"/>
            <a:ext cx="7264400" cy="230832"/>
          </a:xfrm>
          <a:prstGeom prst="rect">
            <a:avLst/>
          </a:prstGeom>
          <a:noFill/>
        </p:spPr>
        <p:txBody>
          <a:bodyPr wrap="square" lIns="0" tIns="0" rIns="0" rtlCol="0">
            <a:spAutoFit/>
          </a:bodyPr>
          <a:lstStyle/>
          <a:p>
            <a:r>
              <a:rPr lang="zh-CN" altLang="zh-CN" sz="1200" dirty="0">
                <a:latin typeface="Arial" panose="020B0604020202020204" pitchFamily="34" charset="0"/>
                <a:ea typeface="微软雅黑" panose="020B0503020204020204" pitchFamily="18" charset="-122"/>
                <a:cs typeface="Arial" panose="020B0604020202020204" pitchFamily="34" charset="0"/>
              </a:rPr>
              <a:t>成为世界一流的工程和承包公司，并在保持国际标准、安全、诚信和道德的前提下向客户提供解决方案。</a:t>
            </a:r>
          </a:p>
        </p:txBody>
      </p:sp>
      <p:sp>
        <p:nvSpPr>
          <p:cNvPr id="19" name="TextBox 1"/>
          <p:cNvSpPr txBox="1"/>
          <p:nvPr/>
        </p:nvSpPr>
        <p:spPr>
          <a:xfrm>
            <a:off x="431800" y="3467100"/>
            <a:ext cx="7264400" cy="1615827"/>
          </a:xfrm>
          <a:prstGeom prst="rect">
            <a:avLst/>
          </a:prstGeom>
          <a:noFill/>
        </p:spPr>
        <p:txBody>
          <a:bodyPr wrap="square" lIns="0" tIns="0" rIns="0" rtlCol="0">
            <a:spAutoFit/>
          </a:bodyPr>
          <a:lstStyle/>
          <a:p>
            <a:pPr>
              <a:lnSpc>
                <a:spcPct val="150000"/>
              </a:lnSpc>
              <a:spcAft>
                <a:spcPts val="1200"/>
              </a:spcAft>
            </a:pPr>
            <a:r>
              <a:rPr lang="zh-CN" altLang="zh-CN" sz="1200" dirty="0">
                <a:latin typeface="Arial" panose="020B0604020202020204" pitchFamily="34" charset="0"/>
                <a:ea typeface="微软雅黑" panose="020B0503020204020204" pitchFamily="18" charset="-122"/>
                <a:cs typeface="Arial" panose="020B0604020202020204" pitchFamily="34" charset="0"/>
              </a:rPr>
              <a:t>环境：消除可能对我们的员工、客户、第三方、财产和环境造成的损害是我们严格遵循的主要原则。</a:t>
            </a:r>
          </a:p>
          <a:p>
            <a:pPr>
              <a:lnSpc>
                <a:spcPct val="150000"/>
              </a:lnSpc>
              <a:spcAft>
                <a:spcPts val="1200"/>
              </a:spcAft>
            </a:pPr>
            <a:r>
              <a:rPr lang="zh-CN" altLang="zh-CN" sz="1200" dirty="0">
                <a:latin typeface="Arial" panose="020B0604020202020204" pitchFamily="34" charset="0"/>
                <a:ea typeface="微软雅黑" panose="020B0503020204020204" pitchFamily="18" charset="-122"/>
                <a:cs typeface="Arial" panose="020B0604020202020204" pitchFamily="34" charset="0"/>
              </a:rPr>
              <a:t>因此，我们确保我们的员工参与到分享和理解公司各个层面的</a:t>
            </a:r>
            <a:r>
              <a:rPr lang="en-US" altLang="zh-CN" sz="1200" dirty="0">
                <a:latin typeface="Arial" panose="020B0604020202020204" pitchFamily="34" charset="0"/>
                <a:ea typeface="微软雅黑" panose="020B0503020204020204" pitchFamily="18" charset="-122"/>
                <a:cs typeface="Arial" panose="020B0604020202020204" pitchFamily="34" charset="0"/>
              </a:rPr>
              <a:t>HSE-QA/</a:t>
            </a:r>
            <a:r>
              <a:rPr lang="zh-CN" altLang="zh-CN" sz="1200" dirty="0">
                <a:latin typeface="Arial" panose="020B0604020202020204" pitchFamily="34" charset="0"/>
                <a:ea typeface="微软雅黑" panose="020B0503020204020204" pitchFamily="18" charset="-122"/>
                <a:cs typeface="Arial" panose="020B0604020202020204" pitchFamily="34" charset="0"/>
              </a:rPr>
              <a:t>健康、安全、环境、质量责任和意识。</a:t>
            </a:r>
          </a:p>
          <a:p>
            <a:pPr>
              <a:lnSpc>
                <a:spcPct val="150000"/>
              </a:lnSpc>
              <a:spcAft>
                <a:spcPts val="1200"/>
              </a:spcAft>
            </a:pPr>
            <a:r>
              <a:rPr lang="zh-CN" altLang="zh-CN" sz="1200" dirty="0">
                <a:latin typeface="Arial" panose="020B0604020202020204" pitchFamily="34" charset="0"/>
                <a:ea typeface="微软雅黑" panose="020B0503020204020204" pitchFamily="18" charset="-122"/>
                <a:cs typeface="Arial" panose="020B0604020202020204" pitchFamily="34" charset="0"/>
              </a:rPr>
              <a:t>人力资源：要成为</a:t>
            </a:r>
            <a:r>
              <a:rPr lang="en-US" altLang="zh-CN" sz="1200" dirty="0">
                <a:latin typeface="Arial" panose="020B0604020202020204" pitchFamily="34" charset="0"/>
                <a:ea typeface="微软雅黑" panose="020B0503020204020204" pitchFamily="18" charset="-122"/>
                <a:cs typeface="Arial" panose="020B0604020202020204" pitchFamily="34" charset="0"/>
              </a:rPr>
              <a:t>SSG</a:t>
            </a:r>
            <a:r>
              <a:rPr lang="zh-CN" altLang="zh-CN" sz="1200" dirty="0">
                <a:latin typeface="Arial" panose="020B0604020202020204" pitchFamily="34" charset="0"/>
                <a:ea typeface="微软雅黑" panose="020B0503020204020204" pitchFamily="18" charset="-122"/>
                <a:cs typeface="Arial" panose="020B0604020202020204" pitchFamily="34" charset="0"/>
              </a:rPr>
              <a:t>的一员，就要相信一个人所能取得的成就是无止境的。</a:t>
            </a:r>
          </a:p>
          <a:p>
            <a:pPr>
              <a:lnSpc>
                <a:spcPct val="150000"/>
              </a:lnSpc>
              <a:spcAft>
                <a:spcPts val="1200"/>
              </a:spcAft>
            </a:pPr>
            <a:r>
              <a:rPr lang="zh-CN" altLang="zh-CN" sz="1200" dirty="0">
                <a:latin typeface="Arial" panose="020B0604020202020204" pitchFamily="34" charset="0"/>
                <a:ea typeface="微软雅黑" panose="020B0503020204020204" pitchFamily="18" charset="-122"/>
                <a:cs typeface="Arial" panose="020B0604020202020204" pitchFamily="34" charset="0"/>
              </a:rPr>
              <a:t>要相信，正确使用技术和科学可以使人们认识到通过继续教育发展人类技能的重要性和必要性</a:t>
            </a:r>
          </a:p>
        </p:txBody>
      </p:sp>
      <p:sp>
        <p:nvSpPr>
          <p:cNvPr id="29" name="TextBox 1"/>
          <p:cNvSpPr txBox="1"/>
          <p:nvPr/>
        </p:nvSpPr>
        <p:spPr>
          <a:xfrm>
            <a:off x="419894" y="3048000"/>
            <a:ext cx="1231106" cy="292388"/>
          </a:xfrm>
          <a:prstGeom prst="rect">
            <a:avLst/>
          </a:prstGeom>
          <a:noFill/>
        </p:spPr>
        <p:txBody>
          <a:bodyPr wrap="none" lIns="0" tIns="0" rIns="0" rtlCol="0">
            <a:spAutoFit/>
          </a:bodyPr>
          <a:lstStyle/>
          <a:p>
            <a:r>
              <a:rPr lang="zh-CN" altLang="zh-CN" sz="1600" b="1" dirty="0">
                <a:solidFill>
                  <a:srgbClr val="4F81BD"/>
                </a:solidFill>
                <a:latin typeface="Arial" panose="020B0604020202020204" pitchFamily="34" charset="0"/>
                <a:ea typeface="微软雅黑" panose="020B0503020204020204" pitchFamily="18" charset="-122"/>
                <a:cs typeface="Arial" panose="020B0604020202020204" pitchFamily="34" charset="0"/>
              </a:rPr>
              <a:t>我们的价值观</a:t>
            </a:r>
          </a:p>
        </p:txBody>
      </p:sp>
      <p:sp>
        <p:nvSpPr>
          <p:cNvPr id="30" name="TextBox 1"/>
          <p:cNvSpPr txBox="1"/>
          <p:nvPr/>
        </p:nvSpPr>
        <p:spPr>
          <a:xfrm>
            <a:off x="419894" y="5626100"/>
            <a:ext cx="1025922" cy="292388"/>
          </a:xfrm>
          <a:prstGeom prst="rect">
            <a:avLst/>
          </a:prstGeom>
          <a:noFill/>
        </p:spPr>
        <p:txBody>
          <a:bodyPr wrap="none" lIns="0" tIns="0" rIns="0" rtlCol="0">
            <a:spAutoFit/>
          </a:bodyPr>
          <a:lstStyle/>
          <a:p>
            <a:r>
              <a:rPr lang="zh-CN" altLang="zh-CN" sz="1600" b="1" dirty="0">
                <a:solidFill>
                  <a:srgbClr val="4F81BD"/>
                </a:solidFill>
                <a:latin typeface="Arial" panose="020B0604020202020204" pitchFamily="34" charset="0"/>
                <a:ea typeface="微软雅黑" panose="020B0503020204020204" pitchFamily="18" charset="-122"/>
                <a:cs typeface="Arial" panose="020B0604020202020204" pitchFamily="34" charset="0"/>
              </a:rPr>
              <a:t>我们的使命</a:t>
            </a:r>
          </a:p>
        </p:txBody>
      </p:sp>
      <p:sp>
        <p:nvSpPr>
          <p:cNvPr id="32" name="TextBox 1"/>
          <p:cNvSpPr txBox="1"/>
          <p:nvPr/>
        </p:nvSpPr>
        <p:spPr>
          <a:xfrm>
            <a:off x="431800" y="6051550"/>
            <a:ext cx="7264400" cy="1031051"/>
          </a:xfrm>
          <a:prstGeom prst="rect">
            <a:avLst/>
          </a:prstGeom>
          <a:noFill/>
        </p:spPr>
        <p:txBody>
          <a:bodyPr wrap="square" lIns="0" tIns="0" rIns="0" rtlCol="0">
            <a:spAutoFit/>
          </a:bodyPr>
          <a:lstStyle/>
          <a:p>
            <a:pPr marL="171450" lvl="0" indent="-171450">
              <a:lnSpc>
                <a:spcPct val="150000"/>
              </a:lnSpc>
              <a:spcAft>
                <a:spcPts val="1200"/>
              </a:spcAft>
              <a:buFont typeface="Wingdings" panose="05000000000000000000" pitchFamily="2" charset="2"/>
              <a:buChar char="ü"/>
            </a:pPr>
            <a:r>
              <a:rPr lang="zh-CN" altLang="zh-CN" sz="1200" dirty="0">
                <a:latin typeface="Arial" panose="020B0604020202020204" pitchFamily="34" charset="0"/>
                <a:ea typeface="微软雅黑" panose="020B0503020204020204" pitchFamily="18" charset="-122"/>
                <a:cs typeface="Arial" panose="020B0604020202020204" pitchFamily="34" charset="0"/>
              </a:rPr>
              <a:t>在我们的业务范围内，成为首屈一指的工程、建设和项目管理公司。</a:t>
            </a:r>
          </a:p>
          <a:p>
            <a:pPr marL="171450" lvl="0" indent="-171450">
              <a:lnSpc>
                <a:spcPct val="150000"/>
              </a:lnSpc>
              <a:spcAft>
                <a:spcPts val="1200"/>
              </a:spcAft>
              <a:buFont typeface="Wingdings" panose="05000000000000000000" pitchFamily="2" charset="2"/>
              <a:buChar char="ü"/>
            </a:pPr>
            <a:r>
              <a:rPr lang="zh-CN" altLang="zh-CN" sz="1200" dirty="0">
                <a:latin typeface="Arial" panose="020B0604020202020204" pitchFamily="34" charset="0"/>
                <a:ea typeface="微软雅黑" panose="020B0503020204020204" pitchFamily="18" charset="-122"/>
                <a:cs typeface="Arial" panose="020B0604020202020204" pitchFamily="34" charset="0"/>
              </a:rPr>
              <a:t>致力于对我们所处的社区和环境产生积极的影响。我们的员工将参与到以社区为基础的倡议中去，从而为社区和人民创造利益。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75944" y="1578863"/>
            <a:ext cx="204470" cy="140335"/>
          </a:xfrm>
          <a:custGeom>
            <a:avLst/>
            <a:gdLst>
              <a:gd name="connsiteX0" fmla="*/ 19050 w 204470"/>
              <a:gd name="connsiteY0" fmla="*/ 66040 h 140335"/>
              <a:gd name="connsiteX1" fmla="*/ 77470 w 204470"/>
              <a:gd name="connsiteY1" fmla="*/ 121284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40"/>
                </a:moveTo>
                <a:lnTo>
                  <a:pt x="77470" y="121284"/>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Freeform 3"/>
          <p:cNvSpPr/>
          <p:nvPr/>
        </p:nvSpPr>
        <p:spPr>
          <a:xfrm>
            <a:off x="575944" y="1805432"/>
            <a:ext cx="204470" cy="140335"/>
          </a:xfrm>
          <a:custGeom>
            <a:avLst/>
            <a:gdLst>
              <a:gd name="connsiteX0" fmla="*/ 19050 w 204470"/>
              <a:gd name="connsiteY0" fmla="*/ 66039 h 140335"/>
              <a:gd name="connsiteX1" fmla="*/ 77470 w 204470"/>
              <a:gd name="connsiteY1" fmla="*/ 121285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39"/>
                </a:moveTo>
                <a:lnTo>
                  <a:pt x="77470" y="121285"/>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575944" y="2366772"/>
            <a:ext cx="204470" cy="140335"/>
          </a:xfrm>
          <a:custGeom>
            <a:avLst/>
            <a:gdLst>
              <a:gd name="connsiteX0" fmla="*/ 19050 w 204470"/>
              <a:gd name="connsiteY0" fmla="*/ 66039 h 140335"/>
              <a:gd name="connsiteX1" fmla="*/ 77470 w 204470"/>
              <a:gd name="connsiteY1" fmla="*/ 121285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39"/>
                </a:moveTo>
                <a:lnTo>
                  <a:pt x="77470" y="121285"/>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575944" y="2927985"/>
            <a:ext cx="204470" cy="140335"/>
          </a:xfrm>
          <a:custGeom>
            <a:avLst/>
            <a:gdLst>
              <a:gd name="connsiteX0" fmla="*/ 19050 w 204470"/>
              <a:gd name="connsiteY0" fmla="*/ 66039 h 140335"/>
              <a:gd name="connsiteX1" fmla="*/ 77470 w 204470"/>
              <a:gd name="connsiteY1" fmla="*/ 121285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39"/>
                </a:moveTo>
                <a:lnTo>
                  <a:pt x="77470" y="121285"/>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575944" y="3262629"/>
            <a:ext cx="204470" cy="140335"/>
          </a:xfrm>
          <a:custGeom>
            <a:avLst/>
            <a:gdLst>
              <a:gd name="connsiteX0" fmla="*/ 19050 w 204470"/>
              <a:gd name="connsiteY0" fmla="*/ 66040 h 140335"/>
              <a:gd name="connsiteX1" fmla="*/ 77470 w 204470"/>
              <a:gd name="connsiteY1" fmla="*/ 121285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40"/>
                </a:moveTo>
                <a:lnTo>
                  <a:pt x="77470" y="121285"/>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575944" y="3823842"/>
            <a:ext cx="204470" cy="140335"/>
          </a:xfrm>
          <a:custGeom>
            <a:avLst/>
            <a:gdLst>
              <a:gd name="connsiteX0" fmla="*/ 19050 w 204470"/>
              <a:gd name="connsiteY0" fmla="*/ 66040 h 140335"/>
              <a:gd name="connsiteX1" fmla="*/ 77470 w 204470"/>
              <a:gd name="connsiteY1" fmla="*/ 121285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40"/>
                </a:moveTo>
                <a:lnTo>
                  <a:pt x="77470" y="121285"/>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575944" y="4385690"/>
            <a:ext cx="204470" cy="140335"/>
          </a:xfrm>
          <a:custGeom>
            <a:avLst/>
            <a:gdLst>
              <a:gd name="connsiteX0" fmla="*/ 19050 w 204470"/>
              <a:gd name="connsiteY0" fmla="*/ 66040 h 140335"/>
              <a:gd name="connsiteX1" fmla="*/ 77470 w 204470"/>
              <a:gd name="connsiteY1" fmla="*/ 121285 h 140335"/>
              <a:gd name="connsiteX2" fmla="*/ 185420 w 204470"/>
              <a:gd name="connsiteY2" fmla="*/ 19050 h 140335"/>
            </a:gdLst>
            <a:ahLst/>
            <a:cxnLst>
              <a:cxn ang="0">
                <a:pos x="connsiteX0" y="connsiteY0"/>
              </a:cxn>
              <a:cxn ang="1">
                <a:pos x="connsiteX1" y="connsiteY1"/>
              </a:cxn>
              <a:cxn ang="2">
                <a:pos x="connsiteX2" y="connsiteY2"/>
              </a:cxn>
            </a:cxnLst>
            <a:rect l="l" t="t" r="r" b="b"/>
            <a:pathLst>
              <a:path w="204470" h="140335">
                <a:moveTo>
                  <a:pt x="19050" y="66040"/>
                </a:moveTo>
                <a:lnTo>
                  <a:pt x="77470" y="121285"/>
                </a:lnTo>
                <a:lnTo>
                  <a:pt x="185420" y="19050"/>
                </a:lnTo>
              </a:path>
            </a:pathLst>
          </a:custGeom>
          <a:ln w="38100">
            <a:solidFill>
              <a:srgbClr val="F1B496">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10" name="Picture 3"/>
          <p:cNvPicPr>
            <a:picLocks noChangeAspect="1" noChangeArrowheads="1"/>
          </p:cNvPicPr>
          <p:nvPr/>
        </p:nvPicPr>
        <p:blipFill>
          <a:blip r:embed="rId3"/>
          <a:srcRect/>
          <a:stretch>
            <a:fillRect/>
          </a:stretch>
        </p:blipFill>
        <p:spPr bwMode="auto">
          <a:xfrm>
            <a:off x="1168400" y="4876800"/>
            <a:ext cx="3492500" cy="2692400"/>
          </a:xfrm>
          <a:prstGeom prst="rect">
            <a:avLst/>
          </a:prstGeom>
          <a:noFill/>
        </p:spPr>
      </p:pic>
      <p:pic>
        <p:nvPicPr>
          <p:cNvPr id="11" name="Picture 3"/>
          <p:cNvPicPr>
            <a:picLocks noChangeAspect="1" noChangeArrowheads="1"/>
          </p:cNvPicPr>
          <p:nvPr/>
        </p:nvPicPr>
        <p:blipFill>
          <a:blip r:embed="rId4"/>
          <a:srcRect/>
          <a:stretch>
            <a:fillRect/>
          </a:stretch>
        </p:blipFill>
        <p:spPr bwMode="auto">
          <a:xfrm>
            <a:off x="4902200" y="4864100"/>
            <a:ext cx="3695700" cy="2730500"/>
          </a:xfrm>
          <a:prstGeom prst="rect">
            <a:avLst/>
          </a:prstGeom>
          <a:noFill/>
        </p:spPr>
      </p:pic>
      <p:sp>
        <p:nvSpPr>
          <p:cNvPr id="2" name="TextBox 1"/>
          <p:cNvSpPr txBox="1"/>
          <p:nvPr/>
        </p:nvSpPr>
        <p:spPr>
          <a:xfrm>
            <a:off x="1168400" y="8382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12" name="TextBox 1"/>
          <p:cNvSpPr txBox="1"/>
          <p:nvPr/>
        </p:nvSpPr>
        <p:spPr>
          <a:xfrm>
            <a:off x="825500" y="1473200"/>
            <a:ext cx="56134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Committed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creating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opportunities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improve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environment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sustainable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manner.</a:t>
            </a:r>
          </a:p>
        </p:txBody>
      </p:sp>
      <p:sp>
        <p:nvSpPr>
          <p:cNvPr id="13" name="TextBox 1"/>
          <p:cNvSpPr txBox="1"/>
          <p:nvPr/>
        </p:nvSpPr>
        <p:spPr>
          <a:xfrm>
            <a:off x="812800" y="1803400"/>
            <a:ext cx="60706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Support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our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team</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training,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rewarding,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retaining,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providingapositiveworkenvironment,</a:t>
            </a:r>
          </a:p>
        </p:txBody>
      </p:sp>
      <p:sp>
        <p:nvSpPr>
          <p:cNvPr id="14" name="TextBox 1"/>
          <p:cNvSpPr txBox="1"/>
          <p:nvPr/>
        </p:nvSpPr>
        <p:spPr>
          <a:xfrm>
            <a:off x="749300" y="2032000"/>
            <a:ext cx="19812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development,fairlaborpractices.</a:t>
            </a:r>
          </a:p>
        </p:txBody>
      </p:sp>
      <p:sp>
        <p:nvSpPr>
          <p:cNvPr id="15" name="TextBox 1"/>
          <p:cNvSpPr txBox="1"/>
          <p:nvPr/>
        </p:nvSpPr>
        <p:spPr>
          <a:xfrm>
            <a:off x="838200" y="2362200"/>
            <a:ext cx="67056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will</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integrate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global</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local</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perspectives,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promote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solid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management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of</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resources,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contribute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a:t>
            </a:r>
          </a:p>
        </p:txBody>
      </p:sp>
      <p:sp>
        <p:nvSpPr>
          <p:cNvPr id="16" name="TextBox 1"/>
          <p:cNvSpPr txBox="1"/>
          <p:nvPr/>
        </p:nvSpPr>
        <p:spPr>
          <a:xfrm>
            <a:off x="749300" y="2590800"/>
            <a:ext cx="12700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better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quality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of</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life.</a:t>
            </a:r>
          </a:p>
        </p:txBody>
      </p:sp>
      <p:sp>
        <p:nvSpPr>
          <p:cNvPr id="17" name="TextBox 1"/>
          <p:cNvSpPr txBox="1"/>
          <p:nvPr/>
        </p:nvSpPr>
        <p:spPr>
          <a:xfrm>
            <a:off x="825500" y="2921000"/>
            <a:ext cx="62103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anticipate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needs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of</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our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customers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partners,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deliver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promise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that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commit.</a:t>
            </a:r>
          </a:p>
        </p:txBody>
      </p:sp>
      <p:sp>
        <p:nvSpPr>
          <p:cNvPr id="18" name="TextBox 1"/>
          <p:cNvSpPr txBox="1"/>
          <p:nvPr/>
        </p:nvSpPr>
        <p:spPr>
          <a:xfrm>
            <a:off x="825500" y="3263900"/>
            <a:ext cx="64135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work</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towards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making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communities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regard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us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responsible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responsive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entity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committed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our</a:t>
            </a:r>
          </a:p>
        </p:txBody>
      </p:sp>
      <p:sp>
        <p:nvSpPr>
          <p:cNvPr id="19" name="TextBox 1"/>
          <p:cNvSpPr txBox="1"/>
          <p:nvPr/>
        </p:nvSpPr>
        <p:spPr>
          <a:xfrm>
            <a:off x="749300" y="3479800"/>
            <a:ext cx="12700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client’s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satisfaction.</a:t>
            </a:r>
          </a:p>
        </p:txBody>
      </p:sp>
      <p:sp>
        <p:nvSpPr>
          <p:cNvPr id="20" name="TextBox 1"/>
          <p:cNvSpPr txBox="1"/>
          <p:nvPr/>
        </p:nvSpPr>
        <p:spPr>
          <a:xfrm>
            <a:off x="812800" y="3822700"/>
            <a:ext cx="67564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strive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to</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earn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trust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of</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clients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our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employees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not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only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for</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theresults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achieve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but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added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value</a:t>
            </a:r>
          </a:p>
        </p:txBody>
      </p:sp>
      <p:sp>
        <p:nvSpPr>
          <p:cNvPr id="21" name="TextBox 1"/>
          <p:cNvSpPr txBox="1"/>
          <p:nvPr/>
        </p:nvSpPr>
        <p:spPr>
          <a:xfrm>
            <a:off x="749300" y="4051300"/>
            <a:ext cx="20955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that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provide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achieving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them.</a:t>
            </a:r>
          </a:p>
        </p:txBody>
      </p:sp>
      <p:sp>
        <p:nvSpPr>
          <p:cNvPr id="22" name="TextBox 1"/>
          <p:cNvSpPr txBox="1"/>
          <p:nvPr/>
        </p:nvSpPr>
        <p:spPr>
          <a:xfrm>
            <a:off x="800100" y="4381500"/>
            <a:ext cx="6667500" cy="190500"/>
          </a:xfrm>
          <a:prstGeom prst="rect">
            <a:avLst/>
          </a:prstGeom>
          <a:noFill/>
        </p:spPr>
        <p:txBody>
          <a:bodyPr wrap="none" lIns="0" tIns="0" rIns="0" rtlCol="0">
            <a:spAutoFit/>
          </a:bodyPr>
          <a:lstStyle/>
          <a:p>
            <a:pPr>
              <a:lnSpc>
                <a:spcPts val="1500"/>
              </a:lnSpc>
            </a:pPr>
            <a:r>
              <a:rPr lang="en-US" altLang="zh-CN" sz="995" dirty="0">
                <a:solidFill>
                  <a:srgbClr val="4C4D4F"/>
                </a:solidFill>
                <a:latin typeface="微软雅黑" panose="020B0503020204020204" pitchFamily="18" charset="-122"/>
                <a:cs typeface="微软雅黑" panose="020B0503020204020204" pitchFamily="18" charset="-122"/>
              </a:rPr>
              <a:t>We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maintain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the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highest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standards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of</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governance,</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ethics.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Conduct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business</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In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open,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honest</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4C4D4F"/>
                </a:solidFill>
                <a:latin typeface="微软雅黑" panose="020B0503020204020204" pitchFamily="18" charset="-122"/>
                <a:cs typeface="微软雅黑" panose="020B0503020204020204" pitchFamily="18" charset="-122"/>
              </a:rPr>
              <a:t>and</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4C4D4F"/>
                </a:solidFill>
                <a:latin typeface="微软雅黑" panose="020B0503020204020204" pitchFamily="18" charset="-122"/>
                <a:cs typeface="微软雅黑" panose="020B0503020204020204" pitchFamily="18" charset="-122"/>
              </a:rPr>
              <a:t>ethical</a:t>
            </a:r>
          </a:p>
        </p:txBody>
      </p:sp>
      <p:sp>
        <p:nvSpPr>
          <p:cNvPr id="23" name="TextBox 1"/>
          <p:cNvSpPr txBox="1"/>
          <p:nvPr/>
        </p:nvSpPr>
        <p:spPr>
          <a:xfrm>
            <a:off x="749300" y="4648200"/>
            <a:ext cx="304800" cy="190500"/>
          </a:xfrm>
          <a:prstGeom prst="rect">
            <a:avLst/>
          </a:prstGeom>
          <a:noFill/>
        </p:spPr>
        <p:txBody>
          <a:bodyPr wrap="none" lIns="0" tIns="0" rIns="0" rtlCol="0">
            <a:spAutoFit/>
          </a:bodyPr>
          <a:lstStyle/>
          <a:p>
            <a:pPr>
              <a:lnSpc>
                <a:spcPts val="1500"/>
              </a:lnSpc>
            </a:pPr>
            <a:r>
              <a:rPr lang="en-US" altLang="zh-CN" sz="1150" dirty="0">
                <a:solidFill>
                  <a:srgbClr val="4C4D4F"/>
                </a:solidFill>
                <a:latin typeface="微软雅黑" panose="020B0503020204020204" pitchFamily="18" charset="-122"/>
                <a:cs typeface="微软雅黑" panose="020B0503020204020204" pitchFamily="18" charset="-122"/>
              </a:rPr>
              <a:t>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10" name="Picture 3"/>
          <p:cNvPicPr>
            <a:picLocks noChangeAspect="1" noChangeArrowheads="1"/>
          </p:cNvPicPr>
          <p:nvPr/>
        </p:nvPicPr>
        <p:blipFill>
          <a:blip r:embed="rId3"/>
          <a:srcRect/>
          <a:stretch>
            <a:fillRect/>
          </a:stretch>
        </p:blipFill>
        <p:spPr bwMode="auto">
          <a:xfrm>
            <a:off x="1168400" y="4876800"/>
            <a:ext cx="3492500" cy="2692400"/>
          </a:xfrm>
          <a:prstGeom prst="rect">
            <a:avLst/>
          </a:prstGeom>
          <a:noFill/>
        </p:spPr>
      </p:pic>
      <p:pic>
        <p:nvPicPr>
          <p:cNvPr id="11" name="Picture 3"/>
          <p:cNvPicPr>
            <a:picLocks noChangeAspect="1" noChangeArrowheads="1"/>
          </p:cNvPicPr>
          <p:nvPr/>
        </p:nvPicPr>
        <p:blipFill>
          <a:blip r:embed="rId4"/>
          <a:srcRect/>
          <a:stretch>
            <a:fillRect/>
          </a:stretch>
        </p:blipFill>
        <p:spPr bwMode="auto">
          <a:xfrm>
            <a:off x="4902200" y="4864100"/>
            <a:ext cx="3695700" cy="2730500"/>
          </a:xfrm>
          <a:prstGeom prst="rect">
            <a:avLst/>
          </a:prstGeom>
          <a:noFill/>
        </p:spPr>
      </p:pic>
      <p:sp>
        <p:nvSpPr>
          <p:cNvPr id="2" name="TextBox 1"/>
          <p:cNvSpPr txBox="1"/>
          <p:nvPr/>
        </p:nvSpPr>
        <p:spPr>
          <a:xfrm>
            <a:off x="1168400" y="8382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25" name="TextBox 1"/>
          <p:cNvSpPr txBox="1"/>
          <p:nvPr/>
        </p:nvSpPr>
        <p:spPr>
          <a:xfrm>
            <a:off x="1168400" y="1600200"/>
            <a:ext cx="7264400" cy="3185487"/>
          </a:xfrm>
          <a:prstGeom prst="rect">
            <a:avLst/>
          </a:prstGeom>
          <a:noFill/>
        </p:spPr>
        <p:txBody>
          <a:bodyPr wrap="square" lIns="0" tIns="0" rIns="0" rtlCol="0">
            <a:spAutoFit/>
          </a:bodyPr>
          <a:lstStyle>
            <a:defPPr>
              <a:defRPr lang="en-US"/>
            </a:defPPr>
            <a:lvl1pPr marL="171450" lvl="0" indent="-171450">
              <a:lnSpc>
                <a:spcPct val="150000"/>
              </a:lnSpc>
              <a:spcAft>
                <a:spcPts val="1200"/>
              </a:spcAft>
              <a:buFont typeface="Wingdings" panose="05000000000000000000" pitchFamily="2" charset="2"/>
              <a:buChar char="ü"/>
              <a:defRPr sz="1200">
                <a:latin typeface="Arial" panose="020B0604020202020204" pitchFamily="34" charset="0"/>
                <a:ea typeface="微软雅黑" panose="020B0503020204020204" pitchFamily="18" charset="-122"/>
                <a:cs typeface="Arial" panose="020B0604020202020204" pitchFamily="34" charset="0"/>
              </a:defRPr>
            </a:lvl1pPr>
          </a:lstStyle>
          <a:p>
            <a:r>
              <a:rPr lang="zh-CN" altLang="zh-CN" dirty="0"/>
              <a:t>致力于创造机会，以可持续发展的方式改善环境。</a:t>
            </a:r>
          </a:p>
          <a:p>
            <a:r>
              <a:rPr lang="zh-CN" altLang="zh-CN" dirty="0"/>
              <a:t>通过培训、奖励和留住人才，以及提供积极的工作环境、发展空间和公平的劳动实践来支持我们的团队。</a:t>
            </a:r>
          </a:p>
          <a:p>
            <a:r>
              <a:rPr lang="zh-CN" altLang="zh-CN" dirty="0"/>
              <a:t>我们将结合全球和当地情况促进资源的坚实管理，为更好的生活质量作出贡献。</a:t>
            </a:r>
          </a:p>
          <a:p>
            <a:r>
              <a:rPr lang="zh-CN" altLang="zh-CN" dirty="0"/>
              <a:t>预测客户和合作伙伴的需求，并兑现我们的承诺。</a:t>
            </a:r>
          </a:p>
          <a:p>
            <a:r>
              <a:rPr lang="zh-CN" altLang="zh-CN" dirty="0"/>
              <a:t>努力让社区将我们视为一家负责任的和响应客户要求的实体。</a:t>
            </a:r>
          </a:p>
          <a:p>
            <a:r>
              <a:rPr lang="zh-CN" altLang="zh-CN" dirty="0"/>
              <a:t>努力赢得客户和员工的信任，不仅因为我们所取得的成果，也因为我们在实现这些成果的过程中所提供的附加价值。</a:t>
            </a:r>
          </a:p>
          <a:p>
            <a:r>
              <a:rPr lang="zh-CN" altLang="zh-CN" dirty="0"/>
              <a:t>我们保持最高的管理标准和道德标准，并以开放、诚实和道德的方式开展业务。</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51156" y="811149"/>
            <a:ext cx="21044" cy="322579"/>
          </a:xfrm>
          <a:custGeom>
            <a:avLst/>
            <a:gdLst>
              <a:gd name="connsiteX0" fmla="*/ 6350 w 21044"/>
              <a:gd name="connsiteY0" fmla="*/ 6350 h 322579"/>
              <a:gd name="connsiteX1" fmla="*/ 6350 w 21044"/>
              <a:gd name="connsiteY1" fmla="*/ 316229 h 322579"/>
            </a:gdLst>
            <a:ahLst/>
            <a:cxnLst>
              <a:cxn ang="0">
                <a:pos x="connsiteX0" y="connsiteY0"/>
              </a:cxn>
              <a:cxn ang="1">
                <a:pos x="connsiteX1" y="connsiteY1"/>
              </a:cxn>
            </a:cxnLst>
            <a:rect l="l" t="t" r="r" b="b"/>
            <a:pathLst>
              <a:path w="21044" h="322579">
                <a:moveTo>
                  <a:pt x="6350" y="6350"/>
                </a:moveTo>
                <a:lnTo>
                  <a:pt x="6350" y="316229"/>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469900" y="1358900"/>
            <a:ext cx="2336800" cy="5613400"/>
          </a:xfrm>
          <a:prstGeom prst="rect">
            <a:avLst/>
          </a:prstGeom>
          <a:noFill/>
        </p:spPr>
      </p:pic>
      <p:sp>
        <p:nvSpPr>
          <p:cNvPr id="2" name="TextBox 1"/>
          <p:cNvSpPr txBox="1"/>
          <p:nvPr/>
        </p:nvSpPr>
        <p:spPr>
          <a:xfrm>
            <a:off x="1168400" y="876300"/>
            <a:ext cx="4899868" cy="713016"/>
          </a:xfrm>
          <a:prstGeom prst="rect">
            <a:avLst/>
          </a:prstGeom>
          <a:noFill/>
        </p:spPr>
        <p:txBody>
          <a:bodyPr wrap="none" lIns="0" tIns="0" rIns="0" rtlCol="0">
            <a:spAutoFit/>
          </a:bodyPr>
          <a:lstStyle/>
          <a:p>
            <a:pPr>
              <a:lnSpc>
                <a:spcPts val="1200"/>
              </a:lnSpc>
              <a:tabLst>
                <a:tab pos="1816100" algn="l"/>
                <a:tab pos="4610100" algn="l"/>
              </a:tabLst>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6798" y="1358900"/>
            <a:ext cx="7041038" cy="481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469900" y="1358900"/>
            <a:ext cx="2336800" cy="5613400"/>
          </a:xfrm>
          <a:prstGeom prst="rect">
            <a:avLst/>
          </a:prstGeom>
          <a:noFill/>
        </p:spPr>
      </p:pic>
      <p:sp>
        <p:nvSpPr>
          <p:cNvPr id="2" name="TextBox 1"/>
          <p:cNvSpPr txBox="1"/>
          <p:nvPr/>
        </p:nvSpPr>
        <p:spPr>
          <a:xfrm>
            <a:off x="1168400" y="8763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2984500" y="2095500"/>
            <a:ext cx="6769100" cy="4445191"/>
          </a:xfrm>
          <a:prstGeom prst="rect">
            <a:avLst/>
          </a:prstGeom>
          <a:noFill/>
        </p:spPr>
        <p:txBody>
          <a:bodyPr wrap="square" lIns="0" tIns="0" rIns="0" rtlCol="0">
            <a:spAutoFit/>
          </a:bodyPr>
          <a:lstStyle/>
          <a:p>
            <a:pPr>
              <a:lnSpc>
                <a:spcPct val="150000"/>
              </a:lnSpc>
              <a:spcAft>
                <a:spcPts val="1200"/>
              </a:spcAft>
            </a:pP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SSG</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致力于提供一个安全和健康的工作场所，以保护环境为前提开展业务活动，并通过持续改进实现和保持客户满意度。</a:t>
            </a:r>
          </a:p>
          <a:p>
            <a:pPr>
              <a:lnSpc>
                <a:spcPct val="150000"/>
              </a:lnSpc>
              <a:spcAft>
                <a:spcPts val="1200"/>
              </a:spcAft>
            </a:pP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SSG</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总承包商承诺遵循以下所有原则行事和工作：</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负责组织各级的健康、安全、环境和质量工作，并遵守相关法律、法令、法规、标准和客户的要求。</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为一切紧急情况做好准备。</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采取一切必要的行动，以防止事故、伤害和健康损害。</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通过防止污染、节约能源和自然资源来保护环境。</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通过强调再利用、循环利用的措施减少废物的产生。</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遵循正直、诚实、透明、公平的原则。</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尽量减少客户投诉、返工和维修工作，降低成本，并与客户分享这些经验。</a:t>
            </a:r>
          </a:p>
          <a:p>
            <a:pPr marL="171450" lvl="0" indent="-171450">
              <a:lnSpc>
                <a:spcPct val="150000"/>
              </a:lnSpc>
              <a:spcAft>
                <a:spcPts val="12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提高管理系统的效率，并持续监督和改进其实施。</a:t>
            </a:r>
          </a:p>
        </p:txBody>
      </p:sp>
      <p:sp>
        <p:nvSpPr>
          <p:cNvPr id="12" name="TextBox 1"/>
          <p:cNvSpPr txBox="1"/>
          <p:nvPr/>
        </p:nvSpPr>
        <p:spPr>
          <a:xfrm>
            <a:off x="2984500" y="1606566"/>
            <a:ext cx="3077766" cy="292068"/>
          </a:xfrm>
          <a:prstGeom prst="rect">
            <a:avLst/>
          </a:prstGeom>
          <a:noFill/>
        </p:spPr>
        <p:txBody>
          <a:bodyPr wrap="none" lIns="0" tIns="0" rIns="0" rtlCol="0">
            <a:spAutoFit/>
          </a:bodyPr>
          <a:lstStyle/>
          <a:p>
            <a:r>
              <a:rPr lang="zh-CN" altLang="zh-CN" sz="1600" b="1" dirty="0">
                <a:solidFill>
                  <a:srgbClr val="4F81BD"/>
                </a:solidFill>
                <a:latin typeface="Arial" panose="020B0604020202020204" pitchFamily="34" charset="0"/>
                <a:ea typeface="微软雅黑" panose="020B0503020204020204" pitchFamily="18" charset="-122"/>
                <a:cs typeface="Arial" panose="020B0604020202020204" pitchFamily="34" charset="0"/>
              </a:rPr>
              <a:t>健康、安全、环境与质量保证政策</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121956" y="811149"/>
            <a:ext cx="21044" cy="322579"/>
          </a:xfrm>
          <a:custGeom>
            <a:avLst/>
            <a:gdLst>
              <a:gd name="connsiteX0" fmla="*/ 6350 w 21044"/>
              <a:gd name="connsiteY0" fmla="*/ 6350 h 322579"/>
              <a:gd name="connsiteX1" fmla="*/ 6350 w 21044"/>
              <a:gd name="connsiteY1" fmla="*/ 316229 h 322579"/>
            </a:gdLst>
            <a:ahLst/>
            <a:cxnLst>
              <a:cxn ang="0">
                <a:pos x="connsiteX0" y="connsiteY0"/>
              </a:cxn>
              <a:cxn ang="1">
                <a:pos x="connsiteX1" y="connsiteY1"/>
              </a:cxn>
            </a:cxnLst>
            <a:rect l="l" t="t" r="r" b="b"/>
            <a:pathLst>
              <a:path w="21044" h="322579">
                <a:moveTo>
                  <a:pt x="6350" y="6350"/>
                </a:moveTo>
                <a:lnTo>
                  <a:pt x="6350" y="316229"/>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79400" y="1397000"/>
            <a:ext cx="6172200" cy="61976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6680200" y="4318000"/>
            <a:ext cx="2184400" cy="2463800"/>
          </a:xfrm>
          <a:prstGeom prst="rect">
            <a:avLst/>
          </a:prstGeom>
          <a:noFill/>
        </p:spPr>
      </p:pic>
      <p:sp>
        <p:nvSpPr>
          <p:cNvPr id="2" name="TextBox 1"/>
          <p:cNvSpPr txBox="1"/>
          <p:nvPr/>
        </p:nvSpPr>
        <p:spPr>
          <a:xfrm>
            <a:off x="1168400" y="8382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7" name="TextBox 1"/>
          <p:cNvSpPr txBox="1"/>
          <p:nvPr/>
        </p:nvSpPr>
        <p:spPr>
          <a:xfrm>
            <a:off x="2895600" y="2095500"/>
            <a:ext cx="6743700" cy="5461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Reference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our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business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activities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possibilities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trade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construction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sector,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our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company's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vision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mission</a:t>
            </a:r>
          </a:p>
          <a:p>
            <a:pPr>
              <a:lnSpc>
                <a:spcPts val="1500"/>
              </a:lnSpc>
            </a:pPr>
            <a:r>
              <a:rPr lang="en-US" altLang="zh-CN" sz="900" dirty="0">
                <a:solidFill>
                  <a:srgbClr val="4C4D4F"/>
                </a:solidFill>
                <a:latin typeface="微软雅黑" panose="020B0503020204020204" pitchFamily="18" charset="-122"/>
                <a:cs typeface="微软雅黑" panose="020B0503020204020204" pitchFamily="18" charset="-122"/>
              </a:rPr>
              <a:t>compromitted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achievement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possible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sustainable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development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goals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Gender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Equality,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Decent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Work</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p>
          <a:p>
            <a:pPr>
              <a:lnSpc>
                <a:spcPts val="1500"/>
              </a:lnSpc>
            </a:pPr>
            <a:r>
              <a:rPr lang="en-US" altLang="zh-CN" sz="900" dirty="0">
                <a:solidFill>
                  <a:srgbClr val="4C4D4F"/>
                </a:solidFill>
                <a:latin typeface="微软雅黑" panose="020B0503020204020204" pitchFamily="18" charset="-122"/>
                <a:cs typeface="微软雅黑" panose="020B0503020204020204" pitchFamily="18" charset="-122"/>
              </a:rPr>
              <a:t>Economic</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Growth,</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Industry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Innovation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Infrastructure,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Responsible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Consumption,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Production.</a:t>
            </a:r>
          </a:p>
        </p:txBody>
      </p:sp>
      <p:sp>
        <p:nvSpPr>
          <p:cNvPr id="8" name="TextBox 1"/>
          <p:cNvSpPr txBox="1"/>
          <p:nvPr/>
        </p:nvSpPr>
        <p:spPr>
          <a:xfrm>
            <a:off x="2895600" y="2819400"/>
            <a:ext cx="6743700" cy="5461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The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company’s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HR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policy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recruit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more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women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people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with</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disabilities,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provide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free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vocational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training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programs,</a:t>
            </a:r>
          </a:p>
          <a:p>
            <a:pPr>
              <a:lnSpc>
                <a:spcPts val="1500"/>
              </a:lnSpc>
            </a:pPr>
            <a:r>
              <a:rPr lang="en-US" altLang="zh-CN" sz="900" dirty="0">
                <a:solidFill>
                  <a:srgbClr val="4C4D4F"/>
                </a:solidFill>
                <a:latin typeface="微软雅黑" panose="020B0503020204020204" pitchFamily="18" charset="-122"/>
                <a:cs typeface="微软雅黑" panose="020B0503020204020204" pitchFamily="18" charset="-122"/>
              </a:rPr>
              <a:t>professional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development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special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comfortable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working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conditions.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More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than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35%</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office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workers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women,</a:t>
            </a:r>
          </a:p>
          <a:p>
            <a:pPr>
              <a:lnSpc>
                <a:spcPts val="1500"/>
              </a:lnSpc>
            </a:pP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whom</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10%</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out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of</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35%</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managerial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positions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3%</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persons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with</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disabilities.</a:t>
            </a:r>
          </a:p>
        </p:txBody>
      </p:sp>
      <p:sp>
        <p:nvSpPr>
          <p:cNvPr id="9" name="TextBox 1"/>
          <p:cNvSpPr txBox="1"/>
          <p:nvPr/>
        </p:nvSpPr>
        <p:spPr>
          <a:xfrm>
            <a:off x="2895600" y="3530600"/>
            <a:ext cx="6743700" cy="342900"/>
          </a:xfrm>
          <a:prstGeom prst="rect">
            <a:avLst/>
          </a:prstGeom>
          <a:noFill/>
        </p:spPr>
        <p:txBody>
          <a:bodyPr wrap="none" lIns="0" tIns="0" rIns="0" rtlCol="0">
            <a:spAutoFit/>
          </a:bodyPr>
          <a:lstStyle/>
          <a:p>
            <a:pPr>
              <a:lnSpc>
                <a:spcPts val="1100"/>
              </a:lnSpc>
            </a:pPr>
            <a:r>
              <a:rPr lang="en-US" altLang="zh-CN" sz="900" dirty="0">
                <a:solidFill>
                  <a:srgbClr val="4C4D4F"/>
                </a:solidFill>
                <a:latin typeface="微软雅黑" panose="020B0503020204020204" pitchFamily="18" charset="-122"/>
                <a:cs typeface="微软雅黑" panose="020B0503020204020204" pitchFamily="18" charset="-122"/>
              </a:rPr>
              <a:t>Our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corporate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social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responsibility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(CSR)</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activities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are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mainlyrelated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social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and</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environmental</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projects</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reduce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the</a:t>
            </a:r>
          </a:p>
          <a:p>
            <a:pPr>
              <a:lnSpc>
                <a:spcPts val="1500"/>
              </a:lnSpc>
            </a:pPr>
            <a:r>
              <a:rPr lang="en-US" altLang="zh-CN" sz="900" dirty="0">
                <a:solidFill>
                  <a:srgbClr val="4C4D4F"/>
                </a:solidFill>
                <a:latin typeface="微软雅黑" panose="020B0503020204020204" pitchFamily="18" charset="-122"/>
                <a:cs typeface="微软雅黑" panose="020B0503020204020204" pitchFamily="18" charset="-122"/>
              </a:rPr>
              <a:t>carbon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footprint,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philanthropy,</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including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supporting</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low-income</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women</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to</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start</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a</a:t>
            </a:r>
            <a:r>
              <a:rPr lang="en-US" altLang="zh-CN" sz="900" dirty="0">
                <a:latin typeface="Times New Roman" panose="02020603050405020304" pitchFamily="18" charset="0"/>
                <a:cs typeface="Times New Roman" panose="02020603050405020304" pitchFamily="18" charset="0"/>
              </a:rPr>
              <a:t> </a:t>
            </a:r>
            <a:r>
              <a:rPr lang="en-US" altLang="zh-CN" sz="900" dirty="0">
                <a:solidFill>
                  <a:srgbClr val="4C4D4F"/>
                </a:solidFill>
                <a:latin typeface="微软雅黑" panose="020B0503020204020204" pitchFamily="18" charset="-122"/>
                <a:cs typeface="微软雅黑" panose="020B0503020204020204" pitchFamily="18" charset="-122"/>
              </a:rPr>
              <a:t>business</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538111"/>
            <a:ext cx="5613400" cy="366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285239" y="811149"/>
            <a:ext cx="21044" cy="322579"/>
          </a:xfrm>
          <a:custGeom>
            <a:avLst/>
            <a:gdLst>
              <a:gd name="connsiteX0" fmla="*/ 6350 w 21044"/>
              <a:gd name="connsiteY0" fmla="*/ 6350 h 322579"/>
              <a:gd name="connsiteX1" fmla="*/ 6350 w 21044"/>
              <a:gd name="connsiteY1" fmla="*/ 316229 h 322579"/>
            </a:gdLst>
            <a:ahLst/>
            <a:cxnLst>
              <a:cxn ang="0">
                <a:pos x="connsiteX0" y="connsiteY0"/>
              </a:cxn>
              <a:cxn ang="1">
                <a:pos x="connsiteX1" y="connsiteY1"/>
              </a:cxn>
            </a:cxnLst>
            <a:rect l="l" t="t" r="r" b="b"/>
            <a:pathLst>
              <a:path w="21044" h="322579">
                <a:moveTo>
                  <a:pt x="6350" y="6350"/>
                </a:moveTo>
                <a:lnTo>
                  <a:pt x="6350" y="316229"/>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79400" y="1397000"/>
            <a:ext cx="6172200" cy="61976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6680200" y="4318000"/>
            <a:ext cx="2184400" cy="2463800"/>
          </a:xfrm>
          <a:prstGeom prst="rect">
            <a:avLst/>
          </a:prstGeom>
          <a:noFill/>
        </p:spPr>
      </p:pic>
      <p:sp>
        <p:nvSpPr>
          <p:cNvPr id="2" name="TextBox 1"/>
          <p:cNvSpPr txBox="1"/>
          <p:nvPr/>
        </p:nvSpPr>
        <p:spPr>
          <a:xfrm>
            <a:off x="1344383" y="8382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7" name="TextBox 1"/>
          <p:cNvSpPr txBox="1"/>
          <p:nvPr/>
        </p:nvSpPr>
        <p:spPr>
          <a:xfrm>
            <a:off x="2895600" y="2095500"/>
            <a:ext cx="6858000" cy="1827423"/>
          </a:xfrm>
          <a:prstGeom prst="rect">
            <a:avLst/>
          </a:prstGeom>
          <a:noFill/>
        </p:spPr>
        <p:txBody>
          <a:bodyPr wrap="square" lIns="0" tIns="0" rIns="0" rtlCol="0">
            <a:spAutoFit/>
          </a:bodyPr>
          <a:lstStyle/>
          <a:p>
            <a:pPr>
              <a:lnSpc>
                <a:spcPct val="150000"/>
              </a:lnSpc>
              <a:spcAft>
                <a:spcPts val="600"/>
              </a:spcAft>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参考我们在贸易和建筑领域的业务活动和可能性，我们公司的愿景和使命致力于实现性别平等、体面工作和经济增长、产业创新和基础设施、负责任的消费和生产等可能的可持续发展目标。</a:t>
            </a:r>
          </a:p>
          <a:p>
            <a:pPr>
              <a:lnSpc>
                <a:spcPct val="150000"/>
              </a:lnSpc>
              <a:spcAft>
                <a:spcPts val="600"/>
              </a:spcAft>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公司的人力资源政策是招聘更多的女性和残疾人，并为他们提供免费的职业培训计划，专业发展和特殊舒适的工作条件。</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35%</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以上的办公室工作人员是女性，其中</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10%</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担任管理职位，</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3%</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为残疾人。</a:t>
            </a:r>
          </a:p>
          <a:p>
            <a:pPr>
              <a:lnSpc>
                <a:spcPct val="150000"/>
              </a:lnSpc>
              <a:spcAft>
                <a:spcPts val="600"/>
              </a:spcAft>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我们的企业社会责任（</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CSR</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）活动主要涉及减少碳足迹的社会和环境项目，以及慈善事业，包括扶持低收入女性创业。</a:t>
            </a:r>
          </a:p>
        </p:txBody>
      </p:sp>
      <p:sp>
        <p:nvSpPr>
          <p:cNvPr id="11" name="TextBox 1"/>
          <p:cNvSpPr txBox="1"/>
          <p:nvPr/>
        </p:nvSpPr>
        <p:spPr>
          <a:xfrm>
            <a:off x="838200" y="1511300"/>
            <a:ext cx="5257800" cy="477054"/>
          </a:xfrm>
          <a:prstGeom prst="rect">
            <a:avLst/>
          </a:prstGeom>
          <a:solidFill>
            <a:schemeClr val="bg1"/>
          </a:solidFill>
        </p:spPr>
        <p:txBody>
          <a:bodyPr wrap="square" lIns="0" tIns="0" rIns="0" rtlCol="0">
            <a:spAutoFit/>
          </a:bodyPr>
          <a:lstStyle/>
          <a:p>
            <a:r>
              <a:rPr lang="zh-CN" altLang="zh-CN" sz="2800" b="1" dirty="0">
                <a:solidFill>
                  <a:srgbClr val="4F81BD"/>
                </a:solidFill>
                <a:latin typeface="Arial" panose="020B0604020202020204" pitchFamily="34" charset="0"/>
                <a:ea typeface="微软雅黑" panose="020B0503020204020204" pitchFamily="18" charset="-122"/>
                <a:cs typeface="Arial" panose="020B0604020202020204" pitchFamily="34" charset="0"/>
              </a:rPr>
              <a:t>企业责任政策</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51156" y="816228"/>
            <a:ext cx="21044" cy="323215"/>
          </a:xfrm>
          <a:custGeom>
            <a:avLst/>
            <a:gdLst>
              <a:gd name="connsiteX0" fmla="*/ 6350 w 21044"/>
              <a:gd name="connsiteY0" fmla="*/ 6350 h 323215"/>
              <a:gd name="connsiteX1" fmla="*/ 6350 w 21044"/>
              <a:gd name="connsiteY1" fmla="*/ 316865 h 323215"/>
            </a:gdLst>
            <a:ahLst/>
            <a:cxnLst>
              <a:cxn ang="0">
                <a:pos x="connsiteX0" y="connsiteY0"/>
              </a:cxn>
              <a:cxn ang="1">
                <a:pos x="connsiteX1" y="connsiteY1"/>
              </a:cxn>
            </a:cxnLst>
            <a:rect l="l" t="t" r="r" b="b"/>
            <a:pathLst>
              <a:path w="21044" h="323215">
                <a:moveTo>
                  <a:pt x="6350" y="6350"/>
                </a:moveTo>
                <a:lnTo>
                  <a:pt x="6350" y="316865"/>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689100" y="4940300"/>
            <a:ext cx="3124200" cy="25781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4940300" y="4953000"/>
            <a:ext cx="2933700" cy="2603500"/>
          </a:xfrm>
          <a:prstGeom prst="rect">
            <a:avLst/>
          </a:prstGeom>
          <a:noFill/>
        </p:spPr>
      </p:pic>
      <p:sp>
        <p:nvSpPr>
          <p:cNvPr id="2" name="TextBox 1"/>
          <p:cNvSpPr txBox="1"/>
          <p:nvPr/>
        </p:nvSpPr>
        <p:spPr>
          <a:xfrm>
            <a:off x="1168400" y="901700"/>
            <a:ext cx="8242300" cy="1892300"/>
          </a:xfrm>
          <a:prstGeom prst="rect">
            <a:avLst/>
          </a:prstGeom>
          <a:noFill/>
        </p:spPr>
        <p:txBody>
          <a:bodyPr wrap="none" lIns="0" tIns="0" rIns="0" rtlCol="0">
            <a:spAutoFit/>
          </a:bodyPr>
          <a:lstStyle/>
          <a:p>
            <a:pPr>
              <a:lnSpc>
                <a:spcPts val="1200"/>
              </a:lnSpc>
              <a:tabLst>
                <a:tab pos="1803400" algn="l"/>
                <a:tab pos="1930400" algn="l"/>
              </a:tabLst>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3500"/>
              </a:lnSpc>
              <a:tabLst>
                <a:tab pos="1803400" algn="l"/>
                <a:tab pos="1930400" algn="l"/>
              </a:tabLst>
            </a:pPr>
            <a:r>
              <a:rPr lang="en-US" altLang="zh-CN" dirty="0"/>
              <a:t>	</a:t>
            </a:r>
            <a:r>
              <a:rPr lang="en-US" altLang="zh-CN" sz="2005" b="1" dirty="0">
                <a:solidFill>
                  <a:srgbClr val="005866"/>
                </a:solidFill>
                <a:latin typeface="微软雅黑" panose="020B0503020204020204" pitchFamily="18" charset="-122"/>
                <a:cs typeface="微软雅黑" panose="020B0503020204020204" pitchFamily="18" charset="-122"/>
              </a:rPr>
              <a:t>PROJECT</a:t>
            </a:r>
            <a:r>
              <a:rPr lang="en-US" altLang="zh-CN" sz="2005" dirty="0">
                <a:latin typeface="Times New Roman" panose="02020603050405020304" pitchFamily="18" charset="0"/>
                <a:cs typeface="Times New Roman" panose="02020603050405020304" pitchFamily="18" charset="0"/>
              </a:rPr>
              <a:t>  </a:t>
            </a:r>
            <a:r>
              <a:rPr lang="en-US" altLang="zh-CN" sz="2005" b="1" dirty="0">
                <a:solidFill>
                  <a:srgbClr val="005866"/>
                </a:solidFill>
                <a:latin typeface="微软雅黑" panose="020B0503020204020204" pitchFamily="18" charset="-122"/>
                <a:cs typeface="微软雅黑" panose="020B0503020204020204" pitchFamily="18" charset="-122"/>
              </a:rPr>
              <a:t>CONCEPT</a:t>
            </a:r>
            <a:r>
              <a:rPr lang="en-US" altLang="zh-CN" sz="2005" dirty="0">
                <a:latin typeface="Times New Roman" panose="02020603050405020304" pitchFamily="18" charset="0"/>
                <a:cs typeface="Times New Roman" panose="02020603050405020304" pitchFamily="18" charset="0"/>
              </a:rPr>
              <a:t>  </a:t>
            </a:r>
            <a:r>
              <a:rPr lang="en-US" altLang="zh-CN" sz="2005" b="1" dirty="0">
                <a:solidFill>
                  <a:srgbClr val="005866"/>
                </a:solidFill>
                <a:latin typeface="微软雅黑" panose="020B0503020204020204" pitchFamily="18" charset="-122"/>
                <a:cs typeface="微软雅黑" panose="020B0503020204020204" pitchFamily="18" charset="-122"/>
              </a:rPr>
              <a:t>AND</a:t>
            </a:r>
            <a:r>
              <a:rPr lang="en-US" altLang="zh-CN" sz="1800" b="1" dirty="0">
                <a:solidFill>
                  <a:srgbClr val="005866"/>
                </a:solidFill>
                <a:latin typeface="微软雅黑" panose="020B0503020204020204" pitchFamily="18" charset="-122"/>
                <a:cs typeface="微软雅黑" panose="020B0503020204020204" pitchFamily="18" charset="-122"/>
              </a:rPr>
              <a:t>UNDERSTANDING</a:t>
            </a:r>
          </a:p>
          <a:p>
            <a:pPr>
              <a:lnSpc>
                <a:spcPts val="1000"/>
              </a:lnSpc>
            </a:pPr>
            <a:endParaRPr lang="en-US" altLang="zh-CN" dirty="0"/>
          </a:p>
          <a:p>
            <a:pPr>
              <a:lnSpc>
                <a:spcPts val="1000"/>
              </a:lnSpc>
            </a:pPr>
            <a:endParaRPr lang="en-US" altLang="zh-CN" dirty="0"/>
          </a:p>
          <a:p>
            <a:pPr>
              <a:lnSpc>
                <a:spcPts val="1700"/>
              </a:lnSpc>
              <a:tabLst>
                <a:tab pos="1803400" algn="l"/>
                <a:tab pos="1930400" algn="l"/>
              </a:tabLst>
            </a:pPr>
            <a:r>
              <a:rPr lang="en-US" altLang="zh-CN" dirty="0"/>
              <a:t>		</a:t>
            </a:r>
            <a:r>
              <a:rPr lang="en-US" altLang="zh-CN" sz="1200" dirty="0">
                <a:solidFill>
                  <a:srgbClr val="4C4D4F"/>
                </a:solidFill>
                <a:latin typeface="微软雅黑" panose="020B0503020204020204" pitchFamily="18" charset="-122"/>
                <a:cs typeface="微软雅黑" panose="020B0503020204020204" pitchFamily="18" charset="-122"/>
              </a:rPr>
              <a:t>Creation</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of</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an</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integrated</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and</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aligned</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Project</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team</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with</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suitablyqualified</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personnel</a:t>
            </a:r>
          </a:p>
          <a:p>
            <a:pPr>
              <a:lnSpc>
                <a:spcPts val="1000"/>
              </a:lnSpc>
            </a:pPr>
            <a:endParaRPr lang="en-US" altLang="zh-CN" dirty="0"/>
          </a:p>
          <a:p>
            <a:pPr>
              <a:lnSpc>
                <a:spcPts val="2400"/>
              </a:lnSpc>
              <a:tabLst>
                <a:tab pos="1803400" algn="l"/>
                <a:tab pos="1930400" algn="l"/>
              </a:tabLst>
            </a:pPr>
            <a:r>
              <a:rPr lang="en-US" altLang="zh-CN" dirty="0"/>
              <a:t>		</a:t>
            </a:r>
            <a:r>
              <a:rPr lang="en-US" altLang="zh-CN" sz="1200" dirty="0">
                <a:solidFill>
                  <a:srgbClr val="4C4D4F"/>
                </a:solidFill>
                <a:latin typeface="微软雅黑" panose="020B0503020204020204" pitchFamily="18" charset="-122"/>
                <a:cs typeface="微软雅黑" panose="020B0503020204020204" pitchFamily="18" charset="-122"/>
              </a:rPr>
              <a:t>across</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the</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organization</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with</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an</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emphasis</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4C4D4F"/>
                </a:solidFill>
                <a:latin typeface="微软雅黑" panose="020B0503020204020204" pitchFamily="18" charset="-122"/>
                <a:cs typeface="微软雅黑" panose="020B0503020204020204" pitchFamily="18" charset="-122"/>
              </a:rPr>
              <a:t>on:</a:t>
            </a:r>
          </a:p>
        </p:txBody>
      </p:sp>
      <p:sp>
        <p:nvSpPr>
          <p:cNvPr id="6" name="TextBox 1"/>
          <p:cNvSpPr txBox="1"/>
          <p:nvPr/>
        </p:nvSpPr>
        <p:spPr>
          <a:xfrm>
            <a:off x="2933700" y="2921000"/>
            <a:ext cx="38100" cy="114300"/>
          </a:xfrm>
          <a:prstGeom prst="rect">
            <a:avLst/>
          </a:prstGeom>
          <a:noFill/>
        </p:spPr>
        <p:txBody>
          <a:bodyPr wrap="none" lIns="0" tIns="0" rIns="0" rtlCol="0">
            <a:spAutoFit/>
          </a:bodyPr>
          <a:lstStyle/>
          <a:p>
            <a:pPr>
              <a:lnSpc>
                <a:spcPts val="900"/>
              </a:lnSpc>
            </a:pPr>
            <a:r>
              <a:rPr lang="en-US" altLang="zh-CN" sz="995" dirty="0">
                <a:solidFill>
                  <a:srgbClr val="4C4D4F"/>
                </a:solidFill>
                <a:latin typeface="Times New Roman" panose="02020603050405020304" pitchFamily="18" charset="0"/>
                <a:cs typeface="Times New Roman" panose="02020603050405020304" pitchFamily="18" charset="0"/>
              </a:rPr>
              <a:t>•</a:t>
            </a:r>
          </a:p>
        </p:txBody>
      </p:sp>
      <p:sp>
        <p:nvSpPr>
          <p:cNvPr id="7" name="TextBox 1"/>
          <p:cNvSpPr txBox="1"/>
          <p:nvPr/>
        </p:nvSpPr>
        <p:spPr>
          <a:xfrm>
            <a:off x="3111500" y="2908300"/>
            <a:ext cx="17907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Health,</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Safety,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Security,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p>
        </p:txBody>
      </p:sp>
      <p:sp>
        <p:nvSpPr>
          <p:cNvPr id="8" name="TextBox 1"/>
          <p:cNvSpPr txBox="1"/>
          <p:nvPr/>
        </p:nvSpPr>
        <p:spPr>
          <a:xfrm>
            <a:off x="5054600" y="2908300"/>
            <a:ext cx="1308100" cy="1651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Environment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(HSSE).</a:t>
            </a:r>
          </a:p>
        </p:txBody>
      </p:sp>
      <p:sp>
        <p:nvSpPr>
          <p:cNvPr id="9" name="TextBox 1"/>
          <p:cNvSpPr txBox="1"/>
          <p:nvPr/>
        </p:nvSpPr>
        <p:spPr>
          <a:xfrm>
            <a:off x="2933700" y="3276600"/>
            <a:ext cx="38100" cy="1079500"/>
          </a:xfrm>
          <a:prstGeom prst="rect">
            <a:avLst/>
          </a:prstGeom>
          <a:noFill/>
        </p:spPr>
        <p:txBody>
          <a:bodyPr wrap="none" lIns="0" tIns="0" rIns="0" rtlCol="0">
            <a:spAutoFit/>
          </a:bodyPr>
          <a:lstStyle/>
          <a:p>
            <a:pPr>
              <a:lnSpc>
                <a:spcPts val="900"/>
              </a:lnSpc>
            </a:pPr>
            <a:r>
              <a:rPr lang="en-US" altLang="zh-CN" sz="995" dirty="0">
                <a:solidFill>
                  <a:srgbClr val="4C4D4F"/>
                </a:solidFill>
                <a:latin typeface="Times New Roman" panose="02020603050405020304" pitchFamily="18" charset="0"/>
                <a:cs typeface="Times New Roman" panose="02020603050405020304" pitchFamily="18" charset="0"/>
              </a:rPr>
              <a:t>•</a:t>
            </a:r>
          </a:p>
          <a:p>
            <a:pPr>
              <a:lnSpc>
                <a:spcPts val="1000"/>
              </a:lnSpc>
            </a:pPr>
            <a:endParaRPr lang="en-US" altLang="zh-CN" dirty="0"/>
          </a:p>
          <a:p>
            <a:pPr>
              <a:lnSpc>
                <a:spcPts val="1400"/>
              </a:lnSpc>
            </a:pPr>
            <a:r>
              <a:rPr lang="en-US" altLang="zh-CN" sz="995" dirty="0">
                <a:solidFill>
                  <a:srgbClr val="4C4D4F"/>
                </a:solidFill>
                <a:latin typeface="Times New Roman" panose="02020603050405020304" pitchFamily="18" charset="0"/>
                <a:cs typeface="Times New Roman" panose="02020603050405020304" pitchFamily="18" charset="0"/>
              </a:rPr>
              <a:t>•</a:t>
            </a:r>
          </a:p>
          <a:p>
            <a:pPr>
              <a:lnSpc>
                <a:spcPts val="1000"/>
              </a:lnSpc>
            </a:pPr>
            <a:endParaRPr lang="en-US" altLang="zh-CN" dirty="0"/>
          </a:p>
          <a:p>
            <a:pPr>
              <a:lnSpc>
                <a:spcPts val="1500"/>
              </a:lnSpc>
            </a:pPr>
            <a:r>
              <a:rPr lang="en-US" altLang="zh-CN" sz="995" dirty="0">
                <a:solidFill>
                  <a:srgbClr val="4C4D4F"/>
                </a:solidFill>
                <a:latin typeface="Times New Roman" panose="02020603050405020304" pitchFamily="18" charset="0"/>
                <a:cs typeface="Times New Roman" panose="02020603050405020304" pitchFamily="18" charset="0"/>
              </a:rPr>
              <a:t>•</a:t>
            </a:r>
          </a:p>
          <a:p>
            <a:pPr>
              <a:lnSpc>
                <a:spcPts val="1000"/>
              </a:lnSpc>
            </a:pPr>
            <a:endParaRPr lang="en-US" altLang="zh-CN" dirty="0"/>
          </a:p>
          <a:p>
            <a:pPr>
              <a:lnSpc>
                <a:spcPts val="1400"/>
              </a:lnSpc>
            </a:pPr>
            <a:r>
              <a:rPr lang="en-US" altLang="zh-CN" sz="995" dirty="0">
                <a:solidFill>
                  <a:srgbClr val="4C4D4F"/>
                </a:solidFill>
                <a:latin typeface="Times New Roman" panose="02020603050405020304" pitchFamily="18" charset="0"/>
                <a:cs typeface="Times New Roman" panose="02020603050405020304" pitchFamily="18" charset="0"/>
              </a:rPr>
              <a:t>•</a:t>
            </a:r>
          </a:p>
        </p:txBody>
      </p:sp>
      <p:sp>
        <p:nvSpPr>
          <p:cNvPr id="10" name="TextBox 1"/>
          <p:cNvSpPr txBox="1"/>
          <p:nvPr/>
        </p:nvSpPr>
        <p:spPr>
          <a:xfrm>
            <a:off x="3111500" y="3251200"/>
            <a:ext cx="4292600" cy="1117600"/>
          </a:xfrm>
          <a:prstGeom prst="rect">
            <a:avLst/>
          </a:prstGeom>
          <a:noFill/>
        </p:spPr>
        <p:txBody>
          <a:bodyPr wrap="none" lIns="0" tIns="0" rIns="0" rtlCol="0">
            <a:spAutoFit/>
          </a:bodyPr>
          <a:lstStyle/>
          <a:p>
            <a:pPr>
              <a:lnSpc>
                <a:spcPts val="1300"/>
              </a:lnSpc>
            </a:pPr>
            <a:r>
              <a:rPr lang="en-US" altLang="zh-CN" sz="995" dirty="0">
                <a:solidFill>
                  <a:srgbClr val="4C4D4F"/>
                </a:solidFill>
                <a:latin typeface="微软雅黑" panose="020B0503020204020204" pitchFamily="18" charset="-122"/>
                <a:cs typeface="微软雅黑" panose="020B0503020204020204" pitchFamily="18" charset="-122"/>
              </a:rPr>
              <a:t>Engineering,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supervision,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consultation.</a:t>
            </a:r>
          </a:p>
          <a:p>
            <a:pPr>
              <a:lnSpc>
                <a:spcPts val="1000"/>
              </a:lnSpc>
            </a:pPr>
            <a:endParaRPr lang="en-US" altLang="zh-CN" dirty="0"/>
          </a:p>
          <a:p>
            <a:pPr>
              <a:lnSpc>
                <a:spcPts val="1400"/>
              </a:lnSpc>
            </a:pPr>
            <a:r>
              <a:rPr lang="en-US" altLang="zh-CN" sz="995" dirty="0">
                <a:solidFill>
                  <a:srgbClr val="4C4D4F"/>
                </a:solidFill>
                <a:latin typeface="微软雅黑" panose="020B0503020204020204" pitchFamily="18" charset="-122"/>
                <a:cs typeface="微软雅黑" panose="020B0503020204020204" pitchFamily="18" charset="-122"/>
              </a:rPr>
              <a:t>Project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delivery,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construction</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management,</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schedulecertainty.</a:t>
            </a:r>
          </a:p>
          <a:p>
            <a:pPr>
              <a:lnSpc>
                <a:spcPts val="1000"/>
              </a:lnSpc>
            </a:pPr>
            <a:endParaRPr lang="en-US" altLang="zh-CN" dirty="0"/>
          </a:p>
          <a:p>
            <a:pPr>
              <a:lnSpc>
                <a:spcPts val="1500"/>
              </a:lnSpc>
            </a:pPr>
            <a:r>
              <a:rPr lang="en-US" altLang="zh-CN" sz="995" dirty="0">
                <a:solidFill>
                  <a:srgbClr val="4C4D4F"/>
                </a:solidFill>
                <a:latin typeface="微软雅黑" panose="020B0503020204020204" pitchFamily="18" charset="-122"/>
                <a:cs typeface="微软雅黑" panose="020B0503020204020204" pitchFamily="18" charset="-122"/>
              </a:rPr>
              <a:t>Quality</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and</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operational</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reliability.</a:t>
            </a:r>
          </a:p>
          <a:p>
            <a:pPr>
              <a:lnSpc>
                <a:spcPts val="1000"/>
              </a:lnSpc>
            </a:pPr>
            <a:endParaRPr lang="en-US" altLang="zh-CN" dirty="0"/>
          </a:p>
          <a:p>
            <a:pPr>
              <a:lnSpc>
                <a:spcPts val="1400"/>
              </a:lnSpc>
            </a:pPr>
            <a:r>
              <a:rPr lang="en-US" altLang="zh-CN" sz="995" dirty="0">
                <a:solidFill>
                  <a:srgbClr val="4C4D4F"/>
                </a:solidFill>
                <a:latin typeface="微软雅黑" panose="020B0503020204020204" pitchFamily="18" charset="-122"/>
                <a:cs typeface="微软雅黑" panose="020B0503020204020204" pitchFamily="18" charset="-122"/>
              </a:rPr>
              <a:t>Maximizing</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local</a:t>
            </a:r>
            <a:r>
              <a:rPr lang="en-US" altLang="zh-CN" sz="995" dirty="0">
                <a:latin typeface="Times New Roman" panose="02020603050405020304" pitchFamily="18" charset="0"/>
                <a:cs typeface="Times New Roman" panose="02020603050405020304" pitchFamily="18" charset="0"/>
              </a:rPr>
              <a:t>   </a:t>
            </a:r>
            <a:r>
              <a:rPr lang="en-US" altLang="zh-CN" sz="995" dirty="0">
                <a:solidFill>
                  <a:srgbClr val="4C4D4F"/>
                </a:solidFill>
                <a:latin typeface="微软雅黑" panose="020B0503020204020204" pitchFamily="18" charset="-122"/>
                <a:cs typeface="微软雅黑" panose="020B0503020204020204" pitchFamily="18" charset="-122"/>
              </a:rPr>
              <a:t>content.</a:t>
            </a:r>
          </a:p>
        </p:txBody>
      </p:sp>
      <p:sp>
        <p:nvSpPr>
          <p:cNvPr id="11" name="TextBox 1"/>
          <p:cNvSpPr txBox="1"/>
          <p:nvPr/>
        </p:nvSpPr>
        <p:spPr>
          <a:xfrm>
            <a:off x="533400" y="4394200"/>
            <a:ext cx="5461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Will</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4C4D4F"/>
                </a:solidFill>
                <a:latin typeface="微软雅黑" panose="020B0503020204020204" pitchFamily="18" charset="-122"/>
                <a:cs typeface="微软雅黑" panose="020B0503020204020204" pitchFamily="18" charset="-122"/>
              </a:rPr>
              <a:t>be</a:t>
            </a:r>
          </a:p>
        </p:txBody>
      </p:sp>
      <p:sp>
        <p:nvSpPr>
          <p:cNvPr id="12" name="TextBox 1"/>
          <p:cNvSpPr txBox="1"/>
          <p:nvPr/>
        </p:nvSpPr>
        <p:spPr>
          <a:xfrm>
            <a:off x="1257300" y="4394200"/>
            <a:ext cx="5842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achieved</a:t>
            </a:r>
          </a:p>
        </p:txBody>
      </p:sp>
      <p:sp>
        <p:nvSpPr>
          <p:cNvPr id="13" name="TextBox 1"/>
          <p:cNvSpPr txBox="1"/>
          <p:nvPr/>
        </p:nvSpPr>
        <p:spPr>
          <a:xfrm>
            <a:off x="2019300" y="4394200"/>
            <a:ext cx="2794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with</a:t>
            </a:r>
          </a:p>
        </p:txBody>
      </p:sp>
      <p:sp>
        <p:nvSpPr>
          <p:cNvPr id="14" name="TextBox 1"/>
          <p:cNvSpPr txBox="1"/>
          <p:nvPr/>
        </p:nvSpPr>
        <p:spPr>
          <a:xfrm>
            <a:off x="2476500" y="4394200"/>
            <a:ext cx="2159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the</a:t>
            </a:r>
          </a:p>
        </p:txBody>
      </p:sp>
      <p:sp>
        <p:nvSpPr>
          <p:cNvPr id="15" name="TextBox 1"/>
          <p:cNvSpPr txBox="1"/>
          <p:nvPr/>
        </p:nvSpPr>
        <p:spPr>
          <a:xfrm>
            <a:off x="2857500" y="4394200"/>
            <a:ext cx="3175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right</a:t>
            </a:r>
          </a:p>
        </p:txBody>
      </p:sp>
      <p:sp>
        <p:nvSpPr>
          <p:cNvPr id="16" name="TextBox 1"/>
          <p:cNvSpPr txBox="1"/>
          <p:nvPr/>
        </p:nvSpPr>
        <p:spPr>
          <a:xfrm>
            <a:off x="3352800" y="4394200"/>
            <a:ext cx="4572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people</a:t>
            </a:r>
          </a:p>
        </p:txBody>
      </p:sp>
      <p:sp>
        <p:nvSpPr>
          <p:cNvPr id="17" name="TextBox 1"/>
          <p:cNvSpPr txBox="1"/>
          <p:nvPr/>
        </p:nvSpPr>
        <p:spPr>
          <a:xfrm>
            <a:off x="3987800" y="4394200"/>
            <a:ext cx="2540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and</a:t>
            </a:r>
          </a:p>
        </p:txBody>
      </p:sp>
      <p:sp>
        <p:nvSpPr>
          <p:cNvPr id="18" name="TextBox 1"/>
          <p:cNvSpPr txBox="1"/>
          <p:nvPr/>
        </p:nvSpPr>
        <p:spPr>
          <a:xfrm>
            <a:off x="4406900" y="4394200"/>
            <a:ext cx="8509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commitment</a:t>
            </a:r>
          </a:p>
        </p:txBody>
      </p:sp>
      <p:sp>
        <p:nvSpPr>
          <p:cNvPr id="19" name="TextBox 1"/>
          <p:cNvSpPr txBox="1"/>
          <p:nvPr/>
        </p:nvSpPr>
        <p:spPr>
          <a:xfrm>
            <a:off x="5435600" y="4394200"/>
            <a:ext cx="1866900" cy="177800"/>
          </a:xfrm>
          <a:prstGeom prst="rect">
            <a:avLst/>
          </a:prstGeom>
          <a:noFill/>
        </p:spPr>
        <p:txBody>
          <a:bodyPr wrap="none" lIns="0" tIns="0" rIns="0" rtlCol="0">
            <a:spAutoFit/>
          </a:bodyPr>
          <a:lstStyle/>
          <a:p>
            <a:pPr>
              <a:lnSpc>
                <a:spcPts val="1400"/>
              </a:lnSpc>
            </a:pPr>
            <a:r>
              <a:rPr lang="en-US" altLang="zh-CN" sz="1105" dirty="0">
                <a:solidFill>
                  <a:srgbClr val="4C4D4F"/>
                </a:solidFill>
                <a:latin typeface="微软雅黑" panose="020B0503020204020204" pitchFamily="18" charset="-122"/>
                <a:cs typeface="微软雅黑" panose="020B0503020204020204" pitchFamily="18" charset="-122"/>
              </a:rPr>
              <a:t>to</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4C4D4F"/>
                </a:solidFill>
                <a:latin typeface="微软雅黑" panose="020B0503020204020204" pitchFamily="18" charset="-122"/>
                <a:cs typeface="微软雅黑" panose="020B0503020204020204" pitchFamily="18" charset="-122"/>
              </a:rPr>
              <a:t>a</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4C4D4F"/>
                </a:solidFill>
                <a:latin typeface="微软雅黑" panose="020B0503020204020204" pitchFamily="18" charset="-122"/>
                <a:cs typeface="微软雅黑" panose="020B0503020204020204" pitchFamily="18" charset="-122"/>
              </a:rPr>
              <a:t>“One</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4C4D4F"/>
                </a:solidFill>
                <a:latin typeface="微软雅黑" panose="020B0503020204020204" pitchFamily="18" charset="-122"/>
                <a:cs typeface="微软雅黑" panose="020B0503020204020204" pitchFamily="18" charset="-122"/>
              </a:rPr>
              <a:t>Team”</a:t>
            </a:r>
            <a:r>
              <a:rPr lang="en-US" altLang="zh-CN" sz="1105" dirty="0">
                <a:latin typeface="Times New Roman" panose="02020603050405020304" pitchFamily="18" charset="0"/>
                <a:cs typeface="Times New Roman" panose="02020603050405020304" pitchFamily="18" charset="0"/>
              </a:rPr>
              <a:t> </a:t>
            </a:r>
            <a:r>
              <a:rPr lang="en-US" altLang="zh-CN" sz="1105" dirty="0">
                <a:solidFill>
                  <a:srgbClr val="4C4D4F"/>
                </a:solidFill>
                <a:latin typeface="微软雅黑" panose="020B0503020204020204" pitchFamily="18" charset="-122"/>
                <a:cs typeface="微软雅黑" panose="020B0503020204020204" pitchFamily="18" charset="-122"/>
              </a:rPr>
              <a:t>culture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4001808" y="819785"/>
            <a:ext cx="21044" cy="323215"/>
          </a:xfrm>
          <a:custGeom>
            <a:avLst/>
            <a:gdLst>
              <a:gd name="connsiteX0" fmla="*/ 6350 w 21044"/>
              <a:gd name="connsiteY0" fmla="*/ 6350 h 323215"/>
              <a:gd name="connsiteX1" fmla="*/ 6350 w 21044"/>
              <a:gd name="connsiteY1" fmla="*/ 316865 h 323215"/>
            </a:gdLst>
            <a:ahLst/>
            <a:cxnLst>
              <a:cxn ang="0">
                <a:pos x="connsiteX0" y="connsiteY0"/>
              </a:cxn>
              <a:cxn ang="1">
                <a:pos x="connsiteX1" y="connsiteY1"/>
              </a:cxn>
            </a:cxnLst>
            <a:rect l="l" t="t" r="r" b="b"/>
            <a:pathLst>
              <a:path w="21044" h="323215">
                <a:moveTo>
                  <a:pt x="6350" y="6350"/>
                </a:moveTo>
                <a:lnTo>
                  <a:pt x="6350" y="316865"/>
                </a:lnTo>
              </a:path>
            </a:pathLst>
          </a:custGeom>
          <a:ln w="12700">
            <a:solidFill>
              <a:srgbClr val="92877B">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15900" y="469900"/>
            <a:ext cx="812800" cy="78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689100" y="4940300"/>
            <a:ext cx="3124200" cy="25781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4940300" y="4953000"/>
            <a:ext cx="2933700" cy="2603500"/>
          </a:xfrm>
          <a:prstGeom prst="rect">
            <a:avLst/>
          </a:prstGeom>
          <a:noFill/>
        </p:spPr>
      </p:pic>
      <p:sp>
        <p:nvSpPr>
          <p:cNvPr id="2" name="TextBox 1"/>
          <p:cNvSpPr txBox="1"/>
          <p:nvPr/>
        </p:nvSpPr>
        <p:spPr>
          <a:xfrm>
            <a:off x="1168400" y="9017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10" name="TextBox 1"/>
          <p:cNvSpPr txBox="1"/>
          <p:nvPr/>
        </p:nvSpPr>
        <p:spPr>
          <a:xfrm>
            <a:off x="3048000" y="2222072"/>
            <a:ext cx="6174767" cy="2092881"/>
          </a:xfrm>
          <a:prstGeom prst="rect">
            <a:avLst/>
          </a:prstGeom>
          <a:noFill/>
        </p:spPr>
        <p:txBody>
          <a:bodyPr wrap="none" lIns="0" tIns="0" rIns="0" rtlCol="0">
            <a:spAutoFit/>
          </a:bodyPr>
          <a:lstStyle/>
          <a:p>
            <a:pPr>
              <a:lnSpc>
                <a:spcPct val="150000"/>
              </a:lnSpc>
              <a:spcAft>
                <a:spcPts val="600"/>
              </a:spcAft>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在整个组织内建立一个整合的、协调一致的项目团队，由合格的人员组成，其重点放在：</a:t>
            </a:r>
          </a:p>
          <a:p>
            <a:pPr marL="171450" lvl="0" indent="-171450">
              <a:lnSpc>
                <a:spcPct val="150000"/>
              </a:lnSpc>
              <a:spcAft>
                <a:spcPts val="6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健康、安全、安保与环保（</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HSSE</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a:t>
            </a:r>
          </a:p>
          <a:p>
            <a:pPr marL="171450" lvl="0" indent="-171450">
              <a:lnSpc>
                <a:spcPct val="150000"/>
              </a:lnSpc>
              <a:spcAft>
                <a:spcPts val="6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工程、监督、咨询。</a:t>
            </a:r>
          </a:p>
          <a:p>
            <a:pPr marL="171450" lvl="0" indent="-171450">
              <a:lnSpc>
                <a:spcPct val="150000"/>
              </a:lnSpc>
              <a:spcAft>
                <a:spcPts val="6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项目交付、施工管理和进度确定。</a:t>
            </a:r>
          </a:p>
          <a:p>
            <a:pPr marL="171450" lvl="0" indent="-171450">
              <a:lnSpc>
                <a:spcPct val="150000"/>
              </a:lnSpc>
              <a:spcAft>
                <a:spcPts val="6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质量和作业可靠性</a:t>
            </a:r>
          </a:p>
          <a:p>
            <a:pPr marL="171450" lvl="0" indent="-171450">
              <a:lnSpc>
                <a:spcPct val="150000"/>
              </a:lnSpc>
              <a:spcAft>
                <a:spcPts val="600"/>
              </a:spcAft>
              <a:buFont typeface="Wingdings" panose="05000000000000000000" pitchFamily="2" charset="2"/>
              <a:buChar char="l"/>
            </a:pP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最大限度地提高本地化。</a:t>
            </a:r>
          </a:p>
        </p:txBody>
      </p:sp>
      <p:sp>
        <p:nvSpPr>
          <p:cNvPr id="21" name="TextBox 20"/>
          <p:cNvSpPr txBox="1"/>
          <p:nvPr/>
        </p:nvSpPr>
        <p:spPr>
          <a:xfrm>
            <a:off x="3998907" y="1524000"/>
            <a:ext cx="1806585" cy="354584"/>
          </a:xfrm>
          <a:prstGeom prst="rect">
            <a:avLst/>
          </a:prstGeom>
          <a:noFill/>
        </p:spPr>
        <p:txBody>
          <a:bodyPr wrap="none" lIns="0" tIns="0" rIns="0" rtlCol="0">
            <a:spAutoFit/>
          </a:bodyPr>
          <a:lstStyle/>
          <a:p>
            <a:r>
              <a:rPr lang="zh-CN" altLang="zh-CN" sz="2005" b="1" dirty="0">
                <a:solidFill>
                  <a:srgbClr val="005866"/>
                </a:solidFill>
                <a:latin typeface="Arial" panose="020B0604020202020204" pitchFamily="34" charset="0"/>
                <a:ea typeface="微软雅黑" panose="020B0503020204020204" pitchFamily="18" charset="-122"/>
                <a:cs typeface="Arial" panose="020B0604020202020204" pitchFamily="34" charset="0"/>
              </a:rPr>
              <a:t>项目概念和理解</a:t>
            </a:r>
          </a:p>
        </p:txBody>
      </p:sp>
      <p:sp>
        <p:nvSpPr>
          <p:cNvPr id="22" name="TextBox 1"/>
          <p:cNvSpPr txBox="1"/>
          <p:nvPr/>
        </p:nvSpPr>
        <p:spPr>
          <a:xfrm>
            <a:off x="1689100" y="4419600"/>
            <a:ext cx="4411464" cy="230832"/>
          </a:xfrm>
          <a:prstGeom prst="rect">
            <a:avLst/>
          </a:prstGeom>
          <a:noFill/>
        </p:spPr>
        <p:txBody>
          <a:bodyPr wrap="none" lIns="0" tIns="0" rIns="0" rtlCol="0">
            <a:spAutoFit/>
          </a:bodyPr>
          <a:lstStyle/>
          <a:p>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以上将通过选择合适的人员和恪守</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一个团队</a:t>
            </a:r>
            <a:r>
              <a:rPr lang="en-US"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4C4D4F"/>
                </a:solidFill>
                <a:latin typeface="Arial" panose="020B0604020202020204" pitchFamily="34" charset="0"/>
                <a:ea typeface="微软雅黑" panose="020B0503020204020204" pitchFamily="18" charset="-122"/>
                <a:cs typeface="Arial" panose="020B0604020202020204" pitchFamily="34" charset="0"/>
              </a:rPr>
              <a:t>文化的承诺来实现。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979169" y="2840354"/>
            <a:ext cx="1306830" cy="1306830"/>
          </a:xfrm>
          <a:custGeom>
            <a:avLst/>
            <a:gdLst>
              <a:gd name="connsiteX0" fmla="*/ 1306830 w 1306830"/>
              <a:gd name="connsiteY0" fmla="*/ 1247775 h 1306830"/>
              <a:gd name="connsiteX1" fmla="*/ 1306830 w 1306830"/>
              <a:gd name="connsiteY1" fmla="*/ 60325 h 1306830"/>
              <a:gd name="connsiteX2" fmla="*/ 1302384 w 1306830"/>
              <a:gd name="connsiteY2" fmla="*/ 36830 h 1306830"/>
              <a:gd name="connsiteX3" fmla="*/ 1289684 w 1306830"/>
              <a:gd name="connsiteY3" fmla="*/ 17780 h 1306830"/>
              <a:gd name="connsiteX4" fmla="*/ 1270634 w 1306830"/>
              <a:gd name="connsiteY4" fmla="*/ 5080 h 1306830"/>
              <a:gd name="connsiteX5" fmla="*/ 1247775 w 1306830"/>
              <a:gd name="connsiteY5" fmla="*/ 0 h 1306830"/>
              <a:gd name="connsiteX6" fmla="*/ 60325 w 1306830"/>
              <a:gd name="connsiteY6" fmla="*/ 0 h 1306830"/>
              <a:gd name="connsiteX7" fmla="*/ 36830 w 1306830"/>
              <a:gd name="connsiteY7" fmla="*/ 5080 h 1306830"/>
              <a:gd name="connsiteX8" fmla="*/ 17780 w 1306830"/>
              <a:gd name="connsiteY8" fmla="*/ 17780 h 1306830"/>
              <a:gd name="connsiteX9" fmla="*/ 5080 w 1306830"/>
              <a:gd name="connsiteY9" fmla="*/ 36830 h 1306830"/>
              <a:gd name="connsiteX10" fmla="*/ 0 w 1306830"/>
              <a:gd name="connsiteY10" fmla="*/ 60325 h 1306830"/>
              <a:gd name="connsiteX11" fmla="*/ 0 w 1306830"/>
              <a:gd name="connsiteY11" fmla="*/ 1247775 h 1306830"/>
              <a:gd name="connsiteX12" fmla="*/ 5080 w 1306830"/>
              <a:gd name="connsiteY12" fmla="*/ 1270635 h 1306830"/>
              <a:gd name="connsiteX13" fmla="*/ 17780 w 1306830"/>
              <a:gd name="connsiteY13" fmla="*/ 1289685 h 1306830"/>
              <a:gd name="connsiteX14" fmla="*/ 36830 w 1306830"/>
              <a:gd name="connsiteY14" fmla="*/ 1302385 h 1306830"/>
              <a:gd name="connsiteX15" fmla="*/ 60325 w 1306830"/>
              <a:gd name="connsiteY15" fmla="*/ 1306829 h 1306830"/>
              <a:gd name="connsiteX16" fmla="*/ 1247775 w 1306830"/>
              <a:gd name="connsiteY16" fmla="*/ 1306829 h 1306830"/>
              <a:gd name="connsiteX17" fmla="*/ 1270634 w 1306830"/>
              <a:gd name="connsiteY17" fmla="*/ 1302385 h 1306830"/>
              <a:gd name="connsiteX18" fmla="*/ 1289684 w 1306830"/>
              <a:gd name="connsiteY18" fmla="*/ 1289685 h 1306830"/>
              <a:gd name="connsiteX19" fmla="*/ 1302384 w 1306830"/>
              <a:gd name="connsiteY19" fmla="*/ 1270635 h 1306830"/>
              <a:gd name="connsiteX20" fmla="*/ 1306830 w 1306830"/>
              <a:gd name="connsiteY20" fmla="*/ 1247775 h 13068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306830" h="1306830">
                <a:moveTo>
                  <a:pt x="1306830" y="1247775"/>
                </a:moveTo>
                <a:lnTo>
                  <a:pt x="1306830" y="60325"/>
                </a:lnTo>
                <a:lnTo>
                  <a:pt x="1302384" y="36830"/>
                </a:lnTo>
                <a:lnTo>
                  <a:pt x="1289684" y="17780"/>
                </a:lnTo>
                <a:lnTo>
                  <a:pt x="1270634" y="5080"/>
                </a:lnTo>
                <a:lnTo>
                  <a:pt x="1247775" y="0"/>
                </a:lnTo>
                <a:lnTo>
                  <a:pt x="60325" y="0"/>
                </a:lnTo>
                <a:lnTo>
                  <a:pt x="36830" y="5080"/>
                </a:lnTo>
                <a:lnTo>
                  <a:pt x="17780" y="17780"/>
                </a:lnTo>
                <a:lnTo>
                  <a:pt x="5080" y="36830"/>
                </a:lnTo>
                <a:lnTo>
                  <a:pt x="0" y="60325"/>
                </a:lnTo>
                <a:lnTo>
                  <a:pt x="0" y="1247775"/>
                </a:lnTo>
                <a:lnTo>
                  <a:pt x="5080" y="1270635"/>
                </a:lnTo>
                <a:lnTo>
                  <a:pt x="17780" y="1289685"/>
                </a:lnTo>
                <a:lnTo>
                  <a:pt x="36830" y="1302385"/>
                </a:lnTo>
                <a:lnTo>
                  <a:pt x="60325" y="1306829"/>
                </a:lnTo>
                <a:lnTo>
                  <a:pt x="1247775" y="1306829"/>
                </a:lnTo>
                <a:lnTo>
                  <a:pt x="1270634" y="1302385"/>
                </a:lnTo>
                <a:lnTo>
                  <a:pt x="1289684" y="1289685"/>
                </a:lnTo>
                <a:lnTo>
                  <a:pt x="1302384" y="1270635"/>
                </a:lnTo>
                <a:lnTo>
                  <a:pt x="1306830" y="124777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65885" y="3862704"/>
            <a:ext cx="7630794" cy="41275"/>
          </a:xfrm>
          <a:custGeom>
            <a:avLst/>
            <a:gdLst>
              <a:gd name="connsiteX0" fmla="*/ 6350 w 7630794"/>
              <a:gd name="connsiteY0" fmla="*/ 6350 h 41275"/>
              <a:gd name="connsiteX1" fmla="*/ 7624445 w 7630794"/>
              <a:gd name="connsiteY1" fmla="*/ 34925 h 41275"/>
            </a:gdLst>
            <a:ahLst/>
            <a:cxnLst>
              <a:cxn ang="0">
                <a:pos x="connsiteX0" y="connsiteY0"/>
              </a:cxn>
              <a:cxn ang="1">
                <a:pos x="connsiteX1" y="connsiteY1"/>
              </a:cxn>
            </a:cxnLst>
            <a:rect l="l" t="t" r="r" b="b"/>
            <a:pathLst>
              <a:path w="7630794" h="41275">
                <a:moveTo>
                  <a:pt x="6350" y="6350"/>
                </a:moveTo>
                <a:lnTo>
                  <a:pt x="7624445" y="34925"/>
                </a:lnTo>
              </a:path>
            </a:pathLst>
          </a:custGeom>
          <a:ln w="12700">
            <a:solidFill>
              <a:srgbClr val="FFFF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5900" y="0"/>
            <a:ext cx="812800" cy="457200"/>
          </a:xfrm>
          <a:prstGeom prst="rect">
            <a:avLst/>
          </a:prstGeom>
          <a:noFill/>
        </p:spPr>
      </p:pic>
      <p:pic>
        <p:nvPicPr>
          <p:cNvPr id="5" name="Picture 3"/>
          <p:cNvPicPr>
            <a:picLocks noChangeAspect="1" noChangeArrowheads="1"/>
          </p:cNvPicPr>
          <p:nvPr/>
        </p:nvPicPr>
        <p:blipFill>
          <a:blip r:embed="rId3"/>
          <a:srcRect/>
          <a:stretch>
            <a:fillRect/>
          </a:stretch>
        </p:blipFill>
        <p:spPr bwMode="auto">
          <a:xfrm>
            <a:off x="1219200" y="3124200"/>
            <a:ext cx="419100" cy="723900"/>
          </a:xfrm>
          <a:prstGeom prst="rect">
            <a:avLst/>
          </a:prstGeom>
          <a:noFill/>
        </p:spPr>
      </p:pic>
      <p:pic>
        <p:nvPicPr>
          <p:cNvPr id="6" name="Picture 3"/>
          <p:cNvPicPr>
            <a:picLocks noChangeAspect="1" noChangeArrowheads="1"/>
          </p:cNvPicPr>
          <p:nvPr/>
        </p:nvPicPr>
        <p:blipFill>
          <a:blip r:embed="rId4"/>
          <a:srcRect/>
          <a:stretch>
            <a:fillRect/>
          </a:stretch>
        </p:blipFill>
        <p:spPr bwMode="auto">
          <a:xfrm>
            <a:off x="1663700" y="3124200"/>
            <a:ext cx="393700" cy="711200"/>
          </a:xfrm>
          <a:prstGeom prst="rect">
            <a:avLst/>
          </a:prstGeom>
          <a:noFill/>
        </p:spPr>
      </p:pic>
      <p:pic>
        <p:nvPicPr>
          <p:cNvPr id="7" name="Picture 3"/>
          <p:cNvPicPr>
            <a:picLocks noChangeAspect="1" noChangeArrowheads="1"/>
          </p:cNvPicPr>
          <p:nvPr/>
        </p:nvPicPr>
        <p:blipFill>
          <a:blip r:embed="rId5"/>
          <a:srcRect/>
          <a:stretch>
            <a:fillRect/>
          </a:stretch>
        </p:blipFill>
        <p:spPr bwMode="auto">
          <a:xfrm>
            <a:off x="152400" y="1206500"/>
            <a:ext cx="9906000" cy="5676900"/>
          </a:xfrm>
          <a:prstGeom prst="rect">
            <a:avLst/>
          </a:prstGeom>
          <a:noFill/>
        </p:spPr>
      </p:pic>
      <p:sp>
        <p:nvSpPr>
          <p:cNvPr id="2" name="TextBox 1"/>
          <p:cNvSpPr txBox="1"/>
          <p:nvPr/>
        </p:nvSpPr>
        <p:spPr>
          <a:xfrm>
            <a:off x="11684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8" name="TextBox 1"/>
          <p:cNvSpPr txBox="1"/>
          <p:nvPr/>
        </p:nvSpPr>
        <p:spPr>
          <a:xfrm>
            <a:off x="2540000" y="2882900"/>
            <a:ext cx="5727700" cy="901700"/>
          </a:xfrm>
          <a:prstGeom prst="rect">
            <a:avLst/>
          </a:prstGeom>
          <a:noFill/>
        </p:spPr>
        <p:txBody>
          <a:bodyPr wrap="none" lIns="0" tIns="0" rIns="0" rtlCol="0">
            <a:spAutoFit/>
          </a:bodyPr>
          <a:lstStyle/>
          <a:p>
            <a:pPr>
              <a:lnSpc>
                <a:spcPts val="7100"/>
              </a:lnSpc>
            </a:pPr>
            <a:r>
              <a:rPr lang="en-US" altLang="zh-CN" sz="5445" b="1" dirty="0">
                <a:solidFill>
                  <a:srgbClr val="FFFFFF"/>
                </a:solidFill>
                <a:latin typeface="微软雅黑" panose="020B0503020204020204" pitchFamily="18" charset="-122"/>
                <a:cs typeface="微软雅黑" panose="020B0503020204020204" pitchFamily="18" charset="-122"/>
              </a:rPr>
              <a:t>SCOP</a:t>
            </a:r>
            <a:r>
              <a:rPr lang="en-US" altLang="zh-CN" sz="5445" dirty="0">
                <a:latin typeface="Times New Roman" panose="02020603050405020304" pitchFamily="18" charset="0"/>
                <a:cs typeface="Times New Roman" panose="02020603050405020304" pitchFamily="18" charset="0"/>
              </a:rPr>
              <a:t> </a:t>
            </a:r>
            <a:r>
              <a:rPr lang="en-US" altLang="zh-CN" sz="5445" b="1" dirty="0">
                <a:solidFill>
                  <a:srgbClr val="FFFFFF"/>
                </a:solidFill>
                <a:latin typeface="微软雅黑" panose="020B0503020204020204" pitchFamily="18" charset="-122"/>
                <a:cs typeface="微软雅黑" panose="020B0503020204020204" pitchFamily="18" charset="-122"/>
              </a:rPr>
              <a:t>OF</a:t>
            </a:r>
            <a:r>
              <a:rPr lang="en-US" altLang="zh-CN" sz="5445" dirty="0">
                <a:latin typeface="Times New Roman" panose="02020603050405020304" pitchFamily="18" charset="0"/>
                <a:cs typeface="Times New Roman" panose="02020603050405020304" pitchFamily="18" charset="0"/>
              </a:rPr>
              <a:t> </a:t>
            </a:r>
            <a:r>
              <a:rPr lang="en-US" altLang="zh-CN" sz="5445" b="1" dirty="0">
                <a:solidFill>
                  <a:srgbClr val="FFFFFF"/>
                </a:solidFill>
                <a:latin typeface="微软雅黑" panose="020B0503020204020204" pitchFamily="18" charset="-122"/>
                <a:cs typeface="微软雅黑" panose="020B0503020204020204" pitchFamily="18" charset="-122"/>
              </a:rPr>
              <a:t>Service</a:t>
            </a:r>
          </a:p>
        </p:txBody>
      </p:sp>
      <p:sp>
        <p:nvSpPr>
          <p:cNvPr id="9" name="TextBox 1"/>
          <p:cNvSpPr txBox="1"/>
          <p:nvPr/>
        </p:nvSpPr>
        <p:spPr>
          <a:xfrm>
            <a:off x="800100" y="4419600"/>
            <a:ext cx="2222500" cy="1295400"/>
          </a:xfrm>
          <a:prstGeom prst="rect">
            <a:avLst/>
          </a:prstGeom>
          <a:noFill/>
        </p:spPr>
        <p:txBody>
          <a:bodyPr wrap="none" lIns="0" tIns="0" rIns="0" rtlCol="0">
            <a:spAutoFit/>
          </a:bodyPr>
          <a:lstStyle/>
          <a:p>
            <a:pPr>
              <a:lnSpc>
                <a:spcPts val="1100"/>
              </a:lnSpc>
            </a:pPr>
            <a:r>
              <a:rPr lang="en-US" altLang="zh-CN" sz="1055" dirty="0">
                <a:solidFill>
                  <a:srgbClr val="FFFFFF"/>
                </a:solidFill>
                <a:latin typeface="Calibri" panose="020F0502020204030204" pitchFamily="18" charset="0"/>
                <a:cs typeface="Calibri" panose="020F0502020204030204" pitchFamily="18" charset="0"/>
              </a:rPr>
              <a:t>1.</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Light</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&amp;heavy</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Equipments</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/Vehicles</a:t>
            </a:r>
          </a:p>
          <a:p>
            <a:pPr>
              <a:lnSpc>
                <a:spcPts val="1500"/>
              </a:lnSpc>
            </a:pPr>
            <a:r>
              <a:rPr lang="en-US" altLang="zh-CN" sz="1055" dirty="0">
                <a:solidFill>
                  <a:srgbClr val="FFFFFF"/>
                </a:solidFill>
                <a:latin typeface="Calibri" panose="020F0502020204030204" pitchFamily="18" charset="0"/>
                <a:cs typeface="Calibri" panose="020F0502020204030204" pitchFamily="18" charset="0"/>
              </a:rPr>
              <a:t>2.</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Personnel</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outsourcing</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3.</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Regional</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&amp;Local</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4.</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Air</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Freight</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5.</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Land</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Freight</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6.</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Ocean</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Freight</a:t>
            </a:r>
          </a:p>
        </p:txBody>
      </p:sp>
      <p:sp>
        <p:nvSpPr>
          <p:cNvPr id="10" name="TextBox 1"/>
          <p:cNvSpPr txBox="1"/>
          <p:nvPr/>
        </p:nvSpPr>
        <p:spPr>
          <a:xfrm>
            <a:off x="4889500" y="4457700"/>
            <a:ext cx="2654300" cy="1574800"/>
          </a:xfrm>
          <a:prstGeom prst="rect">
            <a:avLst/>
          </a:prstGeom>
          <a:noFill/>
        </p:spPr>
        <p:txBody>
          <a:bodyPr wrap="none" lIns="0" tIns="0" rIns="0" rtlCol="0">
            <a:spAutoFit/>
          </a:bodyPr>
          <a:lstStyle/>
          <a:p>
            <a:pPr>
              <a:lnSpc>
                <a:spcPts val="1100"/>
              </a:lnSpc>
            </a:pPr>
            <a:r>
              <a:rPr lang="en-US" altLang="zh-CN" sz="1055" dirty="0">
                <a:solidFill>
                  <a:srgbClr val="FFFFFF"/>
                </a:solidFill>
                <a:latin typeface="Calibri" panose="020F0502020204030204" pitchFamily="18" charset="0"/>
                <a:cs typeface="Calibri" panose="020F0502020204030204" pitchFamily="18" charset="0"/>
              </a:rPr>
              <a:t>7.</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Project</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Logistics</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8.</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GCC</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&amp;Iraq</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road</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-Sea</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-Air</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Freight</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-Overland</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9.</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GCC</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&amp;Iraq</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road</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-Sea</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-Air</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Freight</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10.</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Packing</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Removals</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11.</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Customs</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Clearance</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Delivery</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12.</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Event</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,Fairs</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&amp;Exhibitions</a:t>
            </a:r>
          </a:p>
          <a:p>
            <a:pPr>
              <a:lnSpc>
                <a:spcPts val="1800"/>
              </a:lnSpc>
            </a:pPr>
            <a:r>
              <a:rPr lang="en-US" altLang="zh-CN" sz="1055" dirty="0">
                <a:solidFill>
                  <a:srgbClr val="FFFFFF"/>
                </a:solidFill>
                <a:latin typeface="Calibri" panose="020F0502020204030204" pitchFamily="18" charset="0"/>
                <a:cs typeface="Calibri" panose="020F0502020204030204" pitchFamily="18" charset="0"/>
              </a:rPr>
              <a:t>13.</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Commercial</a:t>
            </a:r>
            <a:r>
              <a:rPr lang="en-US" altLang="zh-CN" sz="1150" dirty="0">
                <a:latin typeface="Times New Roman" panose="02020603050405020304" pitchFamily="18" charset="0"/>
                <a:cs typeface="Times New Roman" panose="02020603050405020304" pitchFamily="18" charset="0"/>
              </a:rPr>
              <a:t> </a:t>
            </a:r>
            <a:r>
              <a:rPr lang="en-US" altLang="zh-CN" sz="1150" dirty="0">
                <a:solidFill>
                  <a:srgbClr val="FFFFFF"/>
                </a:solidFill>
                <a:latin typeface="Calibri" panose="020F0502020204030204" pitchFamily="18" charset="0"/>
                <a:cs typeface="Calibri" panose="020F0502020204030204" pitchFamily="18" charset="0"/>
              </a:rPr>
              <a:t>Projects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979169" y="2840354"/>
            <a:ext cx="1306830" cy="1306830"/>
          </a:xfrm>
          <a:custGeom>
            <a:avLst/>
            <a:gdLst>
              <a:gd name="connsiteX0" fmla="*/ 1306830 w 1306830"/>
              <a:gd name="connsiteY0" fmla="*/ 1247775 h 1306830"/>
              <a:gd name="connsiteX1" fmla="*/ 1306830 w 1306830"/>
              <a:gd name="connsiteY1" fmla="*/ 60325 h 1306830"/>
              <a:gd name="connsiteX2" fmla="*/ 1302384 w 1306830"/>
              <a:gd name="connsiteY2" fmla="*/ 36830 h 1306830"/>
              <a:gd name="connsiteX3" fmla="*/ 1289684 w 1306830"/>
              <a:gd name="connsiteY3" fmla="*/ 17780 h 1306830"/>
              <a:gd name="connsiteX4" fmla="*/ 1270634 w 1306830"/>
              <a:gd name="connsiteY4" fmla="*/ 5080 h 1306830"/>
              <a:gd name="connsiteX5" fmla="*/ 1247775 w 1306830"/>
              <a:gd name="connsiteY5" fmla="*/ 0 h 1306830"/>
              <a:gd name="connsiteX6" fmla="*/ 60325 w 1306830"/>
              <a:gd name="connsiteY6" fmla="*/ 0 h 1306830"/>
              <a:gd name="connsiteX7" fmla="*/ 36830 w 1306830"/>
              <a:gd name="connsiteY7" fmla="*/ 5080 h 1306830"/>
              <a:gd name="connsiteX8" fmla="*/ 17780 w 1306830"/>
              <a:gd name="connsiteY8" fmla="*/ 17780 h 1306830"/>
              <a:gd name="connsiteX9" fmla="*/ 5080 w 1306830"/>
              <a:gd name="connsiteY9" fmla="*/ 36830 h 1306830"/>
              <a:gd name="connsiteX10" fmla="*/ 0 w 1306830"/>
              <a:gd name="connsiteY10" fmla="*/ 60325 h 1306830"/>
              <a:gd name="connsiteX11" fmla="*/ 0 w 1306830"/>
              <a:gd name="connsiteY11" fmla="*/ 1247775 h 1306830"/>
              <a:gd name="connsiteX12" fmla="*/ 5080 w 1306830"/>
              <a:gd name="connsiteY12" fmla="*/ 1270635 h 1306830"/>
              <a:gd name="connsiteX13" fmla="*/ 17780 w 1306830"/>
              <a:gd name="connsiteY13" fmla="*/ 1289685 h 1306830"/>
              <a:gd name="connsiteX14" fmla="*/ 36830 w 1306830"/>
              <a:gd name="connsiteY14" fmla="*/ 1302385 h 1306830"/>
              <a:gd name="connsiteX15" fmla="*/ 60325 w 1306830"/>
              <a:gd name="connsiteY15" fmla="*/ 1306829 h 1306830"/>
              <a:gd name="connsiteX16" fmla="*/ 1247775 w 1306830"/>
              <a:gd name="connsiteY16" fmla="*/ 1306829 h 1306830"/>
              <a:gd name="connsiteX17" fmla="*/ 1270634 w 1306830"/>
              <a:gd name="connsiteY17" fmla="*/ 1302385 h 1306830"/>
              <a:gd name="connsiteX18" fmla="*/ 1289684 w 1306830"/>
              <a:gd name="connsiteY18" fmla="*/ 1289685 h 1306830"/>
              <a:gd name="connsiteX19" fmla="*/ 1302384 w 1306830"/>
              <a:gd name="connsiteY19" fmla="*/ 1270635 h 1306830"/>
              <a:gd name="connsiteX20" fmla="*/ 1306830 w 1306830"/>
              <a:gd name="connsiteY20" fmla="*/ 1247775 h 13068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Lst>
            <a:rect l="l" t="t" r="r" b="b"/>
            <a:pathLst>
              <a:path w="1306830" h="1306830">
                <a:moveTo>
                  <a:pt x="1306830" y="1247775"/>
                </a:moveTo>
                <a:lnTo>
                  <a:pt x="1306830" y="60325"/>
                </a:lnTo>
                <a:lnTo>
                  <a:pt x="1302384" y="36830"/>
                </a:lnTo>
                <a:lnTo>
                  <a:pt x="1289684" y="17780"/>
                </a:lnTo>
                <a:lnTo>
                  <a:pt x="1270634" y="5080"/>
                </a:lnTo>
                <a:lnTo>
                  <a:pt x="1247775" y="0"/>
                </a:lnTo>
                <a:lnTo>
                  <a:pt x="60325" y="0"/>
                </a:lnTo>
                <a:lnTo>
                  <a:pt x="36830" y="5080"/>
                </a:lnTo>
                <a:lnTo>
                  <a:pt x="17780" y="17780"/>
                </a:lnTo>
                <a:lnTo>
                  <a:pt x="5080" y="36830"/>
                </a:lnTo>
                <a:lnTo>
                  <a:pt x="0" y="60325"/>
                </a:lnTo>
                <a:lnTo>
                  <a:pt x="0" y="1247775"/>
                </a:lnTo>
                <a:lnTo>
                  <a:pt x="5080" y="1270635"/>
                </a:lnTo>
                <a:lnTo>
                  <a:pt x="17780" y="1289685"/>
                </a:lnTo>
                <a:lnTo>
                  <a:pt x="36830" y="1302385"/>
                </a:lnTo>
                <a:lnTo>
                  <a:pt x="60325" y="1306829"/>
                </a:lnTo>
                <a:lnTo>
                  <a:pt x="1247775" y="1306829"/>
                </a:lnTo>
                <a:lnTo>
                  <a:pt x="1270634" y="1302385"/>
                </a:lnTo>
                <a:lnTo>
                  <a:pt x="1289684" y="1289685"/>
                </a:lnTo>
                <a:lnTo>
                  <a:pt x="1302384" y="1270635"/>
                </a:lnTo>
                <a:lnTo>
                  <a:pt x="1306830" y="124777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sp>
        <p:nvSpPr>
          <p:cNvPr id="3" name="Freeform 3"/>
          <p:cNvSpPr/>
          <p:nvPr/>
        </p:nvSpPr>
        <p:spPr>
          <a:xfrm>
            <a:off x="1365885" y="3862704"/>
            <a:ext cx="7630794" cy="41275"/>
          </a:xfrm>
          <a:custGeom>
            <a:avLst/>
            <a:gdLst>
              <a:gd name="connsiteX0" fmla="*/ 6350 w 7630794"/>
              <a:gd name="connsiteY0" fmla="*/ 6350 h 41275"/>
              <a:gd name="connsiteX1" fmla="*/ 7624445 w 7630794"/>
              <a:gd name="connsiteY1" fmla="*/ 34925 h 41275"/>
            </a:gdLst>
            <a:ahLst/>
            <a:cxnLst>
              <a:cxn ang="0">
                <a:pos x="connsiteX0" y="connsiteY0"/>
              </a:cxn>
              <a:cxn ang="1">
                <a:pos x="connsiteX1" y="connsiteY1"/>
              </a:cxn>
            </a:cxnLst>
            <a:rect l="l" t="t" r="r" b="b"/>
            <a:pathLst>
              <a:path w="7630794" h="41275">
                <a:moveTo>
                  <a:pt x="6350" y="6350"/>
                </a:moveTo>
                <a:lnTo>
                  <a:pt x="7624445" y="34925"/>
                </a:lnTo>
              </a:path>
            </a:pathLst>
          </a:custGeom>
          <a:ln w="12700">
            <a:solidFill>
              <a:srgbClr val="FFFF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15900" y="0"/>
            <a:ext cx="812800" cy="457200"/>
          </a:xfrm>
          <a:prstGeom prst="rect">
            <a:avLst/>
          </a:prstGeom>
          <a:noFill/>
        </p:spPr>
      </p:pic>
      <p:pic>
        <p:nvPicPr>
          <p:cNvPr id="5" name="Picture 3"/>
          <p:cNvPicPr>
            <a:picLocks noChangeAspect="1" noChangeArrowheads="1"/>
          </p:cNvPicPr>
          <p:nvPr/>
        </p:nvPicPr>
        <p:blipFill>
          <a:blip r:embed="rId3"/>
          <a:srcRect/>
          <a:stretch>
            <a:fillRect/>
          </a:stretch>
        </p:blipFill>
        <p:spPr bwMode="auto">
          <a:xfrm>
            <a:off x="1219200" y="3124200"/>
            <a:ext cx="419100" cy="723900"/>
          </a:xfrm>
          <a:prstGeom prst="rect">
            <a:avLst/>
          </a:prstGeom>
          <a:noFill/>
        </p:spPr>
      </p:pic>
      <p:pic>
        <p:nvPicPr>
          <p:cNvPr id="6" name="Picture 3"/>
          <p:cNvPicPr>
            <a:picLocks noChangeAspect="1" noChangeArrowheads="1"/>
          </p:cNvPicPr>
          <p:nvPr/>
        </p:nvPicPr>
        <p:blipFill>
          <a:blip r:embed="rId4"/>
          <a:srcRect/>
          <a:stretch>
            <a:fillRect/>
          </a:stretch>
        </p:blipFill>
        <p:spPr bwMode="auto">
          <a:xfrm>
            <a:off x="1663700" y="3124200"/>
            <a:ext cx="393700" cy="711200"/>
          </a:xfrm>
          <a:prstGeom prst="rect">
            <a:avLst/>
          </a:prstGeom>
          <a:noFill/>
        </p:spPr>
      </p:pic>
      <p:pic>
        <p:nvPicPr>
          <p:cNvPr id="7" name="Picture 3"/>
          <p:cNvPicPr>
            <a:picLocks noChangeAspect="1" noChangeArrowheads="1"/>
          </p:cNvPicPr>
          <p:nvPr/>
        </p:nvPicPr>
        <p:blipFill>
          <a:blip r:embed="rId5"/>
          <a:srcRect/>
          <a:stretch>
            <a:fillRect/>
          </a:stretch>
        </p:blipFill>
        <p:spPr bwMode="auto">
          <a:xfrm>
            <a:off x="152400" y="1206500"/>
            <a:ext cx="9906000" cy="5676900"/>
          </a:xfrm>
          <a:prstGeom prst="rect">
            <a:avLst/>
          </a:prstGeom>
          <a:noFill/>
        </p:spPr>
      </p:pic>
      <p:sp>
        <p:nvSpPr>
          <p:cNvPr id="2" name="TextBox 1"/>
          <p:cNvSpPr txBox="1"/>
          <p:nvPr/>
        </p:nvSpPr>
        <p:spPr>
          <a:xfrm>
            <a:off x="11684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8" name="TextBox 1"/>
          <p:cNvSpPr txBox="1"/>
          <p:nvPr/>
        </p:nvSpPr>
        <p:spPr>
          <a:xfrm>
            <a:off x="2540000" y="2882900"/>
            <a:ext cx="2795637" cy="956672"/>
          </a:xfrm>
          <a:prstGeom prst="rect">
            <a:avLst/>
          </a:prstGeom>
          <a:noFill/>
        </p:spPr>
        <p:txBody>
          <a:bodyPr wrap="none" lIns="0" tIns="0" rIns="0" rtlCol="0">
            <a:spAutoFit/>
          </a:bodyPr>
          <a:lstStyle/>
          <a:p>
            <a:pPr>
              <a:lnSpc>
                <a:spcPts val="7100"/>
              </a:lnSpc>
            </a:pPr>
            <a:r>
              <a:rPr lang="zh-CN" altLang="zh-CN" sz="5445" b="1" dirty="0">
                <a:solidFill>
                  <a:srgbClr val="FFFFFF"/>
                </a:solidFill>
                <a:latin typeface="Arial" panose="020B0604020202020204" pitchFamily="34" charset="0"/>
                <a:ea typeface="微软雅黑" panose="020B0503020204020204" pitchFamily="18" charset="-122"/>
                <a:cs typeface="Arial" panose="020B0604020202020204" pitchFamily="34" charset="0"/>
              </a:rPr>
              <a:t>服务范围</a:t>
            </a:r>
            <a:endParaRPr lang="en-US" altLang="zh-CN" sz="5445" b="1" dirty="0">
              <a:solidFill>
                <a:srgbClr val="FFFFFF"/>
              </a:solidFill>
              <a:latin typeface="Arial" panose="020B0604020202020204" pitchFamily="34" charset="0"/>
              <a:ea typeface="微软雅黑" panose="020B0503020204020204" pitchFamily="18" charset="-122"/>
              <a:cs typeface="Arial" panose="020B0604020202020204" pitchFamily="34" charset="0"/>
            </a:endParaRPr>
          </a:p>
        </p:txBody>
      </p:sp>
      <p:sp>
        <p:nvSpPr>
          <p:cNvPr id="9" name="TextBox 1"/>
          <p:cNvSpPr txBox="1"/>
          <p:nvPr/>
        </p:nvSpPr>
        <p:spPr>
          <a:xfrm>
            <a:off x="800100" y="4419600"/>
            <a:ext cx="1659109" cy="1708160"/>
          </a:xfrm>
          <a:prstGeom prst="rect">
            <a:avLst/>
          </a:prstGeom>
          <a:noFill/>
        </p:spPr>
        <p:txBody>
          <a:bodyPr wrap="none" lIns="0" tIns="0" rIns="0" rtlCol="0">
            <a:spAutoFit/>
          </a:bodyPr>
          <a:lstStyle/>
          <a:p>
            <a:pPr marL="228600" indent="-228600">
              <a:lnSpc>
                <a:spcPct val="150000"/>
              </a:lnSpc>
              <a:buFont typeface="+mj-lt"/>
              <a:buAutoNum type="arabicPeriod"/>
            </a:pP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轻型及重型设备</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车辆</a:t>
            </a:r>
          </a:p>
          <a:p>
            <a:pPr marL="228600" indent="-228600">
              <a:lnSpc>
                <a:spcPct val="150000"/>
              </a:lnSpc>
              <a:buFont typeface="+mj-lt"/>
              <a:buAutoNum type="arabicPeriod"/>
            </a:pP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人事外包</a:t>
            </a:r>
          </a:p>
          <a:p>
            <a:pPr marL="228600" indent="-228600">
              <a:lnSpc>
                <a:spcPct val="150000"/>
              </a:lnSpc>
              <a:buFont typeface="+mj-lt"/>
              <a:buAutoNum type="arabicPeriod"/>
            </a:pP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地区</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&amp;</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本地</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  </a:t>
            </a:r>
            <a:endPar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endParaRPr>
          </a:p>
          <a:p>
            <a:pPr marL="228600" indent="-228600">
              <a:lnSpc>
                <a:spcPct val="150000"/>
              </a:lnSpc>
              <a:buFont typeface="+mj-lt"/>
              <a:buAutoNum type="arabicPeriod"/>
            </a:pP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空运</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  </a:t>
            </a:r>
            <a:endPar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endParaRPr>
          </a:p>
          <a:p>
            <a:pPr marL="228600" indent="-228600">
              <a:lnSpc>
                <a:spcPct val="150000"/>
              </a:lnSpc>
              <a:buFont typeface="+mj-lt"/>
              <a:buAutoNum type="arabicPeriod"/>
            </a:pP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陆运</a:t>
            </a:r>
          </a:p>
          <a:p>
            <a:pPr marL="228600" indent="-228600">
              <a:lnSpc>
                <a:spcPct val="150000"/>
              </a:lnSpc>
              <a:buFont typeface="+mj-lt"/>
              <a:buAutoNum type="arabicPeriod"/>
            </a:pP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海运</a:t>
            </a:r>
          </a:p>
        </p:txBody>
      </p:sp>
      <p:sp>
        <p:nvSpPr>
          <p:cNvPr id="10" name="TextBox 1"/>
          <p:cNvSpPr txBox="1"/>
          <p:nvPr/>
        </p:nvSpPr>
        <p:spPr>
          <a:xfrm>
            <a:off x="4889500" y="4457700"/>
            <a:ext cx="3505768" cy="1985159"/>
          </a:xfrm>
          <a:prstGeom prst="rect">
            <a:avLst/>
          </a:prstGeom>
          <a:noFill/>
        </p:spPr>
        <p:txBody>
          <a:bodyPr wrap="none" lIns="0" tIns="0" rIns="0" rtlCol="0">
            <a:spAutoFit/>
          </a:bodyPr>
          <a:lstStyle/>
          <a:p>
            <a:pPr lvl="0">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7. </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项目物流</a:t>
            </a:r>
          </a:p>
          <a:p>
            <a:pPr>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8. </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海湾合作委员会</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&amp;</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伊拉克公路</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海运</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空运</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陆路运输</a:t>
            </a:r>
          </a:p>
          <a:p>
            <a:pPr lvl="0">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9. </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海湾合作委员会</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&amp;</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伊拉克公路</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海运</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空运</a:t>
            </a:r>
          </a:p>
          <a:p>
            <a:pPr lvl="0">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10. </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包装</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&amp;</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拆除</a:t>
            </a:r>
          </a:p>
          <a:p>
            <a:pPr lvl="0">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11. </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清关</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&amp;</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交付</a:t>
            </a:r>
          </a:p>
          <a:p>
            <a:pPr lvl="0">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12. </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活动</a:t>
            </a: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&amp;</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会展</a:t>
            </a:r>
          </a:p>
          <a:p>
            <a:pPr lvl="0">
              <a:lnSpc>
                <a:spcPct val="150000"/>
              </a:lnSpc>
            </a:pPr>
            <a:r>
              <a:rPr lang="en-US"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13.</a:t>
            </a:r>
            <a:r>
              <a:rPr lang="zh-CN" altLang="zh-CN" sz="1200" dirty="0">
                <a:solidFill>
                  <a:srgbClr val="FFFFFF"/>
                </a:solidFill>
                <a:latin typeface="Arial" panose="020B0604020202020204" pitchFamily="34" charset="0"/>
                <a:ea typeface="微软雅黑" panose="020B0503020204020204" pitchFamily="18" charset="-122"/>
                <a:cs typeface="Arial" panose="020B0604020202020204" pitchFamily="34" charset="0"/>
              </a:rPr>
              <a:t>商业项目</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762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79400" y="977900"/>
            <a:ext cx="9715500" cy="67945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609600" y="1282700"/>
            <a:ext cx="9093200" cy="6083300"/>
          </a:xfrm>
          <a:prstGeom prst="rect">
            <a:avLst/>
          </a:prstGeom>
          <a:noFill/>
        </p:spPr>
      </p:pic>
      <p:sp>
        <p:nvSpPr>
          <p:cNvPr id="2" name="TextBox 1"/>
          <p:cNvSpPr txBox="1"/>
          <p:nvPr/>
        </p:nvSpPr>
        <p:spPr>
          <a:xfrm>
            <a:off x="1168400" y="4445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5" name="TextBox 1"/>
          <p:cNvSpPr txBox="1"/>
          <p:nvPr/>
        </p:nvSpPr>
        <p:spPr>
          <a:xfrm>
            <a:off x="800100" y="838200"/>
            <a:ext cx="165100" cy="127000"/>
          </a:xfrm>
          <a:prstGeom prst="rect">
            <a:avLst/>
          </a:prstGeom>
          <a:noFill/>
        </p:spPr>
        <p:txBody>
          <a:bodyPr wrap="none" lIns="0" tIns="0" rIns="0" rtlCol="0">
            <a:spAutoFit/>
          </a:bodyPr>
          <a:lstStyle/>
          <a:p>
            <a:pPr>
              <a:lnSpc>
                <a:spcPts val="1000"/>
              </a:lnSpc>
            </a:pPr>
            <a:r>
              <a:rPr lang="en-US" altLang="zh-CN" sz="1055" dirty="0">
                <a:solidFill>
                  <a:srgbClr val="FFFFFF"/>
                </a:solidFill>
                <a:latin typeface="Calibri" panose="020F0502020204030204" pitchFamily="18" charset="0"/>
                <a:cs typeface="Calibri" panose="020F0502020204030204" pitchFamily="18" charset="0"/>
              </a:rPr>
              <a:t>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762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79400" y="977900"/>
            <a:ext cx="9715500" cy="67945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609600" y="1282700"/>
            <a:ext cx="9093200" cy="6083300"/>
          </a:xfrm>
          <a:prstGeom prst="rect">
            <a:avLst/>
          </a:prstGeom>
          <a:noFill/>
        </p:spPr>
      </p:pic>
      <p:sp>
        <p:nvSpPr>
          <p:cNvPr id="2" name="TextBox 1"/>
          <p:cNvSpPr txBox="1"/>
          <p:nvPr/>
        </p:nvSpPr>
        <p:spPr>
          <a:xfrm>
            <a:off x="1168400" y="4445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5" name="TextBox 1"/>
          <p:cNvSpPr txBox="1"/>
          <p:nvPr/>
        </p:nvSpPr>
        <p:spPr>
          <a:xfrm>
            <a:off x="800100" y="838200"/>
            <a:ext cx="192360" cy="174600"/>
          </a:xfrm>
          <a:prstGeom prst="rect">
            <a:avLst/>
          </a:prstGeom>
          <a:noFill/>
        </p:spPr>
        <p:txBody>
          <a:bodyPr wrap="none" lIns="0" tIns="0" rIns="0" rtlCol="0">
            <a:spAutoFit/>
          </a:bodyPr>
          <a:lstStyle/>
          <a:p>
            <a:pPr>
              <a:lnSpc>
                <a:spcPts val="1000"/>
              </a:lnSpc>
            </a:pPr>
            <a:r>
              <a:rPr lang="en-US" altLang="zh-CN" sz="1055" dirty="0">
                <a:solidFill>
                  <a:srgbClr val="FFFFFF"/>
                </a:solidFill>
                <a:latin typeface="Arial" panose="020B0604020202020204" pitchFamily="34" charset="0"/>
                <a:ea typeface="微软雅黑" panose="020B0503020204020204" pitchFamily="18" charset="-122"/>
                <a:cs typeface="Arial" panose="020B0604020202020204" pitchFamily="34" charset="0"/>
              </a:rPr>
              <a:t>14.</a:t>
            </a:r>
          </a:p>
        </p:txBody>
      </p:sp>
      <p:sp>
        <p:nvSpPr>
          <p:cNvPr id="6" name="矩形 5"/>
          <p:cNvSpPr/>
          <p:nvPr/>
        </p:nvSpPr>
        <p:spPr>
          <a:xfrm>
            <a:off x="800100" y="1762541"/>
            <a:ext cx="8572500" cy="5032147"/>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wrap="square">
            <a:spAutoFit/>
          </a:bodyPr>
          <a:lstStyle/>
          <a:p>
            <a:pPr algn="ctr"/>
            <a:r>
              <a:rPr lang="zh-CN" altLang="zh-CN" sz="2400" b="1" dirty="0">
                <a:solidFill>
                  <a:schemeClr val="bg1"/>
                </a:solidFill>
                <a:latin typeface="Arial" panose="020B0604020202020204" pitchFamily="34" charset="0"/>
                <a:ea typeface="微软雅黑" panose="020B0503020204020204" pitchFamily="18" charset="-122"/>
                <a:cs typeface="Arial" panose="020B0604020202020204" pitchFamily="34" charset="0"/>
              </a:rPr>
              <a:t>建设领域之工程范围</a:t>
            </a:r>
            <a:endParaRPr lang="en-US" altLang="zh-CN" sz="2400" b="1" dirty="0">
              <a:solidFill>
                <a:schemeClr val="bg1"/>
              </a:solidFill>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2400" b="1" dirty="0">
              <a:solidFill>
                <a:schemeClr val="bg1"/>
              </a:solidFill>
              <a:latin typeface="Arial" panose="020B0604020202020204" pitchFamily="34" charset="0"/>
              <a:ea typeface="微软雅黑" panose="020B0503020204020204" pitchFamily="18" charset="-122"/>
              <a:cs typeface="Arial" panose="020B0604020202020204" pitchFamily="34" charset="0"/>
            </a:endParaRP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现场各类新旧大篷车的供应和安装，包括装饰工程。</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现场测量和测定水平及尺寸。</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进行土壤调查。</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按照技术规范和施工计划开展挖掘工程。</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实施各种类型的地下水排水。</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用天然土壤或优质砂砾等材料回填。</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实施各种类型的素混凝土和钢筋混凝土基础，如桩、底板、条形和防震地基。</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实施各种类型的结构建筑。</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实施各种类型的砌体工程。</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实施各种类型的终饰工程。</a:t>
            </a:r>
          </a:p>
          <a:p>
            <a:pPr marL="342900" lvl="0" indent="-342900">
              <a:lnSpc>
                <a:spcPct val="150000"/>
              </a:lnSpc>
              <a:buFont typeface="+mj-lt"/>
              <a:buAutoNum type="arabicPeriod"/>
            </a:pPr>
            <a:r>
              <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rPr>
              <a:t>我们在主干道和副干道沥青混凝土垫层的供应和施工方面有着丰富的经验。</a:t>
            </a:r>
            <a:endParaRPr lang="en-US"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endParaRPr>
          </a:p>
          <a:p>
            <a:pPr marL="342900" lvl="0" indent="-342900">
              <a:lnSpc>
                <a:spcPct val="150000"/>
              </a:lnSpc>
              <a:buFont typeface="+mj-lt"/>
              <a:buAutoNum type="arabicPeriod"/>
            </a:pPr>
            <a:endParaRPr lang="en-US"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endParaRPr>
          </a:p>
          <a:p>
            <a:pPr marL="342900" lvl="0" indent="-342900">
              <a:lnSpc>
                <a:spcPct val="150000"/>
              </a:lnSpc>
              <a:buFont typeface="+mj-lt"/>
              <a:buAutoNum type="arabicPeriod"/>
            </a:pPr>
            <a:endParaRPr lang="zh-CN" altLang="zh-CN" sz="1400" dirty="0">
              <a:solidFill>
                <a:schemeClr val="bg1"/>
              </a:solidFill>
              <a:latin typeface="Arial" panose="020B0604020202020204" pitchFamily="34" charset="0"/>
              <a:ea typeface="微软雅黑" panose="020B0503020204020204" pitchFamily="18" charset="-122"/>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762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362700" y="952500"/>
            <a:ext cx="3022600" cy="5740400"/>
          </a:xfrm>
          <a:prstGeom prst="rect">
            <a:avLst/>
          </a:prstGeom>
          <a:noFill/>
        </p:spPr>
      </p:pic>
      <p:sp>
        <p:nvSpPr>
          <p:cNvPr id="2" name="TextBox 1"/>
          <p:cNvSpPr txBox="1"/>
          <p:nvPr/>
        </p:nvSpPr>
        <p:spPr>
          <a:xfrm>
            <a:off x="1168400" y="4445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4" name="TextBox 1"/>
          <p:cNvSpPr txBox="1"/>
          <p:nvPr/>
        </p:nvSpPr>
        <p:spPr>
          <a:xfrm>
            <a:off x="977900" y="1714500"/>
            <a:ext cx="12700" cy="25400"/>
          </a:xfrm>
          <a:prstGeom prst="rect">
            <a:avLst/>
          </a:prstGeom>
          <a:noFill/>
        </p:spPr>
        <p:txBody>
          <a:bodyPr wrap="none" lIns="0" tIns="0" rIns="0" rtlCol="0">
            <a:spAutoFit/>
          </a:bodyPr>
          <a:lstStyle/>
          <a:p>
            <a:pPr>
              <a:lnSpc>
                <a:spcPts val="200"/>
              </a:lnSpc>
            </a:pPr>
            <a:r>
              <a:rPr lang="en-US" altLang="zh-CN" sz="205" b="1" dirty="0">
                <a:solidFill>
                  <a:srgbClr val="FFFFFF"/>
                </a:solidFill>
                <a:latin typeface="Calibri" panose="020F0502020204030204" pitchFamily="18" charset="0"/>
                <a:cs typeface="Calibri" panose="020F0502020204030204" pitchFamily="18" charset="0"/>
              </a:rPr>
              <a:t>T</a:t>
            </a:r>
          </a:p>
        </p:txBody>
      </p:sp>
      <p:sp>
        <p:nvSpPr>
          <p:cNvPr id="5" name="TextBox 1"/>
          <p:cNvSpPr txBox="1"/>
          <p:nvPr/>
        </p:nvSpPr>
        <p:spPr>
          <a:xfrm>
            <a:off x="1028700" y="1473200"/>
            <a:ext cx="1879600" cy="330200"/>
          </a:xfrm>
          <a:prstGeom prst="rect">
            <a:avLst/>
          </a:prstGeom>
          <a:noFill/>
        </p:spPr>
        <p:txBody>
          <a:bodyPr wrap="none" lIns="0" tIns="0" rIns="0" rtlCol="0">
            <a:spAutoFit/>
          </a:bodyPr>
          <a:lstStyle/>
          <a:p>
            <a:pPr>
              <a:lnSpc>
                <a:spcPts val="2600"/>
              </a:lnSpc>
            </a:pPr>
            <a:r>
              <a:rPr lang="en-US" altLang="zh-CN" sz="2005" b="1" dirty="0">
                <a:solidFill>
                  <a:srgbClr val="005866"/>
                </a:solidFill>
                <a:latin typeface="微软雅黑" panose="020B0503020204020204" pitchFamily="18" charset="-122"/>
                <a:cs typeface="微软雅黑" panose="020B0503020204020204" pitchFamily="18" charset="-122"/>
              </a:rPr>
              <a:t>OUR</a:t>
            </a:r>
            <a:r>
              <a:rPr lang="en-US" altLang="zh-CN" sz="2005" dirty="0">
                <a:latin typeface="Times New Roman" panose="02020603050405020304" pitchFamily="18" charset="0"/>
                <a:cs typeface="Times New Roman" panose="02020603050405020304" pitchFamily="18" charset="0"/>
              </a:rPr>
              <a:t> </a:t>
            </a:r>
            <a:r>
              <a:rPr lang="en-US" altLang="zh-CN" sz="2005" b="1" dirty="0">
                <a:solidFill>
                  <a:srgbClr val="005866"/>
                </a:solidFill>
                <a:latin typeface="微软雅黑" panose="020B0503020204020204" pitchFamily="18" charset="-122"/>
                <a:cs typeface="微软雅黑" panose="020B0503020204020204" pitchFamily="18" charset="-122"/>
              </a:rPr>
              <a:t>PROJECTS</a:t>
            </a:r>
          </a:p>
        </p:txBody>
      </p:sp>
      <p:sp>
        <p:nvSpPr>
          <p:cNvPr id="6" name="TextBox 1"/>
          <p:cNvSpPr txBox="1"/>
          <p:nvPr/>
        </p:nvSpPr>
        <p:spPr>
          <a:xfrm>
            <a:off x="431800" y="2044700"/>
            <a:ext cx="5067300" cy="5461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SSG</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Company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takes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pride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the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quality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work</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that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we</a:t>
            </a:r>
          </a:p>
          <a:p>
            <a:pPr>
              <a:lnSpc>
                <a:spcPts val="2400"/>
              </a:lnSpc>
            </a:pPr>
            <a:r>
              <a:rPr lang="en-US" altLang="zh-CN" sz="1405" dirty="0">
                <a:solidFill>
                  <a:srgbClr val="4C4D4F"/>
                </a:solidFill>
                <a:latin typeface="微软雅黑" panose="020B0503020204020204" pitchFamily="18" charset="-122"/>
                <a:cs typeface="微软雅黑" panose="020B0503020204020204" pitchFamily="18" charset="-122"/>
              </a:rPr>
              <a:t>produce.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With</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years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combined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industry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experience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a:t>
            </a:r>
          </a:p>
        </p:txBody>
      </p:sp>
      <p:sp>
        <p:nvSpPr>
          <p:cNvPr id="7" name="TextBox 1"/>
          <p:cNvSpPr txBox="1"/>
          <p:nvPr/>
        </p:nvSpPr>
        <p:spPr>
          <a:xfrm>
            <a:off x="431800" y="2667000"/>
            <a:ext cx="11684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construction,</a:t>
            </a:r>
          </a:p>
        </p:txBody>
      </p:sp>
      <p:sp>
        <p:nvSpPr>
          <p:cNvPr id="8" name="TextBox 1"/>
          <p:cNvSpPr txBox="1"/>
          <p:nvPr/>
        </p:nvSpPr>
        <p:spPr>
          <a:xfrm>
            <a:off x="1828800" y="2667000"/>
            <a:ext cx="7874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building,</a:t>
            </a:r>
          </a:p>
        </p:txBody>
      </p:sp>
      <p:sp>
        <p:nvSpPr>
          <p:cNvPr id="9" name="TextBox 1"/>
          <p:cNvSpPr txBox="1"/>
          <p:nvPr/>
        </p:nvSpPr>
        <p:spPr>
          <a:xfrm>
            <a:off x="2882900" y="2667000"/>
            <a:ext cx="5969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project</a:t>
            </a:r>
          </a:p>
        </p:txBody>
      </p:sp>
      <p:sp>
        <p:nvSpPr>
          <p:cNvPr id="10" name="TextBox 1"/>
          <p:cNvSpPr txBox="1"/>
          <p:nvPr/>
        </p:nvSpPr>
        <p:spPr>
          <a:xfrm>
            <a:off x="3746500" y="2667000"/>
            <a:ext cx="12192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management,</a:t>
            </a:r>
          </a:p>
        </p:txBody>
      </p:sp>
      <p:sp>
        <p:nvSpPr>
          <p:cNvPr id="11" name="TextBox 1"/>
          <p:cNvSpPr txBox="1"/>
          <p:nvPr/>
        </p:nvSpPr>
        <p:spPr>
          <a:xfrm>
            <a:off x="5194300" y="2667000"/>
            <a:ext cx="2921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our</a:t>
            </a:r>
          </a:p>
        </p:txBody>
      </p:sp>
      <p:sp>
        <p:nvSpPr>
          <p:cNvPr id="12" name="TextBox 1"/>
          <p:cNvSpPr txBox="1"/>
          <p:nvPr/>
        </p:nvSpPr>
        <p:spPr>
          <a:xfrm>
            <a:off x="431800" y="2984500"/>
            <a:ext cx="7366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directors</a:t>
            </a:r>
          </a:p>
        </p:txBody>
      </p:sp>
      <p:sp>
        <p:nvSpPr>
          <p:cNvPr id="13" name="TextBox 1"/>
          <p:cNvSpPr txBox="1"/>
          <p:nvPr/>
        </p:nvSpPr>
        <p:spPr>
          <a:xfrm>
            <a:off x="1409700" y="2984500"/>
            <a:ext cx="3937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have</a:t>
            </a:r>
          </a:p>
        </p:txBody>
      </p:sp>
      <p:sp>
        <p:nvSpPr>
          <p:cNvPr id="14" name="TextBox 1"/>
          <p:cNvSpPr txBox="1"/>
          <p:nvPr/>
        </p:nvSpPr>
        <p:spPr>
          <a:xfrm>
            <a:off x="2032000" y="2984500"/>
            <a:ext cx="889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a</a:t>
            </a:r>
          </a:p>
        </p:txBody>
      </p:sp>
      <p:sp>
        <p:nvSpPr>
          <p:cNvPr id="15" name="TextBox 1"/>
          <p:cNvSpPr txBox="1"/>
          <p:nvPr/>
        </p:nvSpPr>
        <p:spPr>
          <a:xfrm>
            <a:off x="2349500" y="2984500"/>
            <a:ext cx="8001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thorough</a:t>
            </a:r>
          </a:p>
        </p:txBody>
      </p:sp>
      <p:sp>
        <p:nvSpPr>
          <p:cNvPr id="16" name="TextBox 1"/>
          <p:cNvSpPr txBox="1"/>
          <p:nvPr/>
        </p:nvSpPr>
        <p:spPr>
          <a:xfrm>
            <a:off x="3378200" y="2984500"/>
            <a:ext cx="13081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understanding</a:t>
            </a:r>
          </a:p>
        </p:txBody>
      </p:sp>
      <p:sp>
        <p:nvSpPr>
          <p:cNvPr id="17" name="TextBox 1"/>
          <p:cNvSpPr txBox="1"/>
          <p:nvPr/>
        </p:nvSpPr>
        <p:spPr>
          <a:xfrm>
            <a:off x="4889500" y="2984500"/>
            <a:ext cx="6223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the</a:t>
            </a:r>
          </a:p>
        </p:txBody>
      </p:sp>
      <p:sp>
        <p:nvSpPr>
          <p:cNvPr id="18" name="TextBox 1"/>
          <p:cNvSpPr txBox="1"/>
          <p:nvPr/>
        </p:nvSpPr>
        <p:spPr>
          <a:xfrm>
            <a:off x="431800" y="3314700"/>
            <a:ext cx="5067300" cy="5461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construction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industry.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Every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project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handle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taps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into</a:t>
            </a:r>
          </a:p>
          <a:p>
            <a:pPr>
              <a:lnSpc>
                <a:spcPts val="2400"/>
              </a:lnSpc>
            </a:pPr>
            <a:r>
              <a:rPr lang="en-US" altLang="zh-CN" sz="1405" dirty="0">
                <a:solidFill>
                  <a:srgbClr val="4C4D4F"/>
                </a:solidFill>
                <a:latin typeface="微软雅黑" panose="020B0503020204020204" pitchFamily="18" charset="-122"/>
                <a:cs typeface="微软雅黑" panose="020B0503020204020204" pitchFamily="18" charset="-122"/>
              </a:rPr>
              <a:t>their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industry.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A</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wealth</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knowledge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expertise.</a:t>
            </a:r>
          </a:p>
        </p:txBody>
      </p:sp>
      <p:sp>
        <p:nvSpPr>
          <p:cNvPr id="19" name="TextBox 1"/>
          <p:cNvSpPr txBox="1"/>
          <p:nvPr/>
        </p:nvSpPr>
        <p:spPr>
          <a:xfrm>
            <a:off x="431800" y="3924300"/>
            <a:ext cx="12954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Together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with</a:t>
            </a:r>
          </a:p>
        </p:txBody>
      </p:sp>
      <p:sp>
        <p:nvSpPr>
          <p:cNvPr id="20" name="TextBox 1"/>
          <p:cNvSpPr txBox="1"/>
          <p:nvPr/>
        </p:nvSpPr>
        <p:spPr>
          <a:xfrm>
            <a:off x="1955800" y="3924300"/>
            <a:ext cx="2794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our</a:t>
            </a:r>
          </a:p>
        </p:txBody>
      </p:sp>
      <p:sp>
        <p:nvSpPr>
          <p:cNvPr id="21" name="TextBox 1"/>
          <p:cNvSpPr txBox="1"/>
          <p:nvPr/>
        </p:nvSpPr>
        <p:spPr>
          <a:xfrm>
            <a:off x="2463800" y="3924300"/>
            <a:ext cx="9271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competent</a:t>
            </a:r>
          </a:p>
        </p:txBody>
      </p:sp>
      <p:sp>
        <p:nvSpPr>
          <p:cNvPr id="22" name="TextBox 1"/>
          <p:cNvSpPr txBox="1"/>
          <p:nvPr/>
        </p:nvSpPr>
        <p:spPr>
          <a:xfrm>
            <a:off x="3619500" y="3924300"/>
            <a:ext cx="3175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and</a:t>
            </a:r>
          </a:p>
        </p:txBody>
      </p:sp>
      <p:sp>
        <p:nvSpPr>
          <p:cNvPr id="23" name="TextBox 1"/>
          <p:cNvSpPr txBox="1"/>
          <p:nvPr/>
        </p:nvSpPr>
        <p:spPr>
          <a:xfrm>
            <a:off x="4152900" y="3924300"/>
            <a:ext cx="6985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talented</a:t>
            </a:r>
          </a:p>
        </p:txBody>
      </p:sp>
      <p:sp>
        <p:nvSpPr>
          <p:cNvPr id="24" name="TextBox 1"/>
          <p:cNvSpPr txBox="1"/>
          <p:nvPr/>
        </p:nvSpPr>
        <p:spPr>
          <a:xfrm>
            <a:off x="5080000" y="3924300"/>
            <a:ext cx="431800" cy="2286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team</a:t>
            </a:r>
          </a:p>
        </p:txBody>
      </p:sp>
      <p:sp>
        <p:nvSpPr>
          <p:cNvPr id="25" name="TextBox 1"/>
          <p:cNvSpPr txBox="1"/>
          <p:nvPr/>
        </p:nvSpPr>
        <p:spPr>
          <a:xfrm>
            <a:off x="431800" y="4254500"/>
            <a:ext cx="5067300" cy="584200"/>
          </a:xfrm>
          <a:prstGeom prst="rect">
            <a:avLst/>
          </a:prstGeom>
          <a:noFill/>
        </p:spPr>
        <p:txBody>
          <a:bodyPr wrap="none" lIns="0" tIns="0" rIns="0" rtlCol="0">
            <a:spAutoFit/>
          </a:bodyPr>
          <a:lstStyle/>
          <a:p>
            <a:pPr>
              <a:lnSpc>
                <a:spcPts val="1800"/>
              </a:lnSpc>
            </a:pPr>
            <a:r>
              <a:rPr lang="en-US" altLang="zh-CN" sz="1405" dirty="0">
                <a:solidFill>
                  <a:srgbClr val="4C4D4F"/>
                </a:solidFill>
                <a:latin typeface="微软雅黑" panose="020B0503020204020204" pitchFamily="18" charset="-122"/>
                <a:cs typeface="微软雅黑" panose="020B0503020204020204" pitchFamily="18" charset="-122"/>
              </a:rPr>
              <a:t>members,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we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have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considerable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experience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in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every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4C4D4F"/>
                </a:solidFill>
                <a:latin typeface="微软雅黑" panose="020B0503020204020204" pitchFamily="18" charset="-122"/>
                <a:cs typeface="微软雅黑" panose="020B0503020204020204" pitchFamily="18" charset="-122"/>
              </a:rPr>
              <a:t>facet</a:t>
            </a:r>
          </a:p>
          <a:p>
            <a:pPr>
              <a:lnSpc>
                <a:spcPts val="2700"/>
              </a:lnSpc>
            </a:pPr>
            <a:r>
              <a:rPr lang="en-US" altLang="zh-CN" sz="1405" dirty="0">
                <a:solidFill>
                  <a:srgbClr val="4C4D4F"/>
                </a:solidFill>
                <a:latin typeface="微软雅黑" panose="020B0503020204020204" pitchFamily="18" charset="-122"/>
                <a:cs typeface="微软雅黑" panose="020B0503020204020204" pitchFamily="18" charset="-122"/>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4C4D4F"/>
                </a:solidFill>
                <a:latin typeface="微软雅黑" panose="020B0503020204020204" pitchFamily="18" charset="-122"/>
                <a:cs typeface="微软雅黑" panose="020B0503020204020204" pitchFamily="18" charset="-122"/>
              </a:rPr>
              <a:t>construction.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76200"/>
            <a:ext cx="812800" cy="774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362700" y="952500"/>
            <a:ext cx="3022600" cy="5740400"/>
          </a:xfrm>
          <a:prstGeom prst="rect">
            <a:avLst/>
          </a:prstGeom>
          <a:noFill/>
        </p:spPr>
      </p:pic>
      <p:sp>
        <p:nvSpPr>
          <p:cNvPr id="2" name="TextBox 1"/>
          <p:cNvSpPr txBox="1"/>
          <p:nvPr/>
        </p:nvSpPr>
        <p:spPr>
          <a:xfrm>
            <a:off x="1168400" y="4445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4" name="TextBox 1"/>
          <p:cNvSpPr txBox="1"/>
          <p:nvPr/>
        </p:nvSpPr>
        <p:spPr>
          <a:xfrm>
            <a:off x="977900" y="1714500"/>
            <a:ext cx="16030" cy="71815"/>
          </a:xfrm>
          <a:prstGeom prst="rect">
            <a:avLst/>
          </a:prstGeom>
          <a:noFill/>
        </p:spPr>
        <p:txBody>
          <a:bodyPr wrap="none" lIns="0" tIns="0" rIns="0" rtlCol="0">
            <a:spAutoFit/>
          </a:bodyPr>
          <a:lstStyle/>
          <a:p>
            <a:pPr>
              <a:lnSpc>
                <a:spcPts val="200"/>
              </a:lnSpc>
            </a:pPr>
            <a:r>
              <a:rPr lang="en-US" altLang="zh-CN" sz="205" b="1" dirty="0">
                <a:solidFill>
                  <a:srgbClr val="FFFFFF"/>
                </a:solidFill>
                <a:latin typeface="Arial" panose="020B0604020202020204" pitchFamily="34" charset="0"/>
                <a:ea typeface="微软雅黑" panose="020B0503020204020204" pitchFamily="18" charset="-122"/>
                <a:cs typeface="Arial" panose="020B0604020202020204" pitchFamily="34" charset="0"/>
              </a:rPr>
              <a:t>T</a:t>
            </a:r>
          </a:p>
        </p:txBody>
      </p:sp>
      <p:sp>
        <p:nvSpPr>
          <p:cNvPr id="5" name="TextBox 1"/>
          <p:cNvSpPr txBox="1"/>
          <p:nvPr/>
        </p:nvSpPr>
        <p:spPr>
          <a:xfrm>
            <a:off x="1028700" y="1473200"/>
            <a:ext cx="1546898" cy="415498"/>
          </a:xfrm>
          <a:prstGeom prst="rect">
            <a:avLst/>
          </a:prstGeom>
          <a:noFill/>
        </p:spPr>
        <p:txBody>
          <a:bodyPr wrap="none" lIns="0" tIns="0" rIns="0" rtlCol="0">
            <a:spAutoFit/>
          </a:bodyPr>
          <a:lstStyle/>
          <a:p>
            <a:r>
              <a:rPr lang="zh-CN" altLang="zh-CN" sz="2400" b="1" dirty="0">
                <a:solidFill>
                  <a:srgbClr val="005866"/>
                </a:solidFill>
                <a:latin typeface="Arial" panose="020B0604020202020204" pitchFamily="34" charset="0"/>
                <a:ea typeface="微软雅黑" panose="020B0503020204020204" pitchFamily="18" charset="-122"/>
                <a:cs typeface="Arial" panose="020B0604020202020204" pitchFamily="34" charset="0"/>
              </a:rPr>
              <a:t>我们的项目</a:t>
            </a:r>
          </a:p>
        </p:txBody>
      </p:sp>
      <p:sp>
        <p:nvSpPr>
          <p:cNvPr id="6" name="TextBox 1"/>
          <p:cNvSpPr txBox="1"/>
          <p:nvPr/>
        </p:nvSpPr>
        <p:spPr>
          <a:xfrm>
            <a:off x="431800" y="2044700"/>
            <a:ext cx="5283200" cy="1665521"/>
          </a:xfrm>
          <a:prstGeom prst="rect">
            <a:avLst/>
          </a:prstGeom>
          <a:noFill/>
        </p:spPr>
        <p:txBody>
          <a:bodyPr wrap="square" lIns="0" tIns="0" rIns="0" rtlCol="0">
            <a:spAutoFit/>
          </a:bodyPr>
          <a:lstStyle/>
          <a:p>
            <a:pPr>
              <a:lnSpc>
                <a:spcPct val="150000"/>
              </a:lnSpc>
            </a:pPr>
            <a:r>
              <a:rPr lang="en-US" altLang="zh-CN" sz="1405" dirty="0">
                <a:solidFill>
                  <a:srgbClr val="4C4D4F"/>
                </a:solidFill>
                <a:latin typeface="Arial" panose="020B0604020202020204" pitchFamily="34" charset="0"/>
                <a:ea typeface="微软雅黑" panose="020B0503020204020204" pitchFamily="18" charset="-122"/>
                <a:cs typeface="Arial" panose="020B0604020202020204" pitchFamily="34" charset="0"/>
              </a:rPr>
              <a:t>SSG</a:t>
            </a:r>
            <a:r>
              <a:rPr lang="zh-CN" altLang="zh-CN" sz="1405" dirty="0">
                <a:solidFill>
                  <a:srgbClr val="4C4D4F"/>
                </a:solidFill>
                <a:latin typeface="Arial" panose="020B0604020202020204" pitchFamily="34" charset="0"/>
                <a:ea typeface="微软雅黑" panose="020B0503020204020204" pitchFamily="18" charset="-122"/>
                <a:cs typeface="Arial" panose="020B0604020202020204" pitchFamily="34" charset="0"/>
              </a:rPr>
              <a:t>为其实施的工程质量感到骄傲。凭借在施工、建筑和项目管理上多年的行业经验，我们的董事对建筑行业有透彻的了解。我们处理的每一个项目都利用了相应行业方面丰富的知识和专业知识。与我们有能力和才华横溢的团队成员一起，我们在建筑的各个方面都有相当丰富的经验。</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B491-434E-33A3-961B-7F1DED8738E4}"/>
              </a:ext>
            </a:extLst>
          </p:cNvPr>
          <p:cNvSpPr>
            <a:spLocks noGrp="1"/>
          </p:cNvSpPr>
          <p:nvPr>
            <p:ph type="title"/>
          </p:nvPr>
        </p:nvSpPr>
        <p:spPr/>
        <p:txBody>
          <a:bodyPr>
            <a:noAutofit/>
          </a:bodyPr>
          <a:lstStyle/>
          <a:p>
            <a:r>
              <a:rPr lang="en-US" sz="3200" b="1" dirty="0"/>
              <a:t>CPP- CONSTRUCTION OF FOUR BUILDINGS TO EPC FOR NEW NASSIRIYA DEPOT PROJECT</a:t>
            </a:r>
          </a:p>
        </p:txBody>
      </p:sp>
      <p:pic>
        <p:nvPicPr>
          <p:cNvPr id="7" name="Picture 6">
            <a:extLst>
              <a:ext uri="{FF2B5EF4-FFF2-40B4-BE49-F238E27FC236}">
                <a16:creationId xmlns:a16="http://schemas.microsoft.com/office/drawing/2014/main" id="{5617C73F-B262-20BF-EFCF-9BB91A9D11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400" y="1600199"/>
            <a:ext cx="3075232" cy="2362199"/>
          </a:xfrm>
          <a:prstGeom prst="rect">
            <a:avLst/>
          </a:prstGeom>
        </p:spPr>
      </p:pic>
      <p:pic>
        <p:nvPicPr>
          <p:cNvPr id="11" name="Content Placeholder 10">
            <a:extLst>
              <a:ext uri="{FF2B5EF4-FFF2-40B4-BE49-F238E27FC236}">
                <a16:creationId xmlns:a16="http://schemas.microsoft.com/office/drawing/2014/main" id="{86FDD695-AE86-948B-383C-DB58DE1033B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09034" y="1600201"/>
            <a:ext cx="3064176" cy="2362199"/>
          </a:xfrm>
        </p:spPr>
      </p:pic>
      <p:pic>
        <p:nvPicPr>
          <p:cNvPr id="13" name="Picture 12">
            <a:extLst>
              <a:ext uri="{FF2B5EF4-FFF2-40B4-BE49-F238E27FC236}">
                <a16:creationId xmlns:a16="http://schemas.microsoft.com/office/drawing/2014/main" id="{E9D24FE9-D179-DECC-978C-244E0E663D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4624" y="4181138"/>
            <a:ext cx="4248586" cy="2905461"/>
          </a:xfrm>
          <a:prstGeom prst="rect">
            <a:avLst/>
          </a:prstGeom>
        </p:spPr>
      </p:pic>
      <p:pic>
        <p:nvPicPr>
          <p:cNvPr id="15" name="Picture 14">
            <a:extLst>
              <a:ext uri="{FF2B5EF4-FFF2-40B4-BE49-F238E27FC236}">
                <a16:creationId xmlns:a16="http://schemas.microsoft.com/office/drawing/2014/main" id="{31E872B5-1C94-A776-C2F1-F281793EAD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490" y="1600202"/>
            <a:ext cx="2980508" cy="2362196"/>
          </a:xfrm>
          <a:prstGeom prst="rect">
            <a:avLst/>
          </a:prstGeom>
        </p:spPr>
      </p:pic>
      <p:sp>
        <p:nvSpPr>
          <p:cNvPr id="20" name="TextBox 1">
            <a:extLst>
              <a:ext uri="{FF2B5EF4-FFF2-40B4-BE49-F238E27FC236}">
                <a16:creationId xmlns:a16="http://schemas.microsoft.com/office/drawing/2014/main" id="{DB6DC0E5-1984-0AB1-6A2F-2F1F0CC54DCC}"/>
              </a:ext>
            </a:extLst>
          </p:cNvPr>
          <p:cNvSpPr txBox="1"/>
          <p:nvPr/>
        </p:nvSpPr>
        <p:spPr>
          <a:xfrm>
            <a:off x="448490" y="4302790"/>
            <a:ext cx="5037910" cy="2354491"/>
          </a:xfrm>
          <a:prstGeom prst="rect">
            <a:avLst/>
          </a:prstGeom>
          <a:noFill/>
        </p:spPr>
        <p:txBody>
          <a:bodyPr wrap="square" lIns="0" tIns="0" rIns="0" rtlCol="0">
            <a:spAutoFit/>
          </a:bodyPr>
          <a:lstStyle/>
          <a:p>
            <a:pPr>
              <a:lnSpc>
                <a:spcPts val="2000"/>
              </a:lnSpc>
            </a:pPr>
            <a:r>
              <a:rPr lang="en-US" altLang="zh-CN" sz="2100" dirty="0">
                <a:solidFill>
                  <a:srgbClr val="000000"/>
                </a:solidFill>
                <a:latin typeface="微软雅黑" panose="020B0503020204020204" pitchFamily="18" charset="-122"/>
                <a:cs typeface="微软雅黑" panose="020B0503020204020204" pitchFamily="18" charset="-122"/>
              </a:rPr>
              <a:t>Preparing And Implementing Concrete Casting Works For The Foundations And Structure Of The Four Buildings. The Work Includes Preparation Works, Earthworks, And Pouring Concrete Foundations For The Buildings. A Contract Was Signed With The </a:t>
            </a:r>
            <a:r>
              <a:rPr lang="en-US" altLang="zh-CN" sz="2100" dirty="0" err="1">
                <a:solidFill>
                  <a:srgbClr val="000000"/>
                </a:solidFill>
                <a:latin typeface="微软雅黑" panose="020B0503020204020204" pitchFamily="18" charset="-122"/>
                <a:cs typeface="微软雅黑" panose="020B0503020204020204" pitchFamily="18" charset="-122"/>
              </a:rPr>
              <a:t>Cpp</a:t>
            </a:r>
            <a:r>
              <a:rPr lang="en-US" altLang="zh-CN" sz="2100" dirty="0">
                <a:solidFill>
                  <a:srgbClr val="000000"/>
                </a:solidFill>
                <a:latin typeface="微软雅黑" panose="020B0503020204020204" pitchFamily="18" charset="-122"/>
                <a:cs typeface="微软雅黑" panose="020B0503020204020204" pitchFamily="18" charset="-122"/>
              </a:rPr>
              <a:t> Company For The Purpose Of Implementing  These Works.</a:t>
            </a:r>
          </a:p>
        </p:txBody>
      </p:sp>
    </p:spTree>
    <p:extLst>
      <p:ext uri="{BB962C8B-B14F-4D97-AF65-F5344CB8AC3E}">
        <p14:creationId xmlns:p14="http://schemas.microsoft.com/office/powerpoint/2010/main" val="2465940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B491-434E-33A3-961B-7F1DED8738E4}"/>
              </a:ext>
            </a:extLst>
          </p:cNvPr>
          <p:cNvSpPr>
            <a:spLocks noGrp="1"/>
          </p:cNvSpPr>
          <p:nvPr>
            <p:ph type="title"/>
          </p:nvPr>
        </p:nvSpPr>
        <p:spPr/>
        <p:txBody>
          <a:bodyPr>
            <a:noAutofit/>
          </a:bodyPr>
          <a:lstStyle/>
          <a:p>
            <a:r>
              <a:rPr lang="en-US" altLang="zh-CN" sz="3200" b="1" dirty="0"/>
              <a:t>CPP- </a:t>
            </a:r>
            <a:r>
              <a:rPr lang="zh-CN" altLang="en-US" sz="3200" b="1" dirty="0"/>
              <a:t>四栋建筑的施工是新纳西里耶仓库项目的</a:t>
            </a:r>
            <a:r>
              <a:rPr lang="en-US" altLang="zh-CN" sz="3200" b="1" dirty="0"/>
              <a:t>EPC</a:t>
            </a:r>
            <a:r>
              <a:rPr lang="zh-CN" altLang="en-US" sz="3200" b="1" dirty="0"/>
              <a:t>总承包工程的一部分。</a:t>
            </a:r>
            <a:endParaRPr lang="en-US" sz="3200" b="1" dirty="0"/>
          </a:p>
        </p:txBody>
      </p:sp>
      <p:pic>
        <p:nvPicPr>
          <p:cNvPr id="7" name="Picture 6">
            <a:extLst>
              <a:ext uri="{FF2B5EF4-FFF2-40B4-BE49-F238E27FC236}">
                <a16:creationId xmlns:a16="http://schemas.microsoft.com/office/drawing/2014/main" id="{5617C73F-B262-20BF-EFCF-9BB91A9D11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400" y="1600199"/>
            <a:ext cx="3075232" cy="2362199"/>
          </a:xfrm>
          <a:prstGeom prst="rect">
            <a:avLst/>
          </a:prstGeom>
        </p:spPr>
      </p:pic>
      <p:pic>
        <p:nvPicPr>
          <p:cNvPr id="11" name="Content Placeholder 10">
            <a:extLst>
              <a:ext uri="{FF2B5EF4-FFF2-40B4-BE49-F238E27FC236}">
                <a16:creationId xmlns:a16="http://schemas.microsoft.com/office/drawing/2014/main" id="{86FDD695-AE86-948B-383C-DB58DE1033B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09034" y="1600201"/>
            <a:ext cx="3064176" cy="2362199"/>
          </a:xfrm>
        </p:spPr>
      </p:pic>
      <p:pic>
        <p:nvPicPr>
          <p:cNvPr id="13" name="Picture 12">
            <a:extLst>
              <a:ext uri="{FF2B5EF4-FFF2-40B4-BE49-F238E27FC236}">
                <a16:creationId xmlns:a16="http://schemas.microsoft.com/office/drawing/2014/main" id="{E9D24FE9-D179-DECC-978C-244E0E663D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4624" y="4181138"/>
            <a:ext cx="4248586" cy="2905461"/>
          </a:xfrm>
          <a:prstGeom prst="rect">
            <a:avLst/>
          </a:prstGeom>
        </p:spPr>
      </p:pic>
      <p:pic>
        <p:nvPicPr>
          <p:cNvPr id="15" name="Picture 14">
            <a:extLst>
              <a:ext uri="{FF2B5EF4-FFF2-40B4-BE49-F238E27FC236}">
                <a16:creationId xmlns:a16="http://schemas.microsoft.com/office/drawing/2014/main" id="{31E872B5-1C94-A776-C2F1-F281793EAD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490" y="1600202"/>
            <a:ext cx="2980508" cy="2362196"/>
          </a:xfrm>
          <a:prstGeom prst="rect">
            <a:avLst/>
          </a:prstGeom>
        </p:spPr>
      </p:pic>
      <p:sp>
        <p:nvSpPr>
          <p:cNvPr id="20" name="TextBox 1">
            <a:extLst>
              <a:ext uri="{FF2B5EF4-FFF2-40B4-BE49-F238E27FC236}">
                <a16:creationId xmlns:a16="http://schemas.microsoft.com/office/drawing/2014/main" id="{DB6DC0E5-1984-0AB1-6A2F-2F1F0CC54DCC}"/>
              </a:ext>
            </a:extLst>
          </p:cNvPr>
          <p:cNvSpPr txBox="1"/>
          <p:nvPr/>
        </p:nvSpPr>
        <p:spPr>
          <a:xfrm>
            <a:off x="448490" y="4302790"/>
            <a:ext cx="5037910" cy="1927900"/>
          </a:xfrm>
          <a:prstGeom prst="rect">
            <a:avLst/>
          </a:prstGeom>
          <a:noFill/>
        </p:spPr>
        <p:txBody>
          <a:bodyPr wrap="square" lIns="0" tIns="0" rIns="0" rtlCol="0">
            <a:spAutoFit/>
          </a:bodyPr>
          <a:lstStyle/>
          <a:p>
            <a:pPr>
              <a:lnSpc>
                <a:spcPct val="150000"/>
              </a:lnSpc>
            </a:pPr>
            <a:r>
              <a:rPr lang="zh-CN" altLang="en-US" sz="2100" dirty="0">
                <a:solidFill>
                  <a:srgbClr val="000000"/>
                </a:solidFill>
                <a:latin typeface="华文中宋" panose="02010600040101010101" pitchFamily="2" charset="-122"/>
                <a:ea typeface="华文中宋" panose="02010600040101010101" pitchFamily="2" charset="-122"/>
                <a:cs typeface="微软雅黑" panose="020B0503020204020204" pitchFamily="18" charset="-122"/>
              </a:rPr>
              <a:t>为四栋建筑的基础和结构准备并实施混凝土浇筑工程。工作内容包括准备工作、土方工程和建筑物基础的混凝土浇筑。为执行这些工作，已与</a:t>
            </a:r>
            <a:r>
              <a:rPr lang="en-US" altLang="zh-CN" sz="2100" dirty="0">
                <a:solidFill>
                  <a:srgbClr val="000000"/>
                </a:solidFill>
                <a:latin typeface="华文中宋" panose="02010600040101010101" pitchFamily="2" charset="-122"/>
                <a:ea typeface="华文中宋" panose="02010600040101010101" pitchFamily="2" charset="-122"/>
                <a:cs typeface="微软雅黑" panose="020B0503020204020204" pitchFamily="18" charset="-122"/>
              </a:rPr>
              <a:t>CPP</a:t>
            </a:r>
            <a:r>
              <a:rPr lang="zh-CN" altLang="en-US" sz="2100" dirty="0">
                <a:solidFill>
                  <a:srgbClr val="000000"/>
                </a:solidFill>
                <a:latin typeface="华文中宋" panose="02010600040101010101" pitchFamily="2" charset="-122"/>
                <a:ea typeface="华文中宋" panose="02010600040101010101" pitchFamily="2" charset="-122"/>
                <a:cs typeface="微软雅黑" panose="020B0503020204020204" pitchFamily="18" charset="-122"/>
              </a:rPr>
              <a:t>公司签订合同。</a:t>
            </a:r>
            <a:endParaRPr lang="en-US" altLang="zh-CN" sz="2100" dirty="0">
              <a:solidFill>
                <a:srgbClr val="000000"/>
              </a:solidFill>
              <a:latin typeface="华文中宋" panose="02010600040101010101" pitchFamily="2" charset="-122"/>
              <a:ea typeface="华文中宋" panose="02010600040101010101" pitchFamily="2" charset="-122"/>
              <a:cs typeface="微软雅黑" panose="020B0503020204020204" pitchFamily="18" charset="-122"/>
            </a:endParaRPr>
          </a:p>
        </p:txBody>
      </p:sp>
    </p:spTree>
    <p:extLst>
      <p:ext uri="{BB962C8B-B14F-4D97-AF65-F5344CB8AC3E}">
        <p14:creationId xmlns:p14="http://schemas.microsoft.com/office/powerpoint/2010/main" val="1976690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F9DC-BEB7-094E-9AF5-D017E80B5558}"/>
              </a:ext>
            </a:extLst>
          </p:cNvPr>
          <p:cNvSpPr>
            <a:spLocks noGrp="1"/>
          </p:cNvSpPr>
          <p:nvPr>
            <p:ph type="title"/>
          </p:nvPr>
        </p:nvSpPr>
        <p:spPr/>
        <p:txBody>
          <a:bodyPr>
            <a:normAutofit fontScale="90000"/>
          </a:bodyPr>
          <a:lstStyle/>
          <a:p>
            <a:r>
              <a:rPr lang="en-US" sz="3200" b="1" dirty="0"/>
              <a:t>CPP - CONSTRUCTION  OF PIPE SLEEPER FOR CRUDE OIL STORAGE TANK AND BOOSTER PUMP AREA  </a:t>
            </a:r>
          </a:p>
        </p:txBody>
      </p:sp>
      <p:pic>
        <p:nvPicPr>
          <p:cNvPr id="7" name="Picture 6">
            <a:extLst>
              <a:ext uri="{FF2B5EF4-FFF2-40B4-BE49-F238E27FC236}">
                <a16:creationId xmlns:a16="http://schemas.microsoft.com/office/drawing/2014/main" id="{89FBA6D7-DEB2-C42C-E258-4F3EC3CBD7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4495799"/>
            <a:ext cx="3200400" cy="3124200"/>
          </a:xfrm>
          <a:prstGeom prst="rect">
            <a:avLst/>
          </a:prstGeom>
        </p:spPr>
      </p:pic>
      <p:pic>
        <p:nvPicPr>
          <p:cNvPr id="13" name="Picture 12">
            <a:extLst>
              <a:ext uri="{FF2B5EF4-FFF2-40B4-BE49-F238E27FC236}">
                <a16:creationId xmlns:a16="http://schemas.microsoft.com/office/drawing/2014/main" id="{3604FE76-B506-16FD-2AF5-8231F94463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4495800"/>
            <a:ext cx="3124202" cy="3124200"/>
          </a:xfrm>
          <a:prstGeom prst="rect">
            <a:avLst/>
          </a:prstGeom>
        </p:spPr>
      </p:pic>
      <p:pic>
        <p:nvPicPr>
          <p:cNvPr id="17" name="Content Placeholder 16">
            <a:extLst>
              <a:ext uri="{FF2B5EF4-FFF2-40B4-BE49-F238E27FC236}">
                <a16:creationId xmlns:a16="http://schemas.microsoft.com/office/drawing/2014/main" id="{7A7E1FF9-9D62-BD3F-9A8B-58C4BB99C1B0}"/>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800600" y="1524000"/>
            <a:ext cx="4914900" cy="2867318"/>
          </a:xfrm>
        </p:spPr>
      </p:pic>
      <p:pic>
        <p:nvPicPr>
          <p:cNvPr id="19" name="Picture 18">
            <a:extLst>
              <a:ext uri="{FF2B5EF4-FFF2-40B4-BE49-F238E27FC236}">
                <a16:creationId xmlns:a16="http://schemas.microsoft.com/office/drawing/2014/main" id="{0BEBFD24-074E-A97B-143A-FFB6A6CF31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2" y="4495799"/>
            <a:ext cx="3009898" cy="3124201"/>
          </a:xfrm>
          <a:prstGeom prst="rect">
            <a:avLst/>
          </a:prstGeom>
        </p:spPr>
      </p:pic>
      <p:sp>
        <p:nvSpPr>
          <p:cNvPr id="21" name="TextBox 20">
            <a:extLst>
              <a:ext uri="{FF2B5EF4-FFF2-40B4-BE49-F238E27FC236}">
                <a16:creationId xmlns:a16="http://schemas.microsoft.com/office/drawing/2014/main" id="{94BEC1D5-C41B-641C-75FE-2B14C806C4B6}"/>
              </a:ext>
            </a:extLst>
          </p:cNvPr>
          <p:cNvSpPr txBox="1"/>
          <p:nvPr/>
        </p:nvSpPr>
        <p:spPr>
          <a:xfrm>
            <a:off x="458164" y="1555790"/>
            <a:ext cx="4190036" cy="3016210"/>
          </a:xfrm>
          <a:prstGeom prst="rect">
            <a:avLst/>
          </a:prstGeom>
          <a:noFill/>
        </p:spPr>
        <p:txBody>
          <a:bodyPr wrap="square">
            <a:spAutoFit/>
          </a:bodyPr>
          <a:lstStyle/>
          <a:p>
            <a:r>
              <a:rPr lang="en-US" sz="1800" b="1" dirty="0"/>
              <a:t>FOR CPP IN NASSRIYAH NEW DEPOT:</a:t>
            </a:r>
            <a:endParaRPr lang="en-US" dirty="0"/>
          </a:p>
          <a:p>
            <a:r>
              <a:rPr lang="en-US" sz="1800" dirty="0"/>
              <a:t> </a:t>
            </a:r>
            <a:r>
              <a:rPr lang="en-US" sz="1700" dirty="0"/>
              <a:t>SURVEYING &amp; SETTING OUT ,EXCAVATION ,BACKFILLING COMPACTION,SURPLUS SOIL TRANSPORTION TO DESIGNED AREA SUBGRADE TREATMENT WITH SUPBASE EMBEDDED GALVANIZED STEEL PLATES AND ANCHOR BOLTS STEEL BAR WORKS FROM WORKS CONCRETE WORKS COATING WITH BITUMINOUS EMULSION ABOVE GROUND CONCTETE PROTECTION</a:t>
            </a:r>
          </a:p>
          <a:p>
            <a:endParaRPr lang="en-US" dirty="0"/>
          </a:p>
        </p:txBody>
      </p:sp>
    </p:spTree>
    <p:extLst>
      <p:ext uri="{BB962C8B-B14F-4D97-AF65-F5344CB8AC3E}">
        <p14:creationId xmlns:p14="http://schemas.microsoft.com/office/powerpoint/2010/main" val="3169344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F9DC-BEB7-094E-9AF5-D017E80B5558}"/>
              </a:ext>
            </a:extLst>
          </p:cNvPr>
          <p:cNvSpPr>
            <a:spLocks noGrp="1"/>
          </p:cNvSpPr>
          <p:nvPr>
            <p:ph type="title"/>
          </p:nvPr>
        </p:nvSpPr>
        <p:spPr>
          <a:xfrm>
            <a:off x="1066800" y="186856"/>
            <a:ext cx="8229600" cy="1143000"/>
          </a:xfrm>
        </p:spPr>
        <p:txBody>
          <a:bodyPr>
            <a:normAutofit/>
          </a:bodyPr>
          <a:lstStyle/>
          <a:p>
            <a:r>
              <a:rPr lang="en-US" altLang="zh-CN" sz="3200" b="1" dirty="0"/>
              <a:t>CPP - </a:t>
            </a:r>
            <a:r>
              <a:rPr lang="zh-CN" altLang="en-US" sz="3200" b="1" dirty="0"/>
              <a:t>原油储罐和增压泵区域的管道支架施工</a:t>
            </a:r>
            <a:endParaRPr lang="en-US" sz="3200" b="1" dirty="0"/>
          </a:p>
        </p:txBody>
      </p:sp>
      <p:pic>
        <p:nvPicPr>
          <p:cNvPr id="7" name="Picture 6">
            <a:extLst>
              <a:ext uri="{FF2B5EF4-FFF2-40B4-BE49-F238E27FC236}">
                <a16:creationId xmlns:a16="http://schemas.microsoft.com/office/drawing/2014/main" id="{89FBA6D7-DEB2-C42C-E258-4F3EC3CBD7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4495799"/>
            <a:ext cx="3200400" cy="3124200"/>
          </a:xfrm>
          <a:prstGeom prst="rect">
            <a:avLst/>
          </a:prstGeom>
        </p:spPr>
      </p:pic>
      <p:pic>
        <p:nvPicPr>
          <p:cNvPr id="13" name="Picture 12">
            <a:extLst>
              <a:ext uri="{FF2B5EF4-FFF2-40B4-BE49-F238E27FC236}">
                <a16:creationId xmlns:a16="http://schemas.microsoft.com/office/drawing/2014/main" id="{3604FE76-B506-16FD-2AF5-8231F94463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4495800"/>
            <a:ext cx="3124202" cy="3124200"/>
          </a:xfrm>
          <a:prstGeom prst="rect">
            <a:avLst/>
          </a:prstGeom>
        </p:spPr>
      </p:pic>
      <p:pic>
        <p:nvPicPr>
          <p:cNvPr id="17" name="Content Placeholder 16">
            <a:extLst>
              <a:ext uri="{FF2B5EF4-FFF2-40B4-BE49-F238E27FC236}">
                <a16:creationId xmlns:a16="http://schemas.microsoft.com/office/drawing/2014/main" id="{7A7E1FF9-9D62-BD3F-9A8B-58C4BB99C1B0}"/>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800600" y="1524000"/>
            <a:ext cx="4914900" cy="2867318"/>
          </a:xfrm>
        </p:spPr>
      </p:pic>
      <p:pic>
        <p:nvPicPr>
          <p:cNvPr id="19" name="Picture 18">
            <a:extLst>
              <a:ext uri="{FF2B5EF4-FFF2-40B4-BE49-F238E27FC236}">
                <a16:creationId xmlns:a16="http://schemas.microsoft.com/office/drawing/2014/main" id="{0BEBFD24-074E-A97B-143A-FFB6A6CF31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2" y="4495799"/>
            <a:ext cx="3009898" cy="3124201"/>
          </a:xfrm>
          <a:prstGeom prst="rect">
            <a:avLst/>
          </a:prstGeom>
        </p:spPr>
      </p:pic>
      <p:sp>
        <p:nvSpPr>
          <p:cNvPr id="21" name="TextBox 20">
            <a:extLst>
              <a:ext uri="{FF2B5EF4-FFF2-40B4-BE49-F238E27FC236}">
                <a16:creationId xmlns:a16="http://schemas.microsoft.com/office/drawing/2014/main" id="{94BEC1D5-C41B-641C-75FE-2B14C806C4B6}"/>
              </a:ext>
            </a:extLst>
          </p:cNvPr>
          <p:cNvSpPr txBox="1"/>
          <p:nvPr/>
        </p:nvSpPr>
        <p:spPr>
          <a:xfrm>
            <a:off x="458164" y="1555790"/>
            <a:ext cx="4190036" cy="2541721"/>
          </a:xfrm>
          <a:prstGeom prst="rect">
            <a:avLst/>
          </a:prstGeom>
          <a:noFill/>
        </p:spPr>
        <p:txBody>
          <a:bodyPr wrap="square">
            <a:spAutoFit/>
          </a:bodyPr>
          <a:lstStyle/>
          <a:p>
            <a:r>
              <a:rPr lang="zh-CN" altLang="en-US" sz="1800" b="1" dirty="0"/>
              <a:t>针对纳西里耶新仓库的</a:t>
            </a:r>
            <a:r>
              <a:rPr lang="en-US" altLang="zh-CN" sz="1800" b="1" dirty="0"/>
              <a:t>CPP</a:t>
            </a:r>
            <a:r>
              <a:rPr lang="zh-CN" altLang="en-US" sz="1800" b="1" dirty="0"/>
              <a:t>项目：</a:t>
            </a:r>
          </a:p>
          <a:p>
            <a:endParaRPr lang="zh-CN" altLang="en-US" sz="1800" b="1" dirty="0"/>
          </a:p>
          <a:p>
            <a:pPr>
              <a:lnSpc>
                <a:spcPct val="200000"/>
              </a:lnSpc>
            </a:pPr>
            <a:r>
              <a:rPr lang="zh-CN" altLang="en-US" sz="1600" dirty="0">
                <a:latin typeface="华文中宋" panose="02010600040101010101" pitchFamily="2" charset="-122"/>
                <a:ea typeface="华文中宋" panose="02010600040101010101" pitchFamily="2" charset="-122"/>
              </a:rPr>
              <a:t>  测量与放线、挖掘、回填压实、将多余土壤运输到指定区域、路基处理、底层嵌入式镀锌钢板和锚栓、钢筋工程、模板工程、混凝土工程、涂覆沥青、地上混凝土保护。</a:t>
            </a:r>
            <a:endParaRPr lang="en-US"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252191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712B-3B5B-5E82-8950-21C5D6E974AE}"/>
              </a:ext>
            </a:extLst>
          </p:cNvPr>
          <p:cNvSpPr>
            <a:spLocks noGrp="1"/>
          </p:cNvSpPr>
          <p:nvPr>
            <p:ph type="title"/>
          </p:nvPr>
        </p:nvSpPr>
        <p:spPr>
          <a:xfrm>
            <a:off x="457200" y="114301"/>
            <a:ext cx="9144000" cy="1303337"/>
          </a:xfrm>
        </p:spPr>
        <p:txBody>
          <a:bodyPr>
            <a:noAutofit/>
          </a:bodyPr>
          <a:lstStyle/>
          <a:p>
            <a:r>
              <a:rPr lang="en-US" sz="2900" b="1" dirty="0"/>
              <a:t>SEPCOIII - AL Anbar Combined Cycle Power Plant Project The Long Spiral Drilling Pumped-Concrete Pile Work</a:t>
            </a:r>
          </a:p>
        </p:txBody>
      </p:sp>
      <p:pic>
        <p:nvPicPr>
          <p:cNvPr id="5" name="Content Placeholder 4">
            <a:extLst>
              <a:ext uri="{FF2B5EF4-FFF2-40B4-BE49-F238E27FC236}">
                <a16:creationId xmlns:a16="http://schemas.microsoft.com/office/drawing/2014/main" id="{75C33C3B-1827-24D4-9387-97F7E94DD1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524001"/>
            <a:ext cx="9144000" cy="3200399"/>
          </a:xfrm>
        </p:spPr>
      </p:pic>
      <p:pic>
        <p:nvPicPr>
          <p:cNvPr id="7" name="Picture 6">
            <a:extLst>
              <a:ext uri="{FF2B5EF4-FFF2-40B4-BE49-F238E27FC236}">
                <a16:creationId xmlns:a16="http://schemas.microsoft.com/office/drawing/2014/main" id="{79A883D9-60C8-04BE-5AED-3896C058A4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4830762"/>
            <a:ext cx="3200402" cy="2827337"/>
          </a:xfrm>
          <a:prstGeom prst="rect">
            <a:avLst/>
          </a:prstGeom>
        </p:spPr>
      </p:pic>
      <p:pic>
        <p:nvPicPr>
          <p:cNvPr id="9" name="Picture 8">
            <a:extLst>
              <a:ext uri="{FF2B5EF4-FFF2-40B4-BE49-F238E27FC236}">
                <a16:creationId xmlns:a16="http://schemas.microsoft.com/office/drawing/2014/main" id="{1720F2D4-D4E7-1FAB-6E8E-864DE5944E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8424" y="4830762"/>
            <a:ext cx="3200402" cy="2827337"/>
          </a:xfrm>
          <a:prstGeom prst="rect">
            <a:avLst/>
          </a:prstGeom>
        </p:spPr>
      </p:pic>
      <p:pic>
        <p:nvPicPr>
          <p:cNvPr id="11" name="Picture 10">
            <a:extLst>
              <a:ext uri="{FF2B5EF4-FFF2-40B4-BE49-F238E27FC236}">
                <a16:creationId xmlns:a16="http://schemas.microsoft.com/office/drawing/2014/main" id="{41F2BE93-F275-FEF8-00E7-24CBC8C159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8000" y="4830762"/>
            <a:ext cx="3014775" cy="2827337"/>
          </a:xfrm>
          <a:prstGeom prst="rect">
            <a:avLst/>
          </a:prstGeom>
        </p:spPr>
      </p:pic>
    </p:spTree>
    <p:extLst>
      <p:ext uri="{BB962C8B-B14F-4D97-AF65-F5344CB8AC3E}">
        <p14:creationId xmlns:p14="http://schemas.microsoft.com/office/powerpoint/2010/main" val="2197899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712B-3B5B-5E82-8950-21C5D6E974AE}"/>
              </a:ext>
            </a:extLst>
          </p:cNvPr>
          <p:cNvSpPr>
            <a:spLocks noGrp="1"/>
          </p:cNvSpPr>
          <p:nvPr>
            <p:ph type="title"/>
          </p:nvPr>
        </p:nvSpPr>
        <p:spPr>
          <a:xfrm>
            <a:off x="457200" y="114301"/>
            <a:ext cx="9144000" cy="1303337"/>
          </a:xfrm>
        </p:spPr>
        <p:txBody>
          <a:bodyPr>
            <a:noAutofit/>
          </a:bodyPr>
          <a:lstStyle/>
          <a:p>
            <a:r>
              <a:rPr lang="en-US" altLang="zh-CN" sz="2900" b="1" dirty="0"/>
              <a:t>SEPCOIII - </a:t>
            </a:r>
            <a:r>
              <a:rPr lang="zh-CN" altLang="en-US" sz="2900" b="1" dirty="0"/>
              <a:t>安巴尔联合循环电厂项目中的长螺旋钻灌注混凝土桩工程</a:t>
            </a:r>
            <a:endParaRPr lang="en-US" sz="2900" b="1" dirty="0"/>
          </a:p>
        </p:txBody>
      </p:sp>
      <p:pic>
        <p:nvPicPr>
          <p:cNvPr id="5" name="Content Placeholder 4">
            <a:extLst>
              <a:ext uri="{FF2B5EF4-FFF2-40B4-BE49-F238E27FC236}">
                <a16:creationId xmlns:a16="http://schemas.microsoft.com/office/drawing/2014/main" id="{75C33C3B-1827-24D4-9387-97F7E94DD1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524001"/>
            <a:ext cx="9144000" cy="3200399"/>
          </a:xfrm>
        </p:spPr>
      </p:pic>
      <p:pic>
        <p:nvPicPr>
          <p:cNvPr id="7" name="Picture 6">
            <a:extLst>
              <a:ext uri="{FF2B5EF4-FFF2-40B4-BE49-F238E27FC236}">
                <a16:creationId xmlns:a16="http://schemas.microsoft.com/office/drawing/2014/main" id="{79A883D9-60C8-04BE-5AED-3896C058A4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4830762"/>
            <a:ext cx="3200402" cy="2827337"/>
          </a:xfrm>
          <a:prstGeom prst="rect">
            <a:avLst/>
          </a:prstGeom>
        </p:spPr>
      </p:pic>
      <p:pic>
        <p:nvPicPr>
          <p:cNvPr id="9" name="Picture 8">
            <a:extLst>
              <a:ext uri="{FF2B5EF4-FFF2-40B4-BE49-F238E27FC236}">
                <a16:creationId xmlns:a16="http://schemas.microsoft.com/office/drawing/2014/main" id="{1720F2D4-D4E7-1FAB-6E8E-864DE5944E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8424" y="4830762"/>
            <a:ext cx="3200402" cy="2827337"/>
          </a:xfrm>
          <a:prstGeom prst="rect">
            <a:avLst/>
          </a:prstGeom>
        </p:spPr>
      </p:pic>
      <p:pic>
        <p:nvPicPr>
          <p:cNvPr id="11" name="Picture 10">
            <a:extLst>
              <a:ext uri="{FF2B5EF4-FFF2-40B4-BE49-F238E27FC236}">
                <a16:creationId xmlns:a16="http://schemas.microsoft.com/office/drawing/2014/main" id="{41F2BE93-F275-FEF8-00E7-24CBC8C159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8000" y="4830762"/>
            <a:ext cx="3014775" cy="2827337"/>
          </a:xfrm>
          <a:prstGeom prst="rect">
            <a:avLst/>
          </a:prstGeom>
        </p:spPr>
      </p:pic>
    </p:spTree>
    <p:extLst>
      <p:ext uri="{BB962C8B-B14F-4D97-AF65-F5344CB8AC3E}">
        <p14:creationId xmlns:p14="http://schemas.microsoft.com/office/powerpoint/2010/main" val="1553812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A0421-D249-5A27-3097-5A47A63BEE72}"/>
              </a:ext>
            </a:extLst>
          </p:cNvPr>
          <p:cNvSpPr>
            <a:spLocks noGrp="1"/>
          </p:cNvSpPr>
          <p:nvPr>
            <p:ph type="title"/>
          </p:nvPr>
        </p:nvSpPr>
        <p:spPr>
          <a:xfrm>
            <a:off x="457200" y="274638"/>
            <a:ext cx="9220200" cy="1143000"/>
          </a:xfrm>
        </p:spPr>
        <p:txBody>
          <a:bodyPr>
            <a:noAutofit/>
          </a:bodyPr>
          <a:lstStyle/>
          <a:p>
            <a:r>
              <a:rPr lang="en-US" sz="2800" b="1" dirty="0"/>
              <a:t>SEPCOIII - AL Anbar Combined Cycle Power Plant Project The Long Spiral Drilling Pumped-Concrete Pile Work</a:t>
            </a:r>
            <a:endParaRPr lang="en-US" sz="2800" dirty="0"/>
          </a:p>
        </p:txBody>
      </p:sp>
      <p:pic>
        <p:nvPicPr>
          <p:cNvPr id="5" name="Picture 4">
            <a:extLst>
              <a:ext uri="{FF2B5EF4-FFF2-40B4-BE49-F238E27FC236}">
                <a16:creationId xmlns:a16="http://schemas.microsoft.com/office/drawing/2014/main" id="{446EE9E0-9595-E666-7A13-50F9A595F7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1382914"/>
            <a:ext cx="4343400" cy="2960486"/>
          </a:xfrm>
          <a:prstGeom prst="rect">
            <a:avLst/>
          </a:prstGeom>
        </p:spPr>
      </p:pic>
      <p:pic>
        <p:nvPicPr>
          <p:cNvPr id="7" name="Picture 6">
            <a:extLst>
              <a:ext uri="{FF2B5EF4-FFF2-40B4-BE49-F238E27FC236}">
                <a16:creationId xmlns:a16="http://schemas.microsoft.com/office/drawing/2014/main" id="{47896A42-7BF8-9A71-750B-3713A215D7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4419600"/>
            <a:ext cx="4343400" cy="3086100"/>
          </a:xfrm>
          <a:prstGeom prst="rect">
            <a:avLst/>
          </a:prstGeom>
        </p:spPr>
      </p:pic>
      <p:sp>
        <p:nvSpPr>
          <p:cNvPr id="13" name="TextBox 12">
            <a:extLst>
              <a:ext uri="{FF2B5EF4-FFF2-40B4-BE49-F238E27FC236}">
                <a16:creationId xmlns:a16="http://schemas.microsoft.com/office/drawing/2014/main" id="{AD301228-9267-7E08-ACFF-2C2F92010432}"/>
              </a:ext>
            </a:extLst>
          </p:cNvPr>
          <p:cNvSpPr txBox="1"/>
          <p:nvPr/>
        </p:nvSpPr>
        <p:spPr>
          <a:xfrm>
            <a:off x="711842" y="1371600"/>
            <a:ext cx="4241158" cy="5791200"/>
          </a:xfrm>
          <a:prstGeom prst="rect">
            <a:avLst/>
          </a:prstGeom>
          <a:noFill/>
        </p:spPr>
        <p:txBody>
          <a:bodyPr wrap="square">
            <a:spAutoFit/>
          </a:bodyPr>
          <a:lstStyle/>
          <a:p>
            <a:r>
              <a:rPr lang="en-US" sz="2000" dirty="0"/>
              <a:t>The scope of works is deemed to include, but not limited to, temporary facilities, manpower, water, electrical, machinery, service, permission, construction supply, and installation, provision of all equipment, devices, material, testing, and warranty of the Works as detailed and implied in the Contract documents where the works were executed in accordance with the terms and conditions of the contract with SEPCOIII Company, where 7500 CFG piles  and 1500 CFA piles were executed. The work included breaking the pile heads, pile  testing with type   static load test and integrity piles test , concrete testing and compaction tests after leveling.</a:t>
            </a:r>
          </a:p>
        </p:txBody>
      </p:sp>
    </p:spTree>
    <p:extLst>
      <p:ext uri="{BB962C8B-B14F-4D97-AF65-F5344CB8AC3E}">
        <p14:creationId xmlns:p14="http://schemas.microsoft.com/office/powerpoint/2010/main" val="1300039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A0421-D249-5A27-3097-5A47A63BEE72}"/>
              </a:ext>
            </a:extLst>
          </p:cNvPr>
          <p:cNvSpPr>
            <a:spLocks noGrp="1"/>
          </p:cNvSpPr>
          <p:nvPr>
            <p:ph type="title"/>
          </p:nvPr>
        </p:nvSpPr>
        <p:spPr>
          <a:xfrm>
            <a:off x="457200" y="274638"/>
            <a:ext cx="9220200" cy="1143000"/>
          </a:xfrm>
        </p:spPr>
        <p:txBody>
          <a:bodyPr>
            <a:noAutofit/>
          </a:bodyPr>
          <a:lstStyle/>
          <a:p>
            <a:r>
              <a:rPr lang="en-US" altLang="zh-CN" sz="2800" b="1" dirty="0"/>
              <a:t>SEPCOIII - </a:t>
            </a:r>
            <a:r>
              <a:rPr lang="zh-CN" altLang="en-US" sz="2800" b="1" dirty="0"/>
              <a:t>安巴尔联合循环电厂项目的长螺旋钻孔泵送混凝土桩施工</a:t>
            </a:r>
            <a:endParaRPr lang="en-US" sz="2800" dirty="0"/>
          </a:p>
        </p:txBody>
      </p:sp>
      <p:pic>
        <p:nvPicPr>
          <p:cNvPr id="5" name="Picture 4">
            <a:extLst>
              <a:ext uri="{FF2B5EF4-FFF2-40B4-BE49-F238E27FC236}">
                <a16:creationId xmlns:a16="http://schemas.microsoft.com/office/drawing/2014/main" id="{446EE9E0-9595-E666-7A13-50F9A595F7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1382914"/>
            <a:ext cx="4343400" cy="2960486"/>
          </a:xfrm>
          <a:prstGeom prst="rect">
            <a:avLst/>
          </a:prstGeom>
        </p:spPr>
      </p:pic>
      <p:pic>
        <p:nvPicPr>
          <p:cNvPr id="7" name="Picture 6">
            <a:extLst>
              <a:ext uri="{FF2B5EF4-FFF2-40B4-BE49-F238E27FC236}">
                <a16:creationId xmlns:a16="http://schemas.microsoft.com/office/drawing/2014/main" id="{47896A42-7BF8-9A71-750B-3713A215D7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4419600"/>
            <a:ext cx="4343400" cy="3086100"/>
          </a:xfrm>
          <a:prstGeom prst="rect">
            <a:avLst/>
          </a:prstGeom>
        </p:spPr>
      </p:pic>
      <p:sp>
        <p:nvSpPr>
          <p:cNvPr id="13" name="TextBox 12">
            <a:extLst>
              <a:ext uri="{FF2B5EF4-FFF2-40B4-BE49-F238E27FC236}">
                <a16:creationId xmlns:a16="http://schemas.microsoft.com/office/drawing/2014/main" id="{AD301228-9267-7E08-ACFF-2C2F92010432}"/>
              </a:ext>
            </a:extLst>
          </p:cNvPr>
          <p:cNvSpPr txBox="1"/>
          <p:nvPr/>
        </p:nvSpPr>
        <p:spPr>
          <a:xfrm>
            <a:off x="711842" y="1371600"/>
            <a:ext cx="4241158" cy="5577809"/>
          </a:xfrm>
          <a:prstGeom prst="rect">
            <a:avLst/>
          </a:prstGeom>
          <a:noFill/>
        </p:spPr>
        <p:txBody>
          <a:bodyPr wrap="square">
            <a:spAutoFit/>
          </a:bodyPr>
          <a:lstStyle/>
          <a:p>
            <a:pPr>
              <a:lnSpc>
                <a:spcPct val="150000"/>
              </a:lnSpc>
            </a:pPr>
            <a:r>
              <a:rPr lang="zh-CN" altLang="en-US" sz="2000" dirty="0">
                <a:latin typeface="华文中宋" panose="02010600040101010101" pitchFamily="2" charset="-122"/>
                <a:ea typeface="华文中宋" panose="02010600040101010101" pitchFamily="2" charset="-122"/>
              </a:rPr>
              <a:t>工作范围应包括但不限于：临时设施、人员、水、电、机械、服务、许可、施工供应与安装，提供所有设备、装置、材料，进行测试及工程质保等，详见合同文件中的具体和隐含内容。所有工作均按照与</a:t>
            </a:r>
            <a:r>
              <a:rPr lang="en-US" altLang="zh-CN" sz="2000" dirty="0">
                <a:latin typeface="华文中宋" panose="02010600040101010101" pitchFamily="2" charset="-122"/>
                <a:ea typeface="华文中宋" panose="02010600040101010101" pitchFamily="2" charset="-122"/>
              </a:rPr>
              <a:t>SEPCOIII</a:t>
            </a:r>
            <a:r>
              <a:rPr lang="zh-CN" altLang="en-US" sz="2000" dirty="0">
                <a:latin typeface="华文中宋" panose="02010600040101010101" pitchFamily="2" charset="-122"/>
                <a:ea typeface="华文中宋" panose="02010600040101010101" pitchFamily="2" charset="-122"/>
              </a:rPr>
              <a:t>公司签订的合同条款执行，施工过程中完成了</a:t>
            </a:r>
            <a:r>
              <a:rPr lang="en-US" altLang="zh-CN" sz="2000" dirty="0">
                <a:latin typeface="华文中宋" panose="02010600040101010101" pitchFamily="2" charset="-122"/>
                <a:ea typeface="华文中宋" panose="02010600040101010101" pitchFamily="2" charset="-122"/>
              </a:rPr>
              <a:t>7500</a:t>
            </a:r>
            <a:r>
              <a:rPr lang="zh-CN" altLang="en-US" sz="2000" dirty="0">
                <a:latin typeface="华文中宋" panose="02010600040101010101" pitchFamily="2" charset="-122"/>
                <a:ea typeface="华文中宋" panose="02010600040101010101" pitchFamily="2" charset="-122"/>
              </a:rPr>
              <a:t>根</a:t>
            </a:r>
            <a:r>
              <a:rPr lang="en-US" altLang="zh-CN" sz="2000" dirty="0">
                <a:latin typeface="华文中宋" panose="02010600040101010101" pitchFamily="2" charset="-122"/>
                <a:ea typeface="华文中宋" panose="02010600040101010101" pitchFamily="2" charset="-122"/>
              </a:rPr>
              <a:t>CFG</a:t>
            </a:r>
            <a:r>
              <a:rPr lang="zh-CN" altLang="en-US" sz="2000" dirty="0">
                <a:latin typeface="华文中宋" panose="02010600040101010101" pitchFamily="2" charset="-122"/>
                <a:ea typeface="华文中宋" panose="02010600040101010101" pitchFamily="2" charset="-122"/>
              </a:rPr>
              <a:t>桩和</a:t>
            </a:r>
            <a:r>
              <a:rPr lang="en-US" altLang="zh-CN" sz="2000" dirty="0">
                <a:latin typeface="华文中宋" panose="02010600040101010101" pitchFamily="2" charset="-122"/>
                <a:ea typeface="华文中宋" panose="02010600040101010101" pitchFamily="2" charset="-122"/>
              </a:rPr>
              <a:t>1500</a:t>
            </a:r>
            <a:r>
              <a:rPr lang="zh-CN" altLang="en-US" sz="2000" dirty="0">
                <a:latin typeface="华文中宋" panose="02010600040101010101" pitchFamily="2" charset="-122"/>
                <a:ea typeface="华文中宋" panose="02010600040101010101" pitchFamily="2" charset="-122"/>
              </a:rPr>
              <a:t>根</a:t>
            </a:r>
            <a:r>
              <a:rPr lang="en-US" altLang="zh-CN" sz="2000" dirty="0">
                <a:latin typeface="华文中宋" panose="02010600040101010101" pitchFamily="2" charset="-122"/>
                <a:ea typeface="华文中宋" panose="02010600040101010101" pitchFamily="2" charset="-122"/>
              </a:rPr>
              <a:t>CFA</a:t>
            </a:r>
            <a:r>
              <a:rPr lang="zh-CN" altLang="en-US" sz="2000" dirty="0">
                <a:latin typeface="华文中宋" panose="02010600040101010101" pitchFamily="2" charset="-122"/>
                <a:ea typeface="华文中宋" panose="02010600040101010101" pitchFamily="2" charset="-122"/>
              </a:rPr>
              <a:t>桩。工作内容还包括打破桩头、静载荷测试和完整性桩测试、混凝土测试以及平整后的压实测试。</a:t>
            </a:r>
            <a:endParaRPr lang="en-US" sz="20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368629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083EA-926F-A21C-EB96-832703E80901}"/>
              </a:ext>
            </a:extLst>
          </p:cNvPr>
          <p:cNvSpPr>
            <a:spLocks noGrp="1"/>
          </p:cNvSpPr>
          <p:nvPr>
            <p:ph type="title"/>
          </p:nvPr>
        </p:nvSpPr>
        <p:spPr>
          <a:xfrm>
            <a:off x="457200" y="274638"/>
            <a:ext cx="9296400" cy="1143000"/>
          </a:xfrm>
        </p:spPr>
        <p:txBody>
          <a:bodyPr>
            <a:normAutofit fontScale="90000"/>
          </a:bodyPr>
          <a:lstStyle/>
          <a:p>
            <a:r>
              <a:rPr lang="en-US" sz="3000" b="1" dirty="0"/>
              <a:t>CHINA CAMCE CFG Construction Service for</a:t>
            </a:r>
            <a:r>
              <a:rPr lang="ar-IQ" sz="3000" b="1" dirty="0"/>
              <a:t> </a:t>
            </a:r>
            <a:r>
              <a:rPr lang="en-US" sz="3000" b="1" dirty="0"/>
              <a:t>CPF-Oil Treatment System and Auxiliary Systems Project for Block 9 IN BASRAH</a:t>
            </a:r>
          </a:p>
        </p:txBody>
      </p:sp>
      <p:pic>
        <p:nvPicPr>
          <p:cNvPr id="5" name="Picture 4">
            <a:extLst>
              <a:ext uri="{FF2B5EF4-FFF2-40B4-BE49-F238E27FC236}">
                <a16:creationId xmlns:a16="http://schemas.microsoft.com/office/drawing/2014/main" id="{123B7137-59E1-673C-304A-6CC76FC3B6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600" y="1524000"/>
            <a:ext cx="4343400" cy="3276600"/>
          </a:xfrm>
          <a:prstGeom prst="rect">
            <a:avLst/>
          </a:prstGeom>
        </p:spPr>
      </p:pic>
      <p:pic>
        <p:nvPicPr>
          <p:cNvPr id="7" name="Picture 6">
            <a:extLst>
              <a:ext uri="{FF2B5EF4-FFF2-40B4-BE49-F238E27FC236}">
                <a16:creationId xmlns:a16="http://schemas.microsoft.com/office/drawing/2014/main" id="{DD07C1A8-A303-D44D-527B-63CCB9D5E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4895850"/>
            <a:ext cx="3276600" cy="2800350"/>
          </a:xfrm>
          <a:prstGeom prst="rect">
            <a:avLst/>
          </a:prstGeom>
        </p:spPr>
      </p:pic>
      <p:pic>
        <p:nvPicPr>
          <p:cNvPr id="9" name="Picture 8">
            <a:extLst>
              <a:ext uri="{FF2B5EF4-FFF2-40B4-BE49-F238E27FC236}">
                <a16:creationId xmlns:a16="http://schemas.microsoft.com/office/drawing/2014/main" id="{AFCA038C-33BA-CC97-A535-BD18E31CE4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 y="4895851"/>
            <a:ext cx="3117956" cy="2749676"/>
          </a:xfrm>
          <a:prstGeom prst="rect">
            <a:avLst/>
          </a:prstGeom>
        </p:spPr>
      </p:pic>
      <p:pic>
        <p:nvPicPr>
          <p:cNvPr id="11" name="Picture 10">
            <a:extLst>
              <a:ext uri="{FF2B5EF4-FFF2-40B4-BE49-F238E27FC236}">
                <a16:creationId xmlns:a16="http://schemas.microsoft.com/office/drawing/2014/main" id="{7B4C97D1-B09F-C8E3-C3C2-7D10D81315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0" y="4895850"/>
            <a:ext cx="3276600" cy="2800350"/>
          </a:xfrm>
          <a:prstGeom prst="rect">
            <a:avLst/>
          </a:prstGeom>
        </p:spPr>
      </p:pic>
      <p:sp>
        <p:nvSpPr>
          <p:cNvPr id="13" name="TextBox 12">
            <a:extLst>
              <a:ext uri="{FF2B5EF4-FFF2-40B4-BE49-F238E27FC236}">
                <a16:creationId xmlns:a16="http://schemas.microsoft.com/office/drawing/2014/main" id="{01A0EC54-83E3-468C-31D5-524A7CF2A54D}"/>
              </a:ext>
            </a:extLst>
          </p:cNvPr>
          <p:cNvSpPr txBox="1"/>
          <p:nvPr/>
        </p:nvSpPr>
        <p:spPr>
          <a:xfrm>
            <a:off x="152400" y="1628157"/>
            <a:ext cx="5334000" cy="2246769"/>
          </a:xfrm>
          <a:prstGeom prst="rect">
            <a:avLst/>
          </a:prstGeom>
          <a:noFill/>
        </p:spPr>
        <p:txBody>
          <a:bodyPr wrap="square">
            <a:spAutoFit/>
          </a:bodyPr>
          <a:lstStyle/>
          <a:p>
            <a:r>
              <a:rPr lang="en-US" sz="2000" dirty="0"/>
              <a:t>The works were executed in accordance with the terms and conditions of the contract with CAMCE Company, where 1300 CFG piles were executed. The work included breaking the pile heads, pile  testing with type   static load test and </a:t>
            </a:r>
            <a:r>
              <a:rPr lang="en-US" sz="2000" dirty="0" err="1"/>
              <a:t>intigrity</a:t>
            </a:r>
            <a:r>
              <a:rPr lang="en-US" sz="2000" dirty="0"/>
              <a:t> piles test , concrete testing and compaction tests after leveling.</a:t>
            </a:r>
          </a:p>
        </p:txBody>
      </p:sp>
    </p:spTree>
    <p:extLst>
      <p:ext uri="{BB962C8B-B14F-4D97-AF65-F5344CB8AC3E}">
        <p14:creationId xmlns:p14="http://schemas.microsoft.com/office/powerpoint/2010/main" val="1668566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083EA-926F-A21C-EB96-832703E80901}"/>
              </a:ext>
            </a:extLst>
          </p:cNvPr>
          <p:cNvSpPr>
            <a:spLocks noGrp="1"/>
          </p:cNvSpPr>
          <p:nvPr>
            <p:ph type="title"/>
          </p:nvPr>
        </p:nvSpPr>
        <p:spPr>
          <a:xfrm>
            <a:off x="457200" y="274638"/>
            <a:ext cx="9296400" cy="1143000"/>
          </a:xfrm>
        </p:spPr>
        <p:txBody>
          <a:bodyPr>
            <a:normAutofit/>
          </a:bodyPr>
          <a:lstStyle/>
          <a:p>
            <a:r>
              <a:rPr lang="zh-CN" altLang="en-US" sz="3000" b="1" dirty="0"/>
              <a:t>中国</a:t>
            </a:r>
            <a:r>
              <a:rPr lang="en-US" altLang="zh-CN" sz="3000" b="1" dirty="0"/>
              <a:t>CAMCE</a:t>
            </a:r>
            <a:r>
              <a:rPr lang="zh-CN" altLang="en-US" sz="3000" b="1" dirty="0"/>
              <a:t>公司为巴士拉</a:t>
            </a:r>
            <a:r>
              <a:rPr lang="en-US" altLang="zh-CN" sz="3000" b="1" dirty="0"/>
              <a:t>9</a:t>
            </a:r>
            <a:r>
              <a:rPr lang="zh-CN" altLang="en-US" sz="3000" b="1" dirty="0"/>
              <a:t>号区块的</a:t>
            </a:r>
            <a:r>
              <a:rPr lang="en-US" altLang="zh-CN" sz="3000" b="1" dirty="0"/>
              <a:t>CPF</a:t>
            </a:r>
            <a:r>
              <a:rPr lang="zh-CN" altLang="en-US" sz="3000" b="1" dirty="0"/>
              <a:t>原油处理系统及辅助系统项目提供</a:t>
            </a:r>
            <a:r>
              <a:rPr lang="en-US" altLang="zh-CN" sz="3000" b="1" dirty="0"/>
              <a:t>CFG</a:t>
            </a:r>
            <a:r>
              <a:rPr lang="zh-CN" altLang="en-US" sz="3000" b="1" dirty="0"/>
              <a:t>桩施工服务</a:t>
            </a:r>
            <a:endParaRPr lang="en-US" sz="3000" b="1" dirty="0"/>
          </a:p>
        </p:txBody>
      </p:sp>
      <p:pic>
        <p:nvPicPr>
          <p:cNvPr id="5" name="Picture 4">
            <a:extLst>
              <a:ext uri="{FF2B5EF4-FFF2-40B4-BE49-F238E27FC236}">
                <a16:creationId xmlns:a16="http://schemas.microsoft.com/office/drawing/2014/main" id="{123B7137-59E1-673C-304A-6CC76FC3B6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600" y="1524000"/>
            <a:ext cx="4343400" cy="3276600"/>
          </a:xfrm>
          <a:prstGeom prst="rect">
            <a:avLst/>
          </a:prstGeom>
        </p:spPr>
      </p:pic>
      <p:pic>
        <p:nvPicPr>
          <p:cNvPr id="7" name="Picture 6">
            <a:extLst>
              <a:ext uri="{FF2B5EF4-FFF2-40B4-BE49-F238E27FC236}">
                <a16:creationId xmlns:a16="http://schemas.microsoft.com/office/drawing/2014/main" id="{DD07C1A8-A303-D44D-527B-63CCB9D5E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4895850"/>
            <a:ext cx="3276600" cy="2800350"/>
          </a:xfrm>
          <a:prstGeom prst="rect">
            <a:avLst/>
          </a:prstGeom>
        </p:spPr>
      </p:pic>
      <p:pic>
        <p:nvPicPr>
          <p:cNvPr id="9" name="Picture 8">
            <a:extLst>
              <a:ext uri="{FF2B5EF4-FFF2-40B4-BE49-F238E27FC236}">
                <a16:creationId xmlns:a16="http://schemas.microsoft.com/office/drawing/2014/main" id="{AFCA038C-33BA-CC97-A535-BD18E31CE4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 y="4895851"/>
            <a:ext cx="3117956" cy="2749676"/>
          </a:xfrm>
          <a:prstGeom prst="rect">
            <a:avLst/>
          </a:prstGeom>
        </p:spPr>
      </p:pic>
      <p:pic>
        <p:nvPicPr>
          <p:cNvPr id="11" name="Picture 10">
            <a:extLst>
              <a:ext uri="{FF2B5EF4-FFF2-40B4-BE49-F238E27FC236}">
                <a16:creationId xmlns:a16="http://schemas.microsoft.com/office/drawing/2014/main" id="{7B4C97D1-B09F-C8E3-C3C2-7D10D81315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0" y="4895850"/>
            <a:ext cx="3276600" cy="2800350"/>
          </a:xfrm>
          <a:prstGeom prst="rect">
            <a:avLst/>
          </a:prstGeom>
        </p:spPr>
      </p:pic>
      <p:sp>
        <p:nvSpPr>
          <p:cNvPr id="13" name="TextBox 12">
            <a:extLst>
              <a:ext uri="{FF2B5EF4-FFF2-40B4-BE49-F238E27FC236}">
                <a16:creationId xmlns:a16="http://schemas.microsoft.com/office/drawing/2014/main" id="{01A0EC54-83E3-468C-31D5-524A7CF2A54D}"/>
              </a:ext>
            </a:extLst>
          </p:cNvPr>
          <p:cNvSpPr txBox="1"/>
          <p:nvPr/>
        </p:nvSpPr>
        <p:spPr>
          <a:xfrm>
            <a:off x="152400" y="1628157"/>
            <a:ext cx="5334000" cy="2224648"/>
          </a:xfrm>
          <a:prstGeom prst="rect">
            <a:avLst/>
          </a:prstGeom>
          <a:noFill/>
        </p:spPr>
        <p:txBody>
          <a:bodyPr wrap="square">
            <a:spAutoFit/>
          </a:bodyPr>
          <a:lstStyle/>
          <a:p>
            <a:pPr>
              <a:lnSpc>
                <a:spcPct val="200000"/>
              </a:lnSpc>
            </a:pPr>
            <a:r>
              <a:rPr lang="zh-CN" altLang="en-US" dirty="0">
                <a:latin typeface="华文中宋" panose="02010600040101010101" pitchFamily="2" charset="-122"/>
                <a:ea typeface="华文中宋" panose="02010600040101010101" pitchFamily="2" charset="-122"/>
              </a:rPr>
              <a:t>所有工作均按照与</a:t>
            </a:r>
            <a:r>
              <a:rPr lang="en-US" altLang="zh-CN" dirty="0">
                <a:latin typeface="华文中宋" panose="02010600040101010101" pitchFamily="2" charset="-122"/>
                <a:ea typeface="华文中宋" panose="02010600040101010101" pitchFamily="2" charset="-122"/>
              </a:rPr>
              <a:t>CAMCE</a:t>
            </a:r>
            <a:r>
              <a:rPr lang="zh-CN" altLang="en-US" dirty="0">
                <a:latin typeface="华文中宋" panose="02010600040101010101" pitchFamily="2" charset="-122"/>
                <a:ea typeface="华文中宋" panose="02010600040101010101" pitchFamily="2" charset="-122"/>
              </a:rPr>
              <a:t>公司签订的合同条款执行，施工过程中完成了</a:t>
            </a:r>
            <a:r>
              <a:rPr lang="en-US" altLang="zh-CN" dirty="0">
                <a:latin typeface="华文中宋" panose="02010600040101010101" pitchFamily="2" charset="-122"/>
                <a:ea typeface="华文中宋" panose="02010600040101010101" pitchFamily="2" charset="-122"/>
              </a:rPr>
              <a:t>1300</a:t>
            </a:r>
            <a:r>
              <a:rPr lang="zh-CN" altLang="en-US" dirty="0">
                <a:latin typeface="华文中宋" panose="02010600040101010101" pitchFamily="2" charset="-122"/>
                <a:ea typeface="华文中宋" panose="02010600040101010101" pitchFamily="2" charset="-122"/>
              </a:rPr>
              <a:t>根</a:t>
            </a:r>
            <a:r>
              <a:rPr lang="en-US" altLang="zh-CN" dirty="0">
                <a:latin typeface="华文中宋" panose="02010600040101010101" pitchFamily="2" charset="-122"/>
                <a:ea typeface="华文中宋" panose="02010600040101010101" pitchFamily="2" charset="-122"/>
              </a:rPr>
              <a:t>CFG</a:t>
            </a:r>
            <a:r>
              <a:rPr lang="zh-CN" altLang="en-US" dirty="0">
                <a:latin typeface="华文中宋" panose="02010600040101010101" pitchFamily="2" charset="-122"/>
                <a:ea typeface="华文中宋" panose="02010600040101010101" pitchFamily="2" charset="-122"/>
              </a:rPr>
              <a:t>桩。工作内容包括打破桩头、静载荷测试和完整性桩测试、混凝土测试以及平整后的压实测试。</a:t>
            </a:r>
            <a:endParaRPr lang="en-US"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419229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98500" y="723900"/>
            <a:ext cx="2298700" cy="26162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416300" y="736600"/>
            <a:ext cx="2197100" cy="2628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867400" y="749300"/>
            <a:ext cx="3746500" cy="26162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7023100" y="3835400"/>
            <a:ext cx="2400300" cy="30988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7" name="TextBox 1"/>
          <p:cNvSpPr txBox="1"/>
          <p:nvPr/>
        </p:nvSpPr>
        <p:spPr>
          <a:xfrm>
            <a:off x="596900" y="3937000"/>
            <a:ext cx="6134100" cy="1714500"/>
          </a:xfrm>
          <a:prstGeom prst="rect">
            <a:avLst/>
          </a:prstGeom>
          <a:noFill/>
        </p:spPr>
        <p:txBody>
          <a:bodyPr wrap="none" lIns="0" tIns="0" rIns="0" rtlCol="0">
            <a:spAutoFit/>
          </a:bodyPr>
          <a:lstStyle/>
          <a:p>
            <a:pPr>
              <a:lnSpc>
                <a:spcPts val="2000"/>
              </a:lnSpc>
            </a:pPr>
            <a:r>
              <a:rPr lang="en-US" altLang="zh-CN" sz="1595" dirty="0">
                <a:solidFill>
                  <a:srgbClr val="000000"/>
                </a:solidFill>
                <a:latin typeface="微软雅黑" panose="020B0503020204020204" pitchFamily="18" charset="-122"/>
                <a:cs typeface="微软雅黑" panose="020B0503020204020204" pitchFamily="18" charset="-122"/>
              </a:rPr>
              <a:t>China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Petroleum</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Pipeline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Bureau</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was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awarded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Provision</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Engineering,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Procurement,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Construction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Commissioning</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New</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Nassiriya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Crude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Oil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Depot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Project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SSG.</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SSG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executed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potential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Subcontractor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conduct</a:t>
            </a:r>
          </a:p>
          <a:p>
            <a:pPr>
              <a:lnSpc>
                <a:spcPts val="1000"/>
              </a:lnSpc>
            </a:pPr>
            <a:endParaRPr lang="en-US" altLang="zh-CN" dirty="0"/>
          </a:p>
          <a:p>
            <a:pPr>
              <a:lnSpc>
                <a:spcPts val="2100"/>
              </a:lnSpc>
            </a:pPr>
            <a:r>
              <a:rPr lang="en-US" altLang="zh-CN" sz="1595" dirty="0">
                <a:solidFill>
                  <a:srgbClr val="000000"/>
                </a:solidFill>
                <a:latin typeface="微软雅黑" panose="020B0503020204020204" pitchFamily="18" charset="-122"/>
                <a:cs typeface="微软雅黑" panose="020B0503020204020204" pitchFamily="18" charset="-122"/>
              </a:rPr>
              <a:t>Piling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Works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for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New</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Nassiriya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Crude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Oil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Depot</a:t>
            </a:r>
            <a:r>
              <a:rPr lang="en-US" altLang="zh-CN" sz="1105" dirty="0">
                <a:solidFill>
                  <a:srgbClr val="000000"/>
                </a:solidFill>
                <a:latin typeface="微软雅黑" panose="020B0503020204020204" pitchFamily="18" charset="-122"/>
                <a:cs typeface="微软雅黑" panose="020B0503020204020204" pitchFamily="18" charset="-122"/>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98500" y="723900"/>
            <a:ext cx="2298700" cy="26162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416300" y="736600"/>
            <a:ext cx="2197100" cy="2628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867400" y="749300"/>
            <a:ext cx="3746500" cy="26162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7023100" y="3835400"/>
            <a:ext cx="2400300" cy="30988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7" name="TextBox 1"/>
          <p:cNvSpPr txBox="1"/>
          <p:nvPr/>
        </p:nvSpPr>
        <p:spPr>
          <a:xfrm>
            <a:off x="596900" y="3937000"/>
            <a:ext cx="6261100" cy="1107483"/>
          </a:xfrm>
          <a:prstGeom prst="rect">
            <a:avLst/>
          </a:prstGeom>
          <a:noFill/>
        </p:spPr>
        <p:txBody>
          <a:bodyPr wrap="square" lIns="0" tIns="0" rIns="0" rtlCol="0">
            <a:spAutoFit/>
          </a:bodyPr>
          <a:lstStyle/>
          <a:p>
            <a:pPr>
              <a:lnSpc>
                <a:spcPct val="150000"/>
              </a:lnSpc>
            </a:pP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中国石油天然气管道局将对新纳西里亚油库项目的设计、采购、施工和调试工作安排给</a:t>
            </a: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SSG</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进行。</a:t>
            </a: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SSG</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指定了一个潜在的分包商，为新纳西里亚油库进行打桩工作。</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457200" y="774700"/>
            <a:ext cx="4318000" cy="3073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118100" y="774700"/>
            <a:ext cx="4051300" cy="30353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626100" y="4000500"/>
            <a:ext cx="3543300" cy="29972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546100" y="4432300"/>
            <a:ext cx="4597400" cy="2006600"/>
          </a:xfrm>
          <a:prstGeom prst="rect">
            <a:avLst/>
          </a:prstGeom>
          <a:noFill/>
        </p:spPr>
        <p:txBody>
          <a:bodyPr wrap="none" lIns="0" tIns="0" rIns="0" rtlCol="0">
            <a:spAutoFit/>
          </a:bodyPr>
          <a:lstStyle/>
          <a:p>
            <a:pPr>
              <a:lnSpc>
                <a:spcPts val="2000"/>
              </a:lnSpc>
            </a:pPr>
            <a:r>
              <a:rPr lang="en-US" altLang="zh-CN" sz="1595" dirty="0">
                <a:solidFill>
                  <a:srgbClr val="000000"/>
                </a:solidFill>
                <a:latin typeface="微软雅黑" panose="020B0503020204020204" pitchFamily="18" charset="-122"/>
                <a:cs typeface="微软雅黑" panose="020B0503020204020204" pitchFamily="18" charset="-122"/>
              </a:rPr>
              <a:t>SSG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contracted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with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China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Petroleum</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Pipeline</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Bureau</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(CPP)</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for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Engineering,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Construction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and</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Procurement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(EPC)</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for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New</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Nassiriya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Depot</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Project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executed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3</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Foundations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Tank</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6000m3</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Crude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Oil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Tanks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Foundation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of</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New</a:t>
            </a:r>
          </a:p>
          <a:p>
            <a:pPr>
              <a:lnSpc>
                <a:spcPts val="2700"/>
              </a:lnSpc>
            </a:pPr>
            <a:r>
              <a:rPr lang="en-US" altLang="zh-CN" sz="1595" dirty="0">
                <a:solidFill>
                  <a:srgbClr val="000000"/>
                </a:solidFill>
                <a:latin typeface="微软雅黑" panose="020B0503020204020204" pitchFamily="18" charset="-122"/>
                <a:cs typeface="微软雅黑" panose="020B0503020204020204" pitchFamily="18" charset="-122"/>
              </a:rPr>
              <a:t>Nassiriya</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Crude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Oil</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Depot</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000000"/>
                </a:solidFill>
                <a:latin typeface="微软雅黑" panose="020B0503020204020204" pitchFamily="18" charset="-122"/>
                <a:cs typeface="微软雅黑" panose="020B0503020204020204" pitchFamily="18" charset="-122"/>
              </a:rPr>
              <a:t>Project.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457200" y="774700"/>
            <a:ext cx="4318000" cy="3073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118100" y="774700"/>
            <a:ext cx="4051300" cy="30353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626100" y="4000500"/>
            <a:ext cx="3543300" cy="29972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546100" y="4432300"/>
            <a:ext cx="4711700" cy="1473609"/>
          </a:xfrm>
          <a:prstGeom prst="rect">
            <a:avLst/>
          </a:prstGeom>
          <a:noFill/>
        </p:spPr>
        <p:txBody>
          <a:bodyPr wrap="square" lIns="0" tIns="0" rIns="0" rtlCol="0">
            <a:spAutoFit/>
          </a:bodyPr>
          <a:lstStyle/>
          <a:p>
            <a:pPr>
              <a:lnSpc>
                <a:spcPct val="150000"/>
              </a:lnSpc>
            </a:pP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SSG</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与中国石油天然气管道局（</a:t>
            </a: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CPP</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）签订了新纳西里亚油库项目的设计、采购和施工合同（</a:t>
            </a: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EPC</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），以执行新纳西里亚油库项目的</a:t>
            </a: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3</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个基础，其中包括</a:t>
            </a:r>
            <a:r>
              <a:rPr lang="en-US"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6000m3</a:t>
            </a:r>
            <a:r>
              <a:rPr lang="zh-CN" altLang="zh-CN" sz="1595" dirty="0">
                <a:solidFill>
                  <a:srgbClr val="000000"/>
                </a:solidFill>
                <a:latin typeface="Arial" panose="020B0604020202020204" pitchFamily="34" charset="0"/>
                <a:ea typeface="微软雅黑" panose="020B0503020204020204" pitchFamily="18" charset="-122"/>
                <a:cs typeface="Arial" panose="020B0604020202020204" pitchFamily="34" charset="0"/>
              </a:rPr>
              <a:t>原油储罐基础。</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381000" y="1841500"/>
            <a:ext cx="4064000" cy="24892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81000" y="4356100"/>
            <a:ext cx="4064000" cy="25146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4559300" y="1841500"/>
            <a:ext cx="4127500" cy="25019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4559300" y="4381500"/>
            <a:ext cx="4127500" cy="25019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7" name="TextBox 1"/>
          <p:cNvSpPr txBox="1"/>
          <p:nvPr/>
        </p:nvSpPr>
        <p:spPr>
          <a:xfrm>
            <a:off x="508000" y="952500"/>
            <a:ext cx="8623300" cy="609600"/>
          </a:xfrm>
          <a:prstGeom prst="rect">
            <a:avLst/>
          </a:prstGeom>
          <a:noFill/>
        </p:spPr>
        <p:txBody>
          <a:bodyPr wrap="none" lIns="0" tIns="0" rIns="0" rtlCol="0">
            <a:spAutoFit/>
          </a:bodyPr>
          <a:lstStyle/>
          <a:p>
            <a:pPr>
              <a:lnSpc>
                <a:spcPts val="2000"/>
              </a:lnSpc>
            </a:pPr>
            <a:r>
              <a:rPr lang="en-US" altLang="zh-CN" sz="1595" b="1" dirty="0">
                <a:solidFill>
                  <a:srgbClr val="4F81BD"/>
                </a:solidFill>
                <a:latin typeface="微软雅黑" panose="020B0503020204020204" pitchFamily="18" charset="-122"/>
                <a:cs typeface="微软雅黑" panose="020B0503020204020204" pitchFamily="18" charset="-122"/>
              </a:rPr>
              <a:t>Contracted</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with</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China</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communications</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Construction</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Company</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LTD</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to</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executed</a:t>
            </a:r>
          </a:p>
          <a:p>
            <a:pPr>
              <a:lnSpc>
                <a:spcPts val="2700"/>
              </a:lnSpc>
            </a:pPr>
            <a:r>
              <a:rPr lang="en-US" altLang="zh-CN" sz="1595" b="1" dirty="0">
                <a:solidFill>
                  <a:srgbClr val="4F81BD"/>
                </a:solidFill>
                <a:latin typeface="微软雅黑" panose="020B0503020204020204" pitchFamily="18" charset="-122"/>
                <a:cs typeface="微软雅黑" panose="020B0503020204020204" pitchFamily="18" charset="-122"/>
              </a:rPr>
              <a:t>the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stage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four</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for</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treatment</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plant</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for</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Hamdan</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Clarify</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Center</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in</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Basrah</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4F81BD"/>
                </a:solidFill>
                <a:latin typeface="微软雅黑" panose="020B0503020204020204" pitchFamily="18" charset="-122"/>
                <a:cs typeface="微软雅黑" panose="020B0503020204020204" pitchFamily="18" charset="-122"/>
              </a:rPr>
              <a:t>Governorate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381000" y="1841500"/>
            <a:ext cx="4064000" cy="24892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81000" y="4356100"/>
            <a:ext cx="4064000" cy="25146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4559300" y="1841500"/>
            <a:ext cx="4127500" cy="25019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4559300" y="4381500"/>
            <a:ext cx="4127500" cy="25019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7" name="TextBox 1"/>
          <p:cNvSpPr txBox="1"/>
          <p:nvPr/>
        </p:nvSpPr>
        <p:spPr>
          <a:xfrm>
            <a:off x="508000" y="952500"/>
            <a:ext cx="8178800" cy="782907"/>
          </a:xfrm>
          <a:prstGeom prst="rect">
            <a:avLst/>
          </a:prstGeom>
          <a:noFill/>
        </p:spPr>
        <p:txBody>
          <a:bodyPr wrap="square" lIns="0" tIns="0" rIns="0" rtlCol="0">
            <a:spAutoFit/>
          </a:bodyPr>
          <a:lstStyle/>
          <a:p>
            <a:pPr>
              <a:lnSpc>
                <a:spcPct val="150000"/>
              </a:lnSpc>
            </a:pPr>
            <a:r>
              <a:rPr lang="zh-CN" altLang="zh-CN" sz="1595" b="1" dirty="0">
                <a:solidFill>
                  <a:srgbClr val="4F81BD"/>
                </a:solidFill>
                <a:latin typeface="Arial" panose="020B0604020202020204" pitchFamily="34" charset="0"/>
                <a:ea typeface="微软雅黑" panose="020B0503020204020204" pitchFamily="18" charset="-122"/>
                <a:cs typeface="Arial" panose="020B0604020202020204" pitchFamily="34" charset="0"/>
              </a:rPr>
              <a:t>与中国交通建设股份有限公司签订合同，为位于巴士拉省的哈姆丹净化中心的水处理厂实施第四阶段的工程。</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460500" y="2667000"/>
            <a:ext cx="4051300" cy="19558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1498600" y="4737100"/>
            <a:ext cx="4025900" cy="1993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6654800" y="1244600"/>
            <a:ext cx="2870200" cy="54864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266700" y="939800"/>
            <a:ext cx="5524500" cy="292100"/>
          </a:xfrm>
          <a:prstGeom prst="rect">
            <a:avLst/>
          </a:prstGeom>
          <a:noFill/>
        </p:spPr>
        <p:txBody>
          <a:bodyPr wrap="none" lIns="0" tIns="0" rIns="0" rtlCol="0">
            <a:spAutoFit/>
          </a:bodyPr>
          <a:lstStyle/>
          <a:p>
            <a:pPr>
              <a:lnSpc>
                <a:spcPts val="2300"/>
              </a:lnSpc>
            </a:pPr>
            <a:r>
              <a:rPr lang="en-US" altLang="zh-CN" sz="1800" dirty="0">
                <a:solidFill>
                  <a:srgbClr val="1F497D"/>
                </a:solidFill>
                <a:latin typeface="微软雅黑" panose="020B0503020204020204" pitchFamily="18" charset="-122"/>
                <a:cs typeface="微软雅黑" panose="020B0503020204020204" pitchFamily="18" charset="-122"/>
              </a:rPr>
              <a:t>Contracted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with</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CPECC</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AL</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Nasiriyah-AlGraph</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to</a:t>
            </a:r>
          </a:p>
        </p:txBody>
      </p:sp>
      <p:sp>
        <p:nvSpPr>
          <p:cNvPr id="7" name="TextBox 1"/>
          <p:cNvSpPr txBox="1"/>
          <p:nvPr/>
        </p:nvSpPr>
        <p:spPr>
          <a:xfrm>
            <a:off x="266700" y="1358900"/>
            <a:ext cx="6134100" cy="1079500"/>
          </a:xfrm>
          <a:prstGeom prst="rect">
            <a:avLst/>
          </a:prstGeom>
          <a:noFill/>
        </p:spPr>
        <p:txBody>
          <a:bodyPr wrap="none" lIns="0" tIns="0" rIns="0" rtlCol="0">
            <a:spAutoFit/>
          </a:bodyPr>
          <a:lstStyle/>
          <a:p>
            <a:pPr>
              <a:lnSpc>
                <a:spcPts val="2300"/>
              </a:lnSpc>
            </a:pPr>
            <a:r>
              <a:rPr lang="en-US" altLang="zh-CN" sz="1800" dirty="0">
                <a:solidFill>
                  <a:srgbClr val="1F497D"/>
                </a:solidFill>
                <a:latin typeface="微软雅黑" panose="020B0503020204020204" pitchFamily="18" charset="-122"/>
                <a:cs typeface="微软雅黑" panose="020B0503020204020204" pitchFamily="18" charset="-122"/>
              </a:rPr>
              <a:t>prepare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the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site,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supply</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the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Caravans,</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implement</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all</a:t>
            </a:r>
          </a:p>
          <a:p>
            <a:pPr>
              <a:lnSpc>
                <a:spcPts val="3000"/>
              </a:lnSpc>
            </a:pPr>
            <a:r>
              <a:rPr lang="en-US" altLang="zh-CN" sz="1800" dirty="0">
                <a:solidFill>
                  <a:srgbClr val="1F497D"/>
                </a:solidFill>
                <a:latin typeface="微软雅黑" panose="020B0503020204020204" pitchFamily="18" charset="-122"/>
                <a:cs typeface="微软雅黑" panose="020B0503020204020204" pitchFamily="18" charset="-122"/>
              </a:rPr>
              <a:t>the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soil</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works</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from</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excavation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compacting</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Natural</a:t>
            </a:r>
          </a:p>
          <a:p>
            <a:pPr>
              <a:lnSpc>
                <a:spcPts val="3000"/>
              </a:lnSpc>
            </a:pPr>
            <a:r>
              <a:rPr lang="en-US" altLang="zh-CN" sz="1800" dirty="0">
                <a:solidFill>
                  <a:srgbClr val="1F497D"/>
                </a:solidFill>
                <a:latin typeface="微软雅黑" panose="020B0503020204020204" pitchFamily="18" charset="-122"/>
                <a:cs typeface="微软雅黑" panose="020B0503020204020204" pitchFamily="18" charset="-122"/>
              </a:rPr>
              <a:t>soil</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well</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grade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degree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from</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gravel</a:t>
            </a:r>
            <a:r>
              <a:rPr lang="en-US" altLang="zh-CN" sz="1105" dirty="0">
                <a:solidFill>
                  <a:srgbClr val="000000"/>
                </a:solidFill>
                <a:latin typeface="微软雅黑" panose="020B0503020204020204" pitchFamily="18" charset="-122"/>
                <a:cs typeface="微软雅黑" panose="020B0503020204020204" pitchFamily="18" charset="-122"/>
              </a:rPr>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460500" y="2667000"/>
            <a:ext cx="4051300" cy="19558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1498600" y="4737100"/>
            <a:ext cx="4025900" cy="1993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6654800" y="1244600"/>
            <a:ext cx="2870200" cy="54864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266700" y="939800"/>
            <a:ext cx="5676900" cy="1240083"/>
          </a:xfrm>
          <a:prstGeom prst="rect">
            <a:avLst/>
          </a:prstGeom>
          <a:noFill/>
        </p:spPr>
        <p:txBody>
          <a:bodyPr wrap="square" lIns="0" tIns="0" rIns="0" rtlCol="0">
            <a:spAutoFit/>
          </a:bodyPr>
          <a:lstStyle/>
          <a:p>
            <a:pPr>
              <a:lnSpc>
                <a:spcPct val="150000"/>
              </a:lnSpc>
            </a:pPr>
            <a:r>
              <a:rPr lang="zh-CN"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与位于纳西里耶的中国石油工程建设公司（</a:t>
            </a:r>
            <a:r>
              <a:rPr lang="en-US"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CPECC</a:t>
            </a:r>
            <a:r>
              <a:rPr lang="zh-CN"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）签订合同，准备场地，供应大篷车，并实施所有的土壤工程，包括挖掘和压实天然土壤或优质砂砾。</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965200" y="3530600"/>
            <a:ext cx="3759200" cy="24892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410200" y="3530600"/>
            <a:ext cx="3657600" cy="24765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266700" y="1219200"/>
            <a:ext cx="9004300" cy="1079500"/>
          </a:xfrm>
          <a:prstGeom prst="rect">
            <a:avLst/>
          </a:prstGeom>
          <a:noFill/>
        </p:spPr>
        <p:txBody>
          <a:bodyPr wrap="none" lIns="0" tIns="0" rIns="0" rtlCol="0">
            <a:spAutoFit/>
          </a:bodyPr>
          <a:lstStyle/>
          <a:p>
            <a:pPr>
              <a:lnSpc>
                <a:spcPts val="2300"/>
              </a:lnSpc>
            </a:pPr>
            <a:r>
              <a:rPr lang="en-US" altLang="zh-CN" sz="1800" dirty="0">
                <a:solidFill>
                  <a:srgbClr val="1F497D"/>
                </a:solidFill>
                <a:latin typeface="微软雅黑" panose="020B0503020204020204" pitchFamily="18" charset="-122"/>
                <a:cs typeface="微软雅黑" panose="020B0503020204020204" pitchFamily="18" charset="-122"/>
              </a:rPr>
              <a:t>Contract</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with</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main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contractor</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(Rodes</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Company</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)which</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contracted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with</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ministry</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of</a:t>
            </a:r>
          </a:p>
          <a:p>
            <a:pPr>
              <a:lnSpc>
                <a:spcPts val="3000"/>
              </a:lnSpc>
            </a:pPr>
            <a:r>
              <a:rPr lang="en-US" altLang="zh-CN" sz="1800" dirty="0">
                <a:solidFill>
                  <a:srgbClr val="1F497D"/>
                </a:solidFill>
                <a:latin typeface="微软雅黑" panose="020B0503020204020204" pitchFamily="18" charset="-122"/>
                <a:cs typeface="微软雅黑" panose="020B0503020204020204" pitchFamily="18" charset="-122"/>
              </a:rPr>
              <a:t>education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to</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prepare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the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site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working</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all</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under</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ground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items</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including</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to</a:t>
            </a:r>
          </a:p>
          <a:p>
            <a:pPr>
              <a:lnSpc>
                <a:spcPts val="3000"/>
              </a:lnSpc>
            </a:pPr>
            <a:r>
              <a:rPr lang="en-US" altLang="zh-CN" sz="1800" dirty="0">
                <a:solidFill>
                  <a:srgbClr val="1F497D"/>
                </a:solidFill>
                <a:latin typeface="微软雅黑" panose="020B0503020204020204" pitchFamily="18" charset="-122"/>
                <a:cs typeface="微软雅黑" panose="020B0503020204020204" pitchFamily="18" charset="-122"/>
              </a:rPr>
              <a:t>implement</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the</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raft</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foundation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20</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schools</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Baghdad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and</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30</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School</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in</a:t>
            </a:r>
            <a:r>
              <a:rPr lang="en-US" altLang="zh-CN" sz="1800" dirty="0">
                <a:latin typeface="Times New Roman" panose="02020603050405020304" pitchFamily="18" charset="0"/>
                <a:cs typeface="Times New Roman" panose="02020603050405020304" pitchFamily="18" charset="0"/>
              </a:rPr>
              <a:t> </a:t>
            </a:r>
            <a:r>
              <a:rPr lang="en-US" altLang="zh-CN" sz="1800" dirty="0">
                <a:solidFill>
                  <a:srgbClr val="1F497D"/>
                </a:solidFill>
                <a:latin typeface="微软雅黑" panose="020B0503020204020204" pitchFamily="18" charset="-122"/>
                <a:cs typeface="微软雅黑" panose="020B0503020204020204" pitchFamily="18" charset="-122"/>
              </a:rPr>
              <a:t>Anbar.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965200" y="3530600"/>
            <a:ext cx="3759200" cy="24892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410200" y="3530600"/>
            <a:ext cx="3657600" cy="24765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003800" y="7518400"/>
            <a:ext cx="4025900" cy="2540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266700" y="1219200"/>
            <a:ext cx="9105900" cy="825226"/>
          </a:xfrm>
          <a:prstGeom prst="rect">
            <a:avLst/>
          </a:prstGeom>
          <a:noFill/>
        </p:spPr>
        <p:txBody>
          <a:bodyPr wrap="square" lIns="0" tIns="0" rIns="0" rtlCol="0">
            <a:spAutoFit/>
          </a:bodyPr>
          <a:lstStyle/>
          <a:p>
            <a:pPr>
              <a:lnSpc>
                <a:spcPct val="150000"/>
              </a:lnSpc>
            </a:pPr>
            <a:r>
              <a:rPr lang="zh-CN"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与总承包商（</a:t>
            </a:r>
            <a:r>
              <a:rPr lang="en-US" altLang="zh-CN" dirty="0" err="1">
                <a:solidFill>
                  <a:srgbClr val="1F497D"/>
                </a:solidFill>
                <a:latin typeface="Arial" panose="020B0604020202020204" pitchFamily="34" charset="0"/>
                <a:ea typeface="微软雅黑" panose="020B0503020204020204" pitchFamily="18" charset="-122"/>
                <a:cs typeface="Arial" panose="020B0604020202020204" pitchFamily="34" charset="0"/>
              </a:rPr>
              <a:t>Rodes</a:t>
            </a:r>
            <a:r>
              <a:rPr lang="zh-CN"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公司）签订合同，该公司与教育部签订了合同，在巴格达的</a:t>
            </a:r>
            <a:r>
              <a:rPr lang="en-US"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20</a:t>
            </a:r>
            <a:r>
              <a:rPr lang="zh-CN"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所学校和安巴尔的</a:t>
            </a:r>
            <a:r>
              <a:rPr lang="en-US"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30</a:t>
            </a:r>
            <a:r>
              <a:rPr lang="zh-CN" altLang="zh-CN" dirty="0">
                <a:solidFill>
                  <a:srgbClr val="1F497D"/>
                </a:solidFill>
                <a:latin typeface="Arial" panose="020B0604020202020204" pitchFamily="34" charset="0"/>
                <a:ea typeface="微软雅黑" panose="020B0503020204020204" pitchFamily="18" charset="-122"/>
                <a:cs typeface="Arial" panose="020B0604020202020204" pitchFamily="34" charset="0"/>
              </a:rPr>
              <a:t>所学校实施筏式基础等所有地下项目的准备工作。</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749300" y="3975100"/>
            <a:ext cx="4076700" cy="29591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4978400" y="4000500"/>
            <a:ext cx="4051300" cy="29337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5" name="TextBox 1"/>
          <p:cNvSpPr txBox="1"/>
          <p:nvPr/>
        </p:nvSpPr>
        <p:spPr>
          <a:xfrm>
            <a:off x="266700" y="698500"/>
            <a:ext cx="3365500" cy="254000"/>
          </a:xfrm>
          <a:prstGeom prst="rect">
            <a:avLst/>
          </a:prstGeom>
          <a:noFill/>
        </p:spPr>
        <p:txBody>
          <a:bodyPr wrap="none" lIns="0" tIns="0" rIns="0" rtlCol="0">
            <a:spAutoFit/>
          </a:bodyPr>
          <a:lstStyle/>
          <a:p>
            <a:pPr>
              <a:lnSpc>
                <a:spcPts val="2000"/>
              </a:lnSpc>
            </a:pPr>
            <a:r>
              <a:rPr lang="en-US" altLang="zh-CN" sz="1595" b="1" dirty="0">
                <a:solidFill>
                  <a:srgbClr val="1F497D"/>
                </a:solidFill>
                <a:latin typeface="微软雅黑" panose="020B0503020204020204" pitchFamily="18" charset="-122"/>
                <a:cs typeface="微软雅黑" panose="020B0503020204020204" pitchFamily="18" charset="-122"/>
              </a:rPr>
              <a:t>STAGE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(2)</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OF</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KARDIYAH</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BRIDGE</a:t>
            </a:r>
          </a:p>
        </p:txBody>
      </p:sp>
      <p:sp>
        <p:nvSpPr>
          <p:cNvPr id="6" name="TextBox 1"/>
          <p:cNvSpPr txBox="1"/>
          <p:nvPr/>
        </p:nvSpPr>
        <p:spPr>
          <a:xfrm>
            <a:off x="762000" y="1028700"/>
            <a:ext cx="1955800" cy="2286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Employer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location:</a:t>
            </a:r>
          </a:p>
        </p:txBody>
      </p:sp>
      <p:sp>
        <p:nvSpPr>
          <p:cNvPr id="7" name="TextBox 1"/>
          <p:cNvSpPr txBox="1"/>
          <p:nvPr/>
        </p:nvSpPr>
        <p:spPr>
          <a:xfrm>
            <a:off x="787400" y="1358900"/>
            <a:ext cx="3898900" cy="8382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General</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Committee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Roads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Bridges,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Kut</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Province,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Wassit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City,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Middle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Iraq</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Project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Type:</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微软雅黑" panose="020B0503020204020204" pitchFamily="18" charset="-122"/>
                <a:cs typeface="微软雅黑" panose="020B0503020204020204" pitchFamily="18" charset="-122"/>
              </a:rPr>
              <a:t>EPC</a:t>
            </a:r>
          </a:p>
        </p:txBody>
      </p:sp>
      <p:sp>
        <p:nvSpPr>
          <p:cNvPr id="8" name="TextBox 1"/>
          <p:cNvSpPr txBox="1"/>
          <p:nvPr/>
        </p:nvSpPr>
        <p:spPr>
          <a:xfrm>
            <a:off x="774700" y="2286000"/>
            <a:ext cx="3962400" cy="11430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Construction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new</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highway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20</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KM</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(2-way/4-</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lanes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each)</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(53</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m</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wide)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with</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3</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overpass</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bridges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Kut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Badra</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intersections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the</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highway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Baghdad-Kut-Emarah.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749300" y="3975100"/>
            <a:ext cx="4076700" cy="29591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4978400" y="4000500"/>
            <a:ext cx="4051300" cy="29337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5" name="TextBox 1"/>
          <p:cNvSpPr txBox="1"/>
          <p:nvPr/>
        </p:nvSpPr>
        <p:spPr>
          <a:xfrm>
            <a:off x="266700" y="698500"/>
            <a:ext cx="2051844" cy="292388"/>
          </a:xfrm>
          <a:prstGeom prst="rect">
            <a:avLst/>
          </a:prstGeom>
          <a:noFill/>
        </p:spPr>
        <p:txBody>
          <a:bodyPr wrap="none" lIns="0" tIns="0" rIns="0" rtlCol="0">
            <a:spAutoFit/>
          </a:bodyPr>
          <a:lstStyle/>
          <a:p>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卡迪亚大桥的第二阶段</a:t>
            </a:r>
          </a:p>
        </p:txBody>
      </p:sp>
      <p:sp>
        <p:nvSpPr>
          <p:cNvPr id="6" name="TextBox 1"/>
          <p:cNvSpPr txBox="1"/>
          <p:nvPr/>
        </p:nvSpPr>
        <p:spPr>
          <a:xfrm>
            <a:off x="762001" y="1028700"/>
            <a:ext cx="4216400" cy="2179315"/>
          </a:xfrm>
          <a:prstGeom prst="rect">
            <a:avLst/>
          </a:prstGeom>
          <a:noFill/>
        </p:spPr>
        <p:txBody>
          <a:bodyPr wrap="square" lIns="0" tIns="0" rIns="0" rtlCol="0">
            <a:spAutoFit/>
          </a:bodyPr>
          <a:lstStyle/>
          <a:p>
            <a:pPr>
              <a:lnSpc>
                <a:spcPct val="150000"/>
              </a:lnSpc>
              <a:spcAft>
                <a:spcPts val="600"/>
              </a:spcAft>
            </a:pPr>
            <a:r>
              <a:rPr lang="zh-CN" altLang="zh-CN" sz="1405" dirty="0">
                <a:latin typeface="Arial" panose="020B0604020202020204" pitchFamily="34" charset="0"/>
                <a:ea typeface="微软雅黑" panose="020B0503020204020204" pitchFamily="18" charset="-122"/>
                <a:cs typeface="Arial" panose="020B0604020202020204" pitchFamily="34" charset="0"/>
              </a:rPr>
              <a:t>雇主和位置：</a:t>
            </a:r>
          </a:p>
          <a:p>
            <a:pPr>
              <a:lnSpc>
                <a:spcPct val="150000"/>
              </a:lnSpc>
              <a:spcAft>
                <a:spcPts val="600"/>
              </a:spcAft>
            </a:pPr>
            <a:r>
              <a:rPr lang="zh-CN" altLang="zh-CN" sz="1405" dirty="0">
                <a:latin typeface="Arial" panose="020B0604020202020204" pitchFamily="34" charset="0"/>
                <a:ea typeface="微软雅黑" panose="020B0503020204020204" pitchFamily="18" charset="-122"/>
                <a:cs typeface="Arial" panose="020B0604020202020204" pitchFamily="34" charset="0"/>
              </a:rPr>
              <a:t>伊拉克中部瓦西特省库特市道路和桥梁总务委员会</a:t>
            </a:r>
          </a:p>
          <a:p>
            <a:pPr>
              <a:lnSpc>
                <a:spcPct val="150000"/>
              </a:lnSpc>
              <a:spcAft>
                <a:spcPts val="600"/>
              </a:spcAft>
            </a:pPr>
            <a:r>
              <a:rPr lang="zh-CN" altLang="zh-CN" sz="1405" dirty="0">
                <a:latin typeface="Arial" panose="020B0604020202020204" pitchFamily="34" charset="0"/>
                <a:ea typeface="微软雅黑" panose="020B0503020204020204" pitchFamily="18" charset="-122"/>
                <a:cs typeface="Arial" panose="020B0604020202020204" pitchFamily="34" charset="0"/>
              </a:rPr>
              <a:t>项目类型：</a:t>
            </a:r>
            <a:r>
              <a:rPr lang="en-US" altLang="zh-CN" sz="1405" b="1" dirty="0">
                <a:latin typeface="Arial" panose="020B0604020202020204" pitchFamily="34" charset="0"/>
                <a:ea typeface="微软雅黑" panose="020B0503020204020204" pitchFamily="18" charset="-122"/>
                <a:cs typeface="Arial" panose="020B0604020202020204" pitchFamily="34" charset="0"/>
              </a:rPr>
              <a:t>EPC</a:t>
            </a:r>
            <a:endParaRPr lang="zh-CN" altLang="zh-CN" sz="1405" b="1"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spcAft>
                <a:spcPts val="600"/>
              </a:spcAft>
            </a:pPr>
            <a:r>
              <a:rPr lang="zh-CN" altLang="zh-CN" sz="1405" dirty="0">
                <a:latin typeface="Arial" panose="020B0604020202020204" pitchFamily="34" charset="0"/>
                <a:ea typeface="微软雅黑" panose="020B0503020204020204" pitchFamily="18" charset="-122"/>
                <a:cs typeface="Arial" panose="020B0604020202020204" pitchFamily="34" charset="0"/>
              </a:rPr>
              <a:t>在巴格达</a:t>
            </a:r>
            <a:r>
              <a:rPr lang="en-US" altLang="zh-CN" sz="1405" dirty="0">
                <a:latin typeface="Arial" panose="020B0604020202020204" pitchFamily="34" charset="0"/>
                <a:ea typeface="微软雅黑" panose="020B0503020204020204" pitchFamily="18" charset="-122"/>
                <a:cs typeface="Arial" panose="020B0604020202020204" pitchFamily="34" charset="0"/>
              </a:rPr>
              <a:t>-</a:t>
            </a:r>
            <a:r>
              <a:rPr lang="zh-CN" altLang="zh-CN" sz="1405" dirty="0">
                <a:latin typeface="Arial" panose="020B0604020202020204" pitchFamily="34" charset="0"/>
                <a:ea typeface="微软雅黑" panose="020B0503020204020204" pitchFamily="18" charset="-122"/>
                <a:cs typeface="Arial" panose="020B0604020202020204" pitchFamily="34" charset="0"/>
              </a:rPr>
              <a:t>库特</a:t>
            </a:r>
            <a:r>
              <a:rPr lang="en-US" altLang="zh-CN" sz="1405" dirty="0">
                <a:latin typeface="Arial" panose="020B0604020202020204" pitchFamily="34" charset="0"/>
                <a:ea typeface="微软雅黑" panose="020B0503020204020204" pitchFamily="18" charset="-122"/>
                <a:cs typeface="Arial" panose="020B0604020202020204" pitchFamily="34" charset="0"/>
              </a:rPr>
              <a:t>-</a:t>
            </a:r>
            <a:r>
              <a:rPr lang="zh-CN" altLang="zh-CN" sz="1405" dirty="0">
                <a:latin typeface="Arial" panose="020B0604020202020204" pitchFamily="34" charset="0"/>
                <a:ea typeface="微软雅黑" panose="020B0503020204020204" pitchFamily="18" charset="-122"/>
                <a:cs typeface="Arial" panose="020B0604020202020204" pitchFamily="34" charset="0"/>
              </a:rPr>
              <a:t>伊玛拉高速公路的库特和巴德拉十字路口建设</a:t>
            </a:r>
            <a:r>
              <a:rPr lang="en-US" altLang="zh-CN" sz="1405" dirty="0">
                <a:latin typeface="Arial" panose="020B0604020202020204" pitchFamily="34" charset="0"/>
                <a:ea typeface="微软雅黑" panose="020B0503020204020204" pitchFamily="18" charset="-122"/>
                <a:cs typeface="Arial" panose="020B0604020202020204" pitchFamily="34" charset="0"/>
              </a:rPr>
              <a:t>20</a:t>
            </a:r>
            <a:r>
              <a:rPr lang="zh-CN" altLang="zh-CN" sz="1405" dirty="0">
                <a:latin typeface="Arial" panose="020B0604020202020204" pitchFamily="34" charset="0"/>
                <a:ea typeface="微软雅黑" panose="020B0503020204020204" pitchFamily="18" charset="-122"/>
                <a:cs typeface="Arial" panose="020B0604020202020204" pitchFamily="34" charset="0"/>
              </a:rPr>
              <a:t>公里</a:t>
            </a:r>
            <a:r>
              <a:rPr lang="en-US" altLang="zh-CN" sz="1405" dirty="0">
                <a:latin typeface="Arial" panose="020B0604020202020204" pitchFamily="34" charset="0"/>
                <a:ea typeface="微软雅黑" panose="020B0503020204020204" pitchFamily="18" charset="-122"/>
                <a:cs typeface="Arial" panose="020B0604020202020204" pitchFamily="34" charset="0"/>
              </a:rPr>
              <a:t>(2</a:t>
            </a:r>
            <a:r>
              <a:rPr lang="zh-CN" altLang="zh-CN" sz="1405" dirty="0">
                <a:latin typeface="Arial" panose="020B0604020202020204" pitchFamily="34" charset="0"/>
                <a:ea typeface="微软雅黑" panose="020B0503020204020204" pitchFamily="18" charset="-122"/>
                <a:cs typeface="Arial" panose="020B0604020202020204" pitchFamily="34" charset="0"/>
              </a:rPr>
              <a:t>车道</a:t>
            </a:r>
            <a:r>
              <a:rPr lang="en-US" altLang="zh-CN" sz="1405" dirty="0">
                <a:latin typeface="Arial" panose="020B0604020202020204" pitchFamily="34" charset="0"/>
                <a:ea typeface="微软雅黑" panose="020B0503020204020204" pitchFamily="18" charset="-122"/>
                <a:cs typeface="Arial" panose="020B0604020202020204" pitchFamily="34" charset="0"/>
              </a:rPr>
              <a:t>/4</a:t>
            </a:r>
            <a:r>
              <a:rPr lang="zh-CN" altLang="zh-CN" sz="1405" dirty="0">
                <a:latin typeface="Arial" panose="020B0604020202020204" pitchFamily="34" charset="0"/>
                <a:ea typeface="微软雅黑" panose="020B0503020204020204" pitchFamily="18" charset="-122"/>
                <a:cs typeface="Arial" panose="020B0604020202020204" pitchFamily="34" charset="0"/>
              </a:rPr>
              <a:t>车道</a:t>
            </a:r>
            <a:r>
              <a:rPr lang="en-US" altLang="zh-CN" sz="1405" dirty="0">
                <a:latin typeface="Arial" panose="020B0604020202020204" pitchFamily="34" charset="0"/>
                <a:ea typeface="微软雅黑" panose="020B0503020204020204" pitchFamily="18" charset="-122"/>
                <a:cs typeface="Arial" panose="020B0604020202020204" pitchFamily="34" charset="0"/>
              </a:rPr>
              <a:t>)(53</a:t>
            </a:r>
            <a:r>
              <a:rPr lang="zh-CN" altLang="zh-CN" sz="1405" dirty="0">
                <a:latin typeface="Arial" panose="020B0604020202020204" pitchFamily="34" charset="0"/>
                <a:ea typeface="微软雅黑" panose="020B0503020204020204" pitchFamily="18" charset="-122"/>
                <a:cs typeface="Arial" panose="020B0604020202020204" pitchFamily="34" charset="0"/>
              </a:rPr>
              <a:t>米宽</a:t>
            </a:r>
            <a:r>
              <a:rPr lang="en-US" altLang="zh-CN" sz="1405" dirty="0">
                <a:latin typeface="Arial" panose="020B0604020202020204" pitchFamily="34" charset="0"/>
                <a:ea typeface="微软雅黑" panose="020B0503020204020204" pitchFamily="18" charset="-122"/>
                <a:cs typeface="Arial" panose="020B0604020202020204" pitchFamily="34" charset="0"/>
              </a:rPr>
              <a:t>)</a:t>
            </a:r>
            <a:r>
              <a:rPr lang="zh-CN" altLang="zh-CN" sz="1405" dirty="0">
                <a:latin typeface="Arial" panose="020B0604020202020204" pitchFamily="34" charset="0"/>
                <a:ea typeface="微软雅黑" panose="020B0503020204020204" pitchFamily="18" charset="-122"/>
                <a:cs typeface="Arial" panose="020B0604020202020204" pitchFamily="34" charset="0"/>
              </a:rPr>
              <a:t>的新公路，并修建</a:t>
            </a:r>
            <a:r>
              <a:rPr lang="en-US" altLang="zh-CN" sz="1405" dirty="0">
                <a:latin typeface="Arial" panose="020B0604020202020204" pitchFamily="34" charset="0"/>
                <a:ea typeface="微软雅黑" panose="020B0503020204020204" pitchFamily="18" charset="-122"/>
                <a:cs typeface="Arial" panose="020B0604020202020204" pitchFamily="34" charset="0"/>
              </a:rPr>
              <a:t>3</a:t>
            </a:r>
            <a:r>
              <a:rPr lang="zh-CN" altLang="zh-CN" sz="1405" dirty="0">
                <a:latin typeface="Arial" panose="020B0604020202020204" pitchFamily="34" charset="0"/>
                <a:ea typeface="微软雅黑" panose="020B0503020204020204" pitchFamily="18" charset="-122"/>
                <a:cs typeface="Arial" panose="020B0604020202020204" pitchFamily="34" charset="0"/>
              </a:rPr>
              <a:t>座立交桥。</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762000" y="3937000"/>
            <a:ext cx="4216400" cy="2819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067300" y="1066800"/>
            <a:ext cx="4216400" cy="27686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080000" y="3937000"/>
            <a:ext cx="4216400" cy="28321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723900" y="698500"/>
            <a:ext cx="5041900" cy="254000"/>
          </a:xfrm>
          <a:prstGeom prst="rect">
            <a:avLst/>
          </a:prstGeom>
          <a:noFill/>
        </p:spPr>
        <p:txBody>
          <a:bodyPr wrap="none" lIns="0" tIns="0" rIns="0" rtlCol="0">
            <a:spAutoFit/>
          </a:bodyPr>
          <a:lstStyle/>
          <a:p>
            <a:pPr>
              <a:lnSpc>
                <a:spcPts val="2000"/>
              </a:lnSpc>
            </a:pPr>
            <a:r>
              <a:rPr lang="en-US" altLang="zh-CN" sz="1595" b="1" dirty="0">
                <a:solidFill>
                  <a:srgbClr val="1F497D"/>
                </a:solidFill>
                <a:latin typeface="微软雅黑" panose="020B0503020204020204" pitchFamily="18" charset="-122"/>
                <a:cs typeface="微软雅黑" panose="020B0503020204020204" pitchFamily="18" charset="-122"/>
              </a:rPr>
              <a:t>AL-YARMOUK</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INTERSECTION</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AND</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ROUNDABOUT</a:t>
            </a:r>
          </a:p>
        </p:txBody>
      </p:sp>
      <p:sp>
        <p:nvSpPr>
          <p:cNvPr id="7" name="TextBox 1"/>
          <p:cNvSpPr txBox="1"/>
          <p:nvPr/>
        </p:nvSpPr>
        <p:spPr>
          <a:xfrm>
            <a:off x="800100" y="1104900"/>
            <a:ext cx="1803400" cy="2032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Employer</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location:</a:t>
            </a:r>
          </a:p>
        </p:txBody>
      </p:sp>
      <p:sp>
        <p:nvSpPr>
          <p:cNvPr id="8" name="TextBox 1"/>
          <p:cNvSpPr txBox="1"/>
          <p:nvPr/>
        </p:nvSpPr>
        <p:spPr>
          <a:xfrm>
            <a:off x="800100" y="1422400"/>
            <a:ext cx="3721100" cy="10541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Ninawa</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Roads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Bridges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Directorate,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Ninawa</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Province,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Mousel</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City</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Project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Type:</a:t>
            </a:r>
          </a:p>
          <a:p>
            <a:pPr>
              <a:lnSpc>
                <a:spcPts val="2200"/>
              </a:lnSpc>
            </a:pPr>
            <a:r>
              <a:rPr lang="en-US" altLang="zh-CN" sz="1295" b="1" dirty="0">
                <a:solidFill>
                  <a:srgbClr val="000000"/>
                </a:solidFill>
                <a:latin typeface="微软雅黑" panose="020B0503020204020204" pitchFamily="18" charset="-122"/>
                <a:cs typeface="微软雅黑" panose="020B0503020204020204" pitchFamily="18" charset="-122"/>
              </a:rPr>
              <a:t>EPC</a:t>
            </a:r>
          </a:p>
        </p:txBody>
      </p:sp>
      <p:sp>
        <p:nvSpPr>
          <p:cNvPr id="9" name="TextBox 1"/>
          <p:cNvSpPr txBox="1"/>
          <p:nvPr/>
        </p:nvSpPr>
        <p:spPr>
          <a:xfrm>
            <a:off x="800100" y="2527300"/>
            <a:ext cx="3187700" cy="2032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Construction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of</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Al-Yarmouk</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Intersection</a:t>
            </a:r>
          </a:p>
        </p:txBody>
      </p:sp>
      <p:sp>
        <p:nvSpPr>
          <p:cNvPr id="10" name="TextBox 1"/>
          <p:cNvSpPr txBox="1"/>
          <p:nvPr/>
        </p:nvSpPr>
        <p:spPr>
          <a:xfrm>
            <a:off x="800100" y="2819400"/>
            <a:ext cx="3670300" cy="4953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roundabout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(02</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Nos.),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Overpass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Pass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by</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Bridges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one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Tunnel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762000" y="3937000"/>
            <a:ext cx="4216400" cy="2819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067300" y="1066800"/>
            <a:ext cx="4216400" cy="27686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080000" y="3937000"/>
            <a:ext cx="4216400" cy="28321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723900" y="698500"/>
            <a:ext cx="2257028" cy="292388"/>
          </a:xfrm>
          <a:prstGeom prst="rect">
            <a:avLst/>
          </a:prstGeom>
          <a:noFill/>
        </p:spPr>
        <p:txBody>
          <a:bodyPr wrap="none" lIns="0" tIns="0" rIns="0" rtlCol="0">
            <a:spAutoFit/>
          </a:bodyPr>
          <a:lstStyle/>
          <a:p>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耶尔穆克十字路口和环岛</a:t>
            </a:r>
          </a:p>
        </p:txBody>
      </p:sp>
      <p:sp>
        <p:nvSpPr>
          <p:cNvPr id="7" name="TextBox 1"/>
          <p:cNvSpPr txBox="1"/>
          <p:nvPr/>
        </p:nvSpPr>
        <p:spPr>
          <a:xfrm>
            <a:off x="800099" y="1104900"/>
            <a:ext cx="3619501" cy="1892826"/>
          </a:xfrm>
          <a:prstGeom prst="rect">
            <a:avLst/>
          </a:prstGeom>
          <a:noFill/>
        </p:spPr>
        <p:txBody>
          <a:bodyPr wrap="square" lIns="0" tIns="0" rIns="0" rtlCol="0">
            <a:spAutoFit/>
          </a:bodyPr>
          <a:lstStyle/>
          <a:p>
            <a:pPr>
              <a:lnSpc>
                <a:spcPct val="150000"/>
              </a:lnSpc>
              <a:spcAft>
                <a:spcPts val="600"/>
              </a:spcAft>
            </a:pPr>
            <a:r>
              <a:rPr lang="zh-CN"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雇主和位置：</a:t>
            </a:r>
          </a:p>
          <a:p>
            <a:pPr>
              <a:lnSpc>
                <a:spcPct val="150000"/>
              </a:lnSpc>
              <a:spcAft>
                <a:spcPts val="600"/>
              </a:spcAft>
            </a:pPr>
            <a:r>
              <a:rPr lang="zh-CN"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尼尼微省摩苏尔市尼尼微公路和桥梁理事会</a:t>
            </a:r>
          </a:p>
          <a:p>
            <a:pPr>
              <a:lnSpc>
                <a:spcPct val="150000"/>
              </a:lnSpc>
              <a:spcAft>
                <a:spcPts val="600"/>
              </a:spcAft>
            </a:pPr>
            <a:r>
              <a:rPr lang="zh-CN"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项目类型：</a:t>
            </a:r>
            <a:r>
              <a:rPr lang="en-US" altLang="zh-CN" sz="1400" b="1" dirty="0">
                <a:solidFill>
                  <a:srgbClr val="000000"/>
                </a:solidFill>
                <a:latin typeface="Arial" panose="020B0604020202020204" pitchFamily="34" charset="0"/>
                <a:ea typeface="微软雅黑" panose="020B0503020204020204" pitchFamily="18" charset="-122"/>
                <a:cs typeface="Arial" panose="020B0604020202020204" pitchFamily="34" charset="0"/>
              </a:rPr>
              <a:t>EPC</a:t>
            </a:r>
            <a:endParaRPr lang="zh-CN" altLang="zh-CN" sz="1400"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a:p>
            <a:pPr>
              <a:lnSpc>
                <a:spcPct val="150000"/>
              </a:lnSpc>
              <a:spcAft>
                <a:spcPts val="600"/>
              </a:spcAft>
            </a:pPr>
            <a:r>
              <a:rPr lang="zh-CN"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建设耶尔穆克十字路口和环岛</a:t>
            </a:r>
            <a:r>
              <a:rPr lang="en-US"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(02</a:t>
            </a:r>
            <a:r>
              <a:rPr lang="zh-CN"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号</a:t>
            </a:r>
            <a:r>
              <a:rPr lang="en-US"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a:t>
            </a:r>
            <a:r>
              <a:rPr lang="zh-CN" altLang="zh-CN" sz="1400" dirty="0">
                <a:solidFill>
                  <a:srgbClr val="000000"/>
                </a:solidFill>
                <a:latin typeface="Arial" panose="020B0604020202020204" pitchFamily="34" charset="0"/>
                <a:ea typeface="微软雅黑" panose="020B0503020204020204" pitchFamily="18" charset="-122"/>
                <a:cs typeface="Arial" panose="020B0604020202020204" pitchFamily="34" charset="0"/>
              </a:rPr>
              <a:t>、立交桥、过街天桥和一个隧道</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422900" y="1600200"/>
            <a:ext cx="3937000" cy="23876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800100" y="4457700"/>
            <a:ext cx="8585200" cy="21209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5" name="TextBox 1"/>
          <p:cNvSpPr txBox="1"/>
          <p:nvPr/>
        </p:nvSpPr>
        <p:spPr>
          <a:xfrm>
            <a:off x="723900" y="698500"/>
            <a:ext cx="6477000" cy="254000"/>
          </a:xfrm>
          <a:prstGeom prst="rect">
            <a:avLst/>
          </a:prstGeom>
          <a:noFill/>
        </p:spPr>
        <p:txBody>
          <a:bodyPr wrap="none" lIns="0" tIns="0" rIns="0" rtlCol="0">
            <a:spAutoFit/>
          </a:bodyPr>
          <a:lstStyle/>
          <a:p>
            <a:pPr>
              <a:lnSpc>
                <a:spcPts val="2000"/>
              </a:lnSpc>
            </a:pPr>
            <a:r>
              <a:rPr lang="en-US" altLang="zh-CN" sz="1595" b="1" dirty="0">
                <a:solidFill>
                  <a:srgbClr val="1F497D"/>
                </a:solidFill>
                <a:latin typeface="微软雅黑" panose="020B0503020204020204" pitchFamily="18" charset="-122"/>
                <a:cs typeface="微软雅黑" panose="020B0503020204020204" pitchFamily="18" charset="-122"/>
              </a:rPr>
              <a:t>MAINTENANCE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WORKS</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OF</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MOHAMMED</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AL-QASIM</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HIGHWAY</a:t>
            </a:r>
          </a:p>
        </p:txBody>
      </p:sp>
      <p:sp>
        <p:nvSpPr>
          <p:cNvPr id="6" name="TextBox 1"/>
          <p:cNvSpPr txBox="1"/>
          <p:nvPr/>
        </p:nvSpPr>
        <p:spPr>
          <a:xfrm>
            <a:off x="774700" y="1028700"/>
            <a:ext cx="1943100" cy="2286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Employer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location:</a:t>
            </a:r>
          </a:p>
        </p:txBody>
      </p:sp>
      <p:sp>
        <p:nvSpPr>
          <p:cNvPr id="7" name="TextBox 1"/>
          <p:cNvSpPr txBox="1"/>
          <p:nvPr/>
        </p:nvSpPr>
        <p:spPr>
          <a:xfrm>
            <a:off x="774700" y="1371600"/>
            <a:ext cx="3975100" cy="11430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Mayoralty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Baghdad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Projects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Department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Baghdad,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Iraq</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Project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Type:</a:t>
            </a:r>
          </a:p>
          <a:p>
            <a:pPr>
              <a:lnSpc>
                <a:spcPts val="2400"/>
              </a:lnSpc>
            </a:pPr>
            <a:r>
              <a:rPr lang="en-US" altLang="zh-CN" sz="1405" b="1" dirty="0">
                <a:solidFill>
                  <a:srgbClr val="000000"/>
                </a:solidFill>
                <a:latin typeface="微软雅黑" panose="020B0503020204020204" pitchFamily="18" charset="-122"/>
                <a:cs typeface="微软雅黑" panose="020B0503020204020204" pitchFamily="18" charset="-122"/>
              </a:rPr>
              <a:t>EPCM</a:t>
            </a:r>
          </a:p>
        </p:txBody>
      </p:sp>
      <p:sp>
        <p:nvSpPr>
          <p:cNvPr id="8" name="TextBox 1"/>
          <p:cNvSpPr txBox="1"/>
          <p:nvPr/>
        </p:nvSpPr>
        <p:spPr>
          <a:xfrm>
            <a:off x="774700" y="2578100"/>
            <a:ext cx="3911600" cy="8382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All</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surveys,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land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works,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civil</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works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on-site</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for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the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maintenance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Mohammed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Al-Qasim</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Highway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32</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wide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bridge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instruct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pave</a:t>
            </a:r>
          </a:p>
        </p:txBody>
      </p:sp>
      <p:sp>
        <p:nvSpPr>
          <p:cNvPr id="9" name="TextBox 1"/>
          <p:cNvSpPr txBox="1"/>
          <p:nvPr/>
        </p:nvSpPr>
        <p:spPr>
          <a:xfrm>
            <a:off x="774700" y="3479800"/>
            <a:ext cx="4203700" cy="5334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approaches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including</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recommended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actions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for</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rehabilitation</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with</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the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issuance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overall</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reports.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422900" y="1600200"/>
            <a:ext cx="3937000" cy="23876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800100" y="4457700"/>
            <a:ext cx="8585200" cy="21209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5" name="TextBox 1"/>
          <p:cNvSpPr txBox="1"/>
          <p:nvPr/>
        </p:nvSpPr>
        <p:spPr>
          <a:xfrm>
            <a:off x="723900" y="698500"/>
            <a:ext cx="2757165" cy="291747"/>
          </a:xfrm>
          <a:prstGeom prst="rect">
            <a:avLst/>
          </a:prstGeom>
          <a:noFill/>
        </p:spPr>
        <p:txBody>
          <a:bodyPr wrap="none" lIns="0" tIns="0" rIns="0" rtlCol="0">
            <a:spAutoFit/>
          </a:bodyPr>
          <a:lstStyle/>
          <a:p>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穆罕默德</a:t>
            </a:r>
            <a:r>
              <a:rPr lang="en-US"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a:t>
            </a:r>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卡西姆公路维修工程</a:t>
            </a:r>
          </a:p>
        </p:txBody>
      </p:sp>
      <p:sp>
        <p:nvSpPr>
          <p:cNvPr id="6" name="TextBox 1"/>
          <p:cNvSpPr txBox="1"/>
          <p:nvPr/>
        </p:nvSpPr>
        <p:spPr>
          <a:xfrm>
            <a:off x="774700" y="1028700"/>
            <a:ext cx="4318000" cy="2220223"/>
          </a:xfrm>
          <a:prstGeom prst="rect">
            <a:avLst/>
          </a:prstGeom>
          <a:noFill/>
        </p:spPr>
        <p:txBody>
          <a:bodyPr wrap="square" lIns="0" tIns="0" rIns="0" rtlCol="0">
            <a:spAutoFit/>
          </a:bodyPr>
          <a:lstStyle/>
          <a:p>
            <a:pPr>
              <a:lnSpc>
                <a:spcPct val="150000"/>
              </a:lnSpc>
              <a:spcAft>
                <a:spcPts val="600"/>
              </a:spcAft>
            </a:pP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雇主和位置：</a:t>
            </a:r>
          </a:p>
          <a:p>
            <a:pPr>
              <a:lnSpc>
                <a:spcPct val="150000"/>
              </a:lnSpc>
              <a:spcAft>
                <a:spcPts val="600"/>
              </a:spcAft>
            </a:pP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巴格达市长</a:t>
            </a:r>
            <a:r>
              <a:rPr lang="en-US"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 - </a:t>
            </a: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项目部</a:t>
            </a:r>
            <a:r>
              <a:rPr lang="en-US"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 - </a:t>
            </a: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伊拉克巴格达</a:t>
            </a:r>
          </a:p>
          <a:p>
            <a:pPr>
              <a:lnSpc>
                <a:spcPct val="150000"/>
              </a:lnSpc>
              <a:spcAft>
                <a:spcPts val="600"/>
              </a:spcAft>
            </a:pP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项目类型：</a:t>
            </a:r>
            <a:r>
              <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EPCM</a:t>
            </a:r>
            <a:endPar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a:p>
            <a:pPr>
              <a:lnSpc>
                <a:spcPct val="150000"/>
              </a:lnSpc>
              <a:spcAft>
                <a:spcPts val="600"/>
              </a:spcAft>
            </a:pP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穆罕默德</a:t>
            </a:r>
            <a:r>
              <a:rPr lang="en-US"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a:t>
            </a: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卡西姆公路</a:t>
            </a:r>
            <a:r>
              <a:rPr lang="en-US"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32</a:t>
            </a:r>
            <a:r>
              <a:rPr lang="zh-CN" altLang="zh-CN" sz="1405" dirty="0">
                <a:solidFill>
                  <a:srgbClr val="000000"/>
                </a:solidFill>
                <a:latin typeface="Arial" panose="020B0604020202020204" pitchFamily="34" charset="0"/>
                <a:ea typeface="微软雅黑" panose="020B0503020204020204" pitchFamily="18" charset="-122"/>
                <a:cs typeface="Arial" panose="020B0604020202020204" pitchFamily="34" charset="0"/>
              </a:rPr>
              <a:t>号宽桥维修的所有测量、土地工程和土建工程现场指导和铺路方法，包括全面报告发布后的修复建议行动。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016000" y="4851400"/>
            <a:ext cx="3987800" cy="22606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105400" y="990600"/>
            <a:ext cx="4267200" cy="37338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130800" y="4826000"/>
            <a:ext cx="4254500" cy="23241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800100" y="698500"/>
            <a:ext cx="3327400" cy="254000"/>
          </a:xfrm>
          <a:prstGeom prst="rect">
            <a:avLst/>
          </a:prstGeom>
          <a:noFill/>
        </p:spPr>
        <p:txBody>
          <a:bodyPr wrap="none" lIns="0" tIns="0" rIns="0" rtlCol="0">
            <a:spAutoFit/>
          </a:bodyPr>
          <a:lstStyle/>
          <a:p>
            <a:pPr>
              <a:lnSpc>
                <a:spcPts val="2000"/>
              </a:lnSpc>
            </a:pPr>
            <a:r>
              <a:rPr lang="en-US" altLang="zh-CN" sz="1595" b="1" dirty="0">
                <a:solidFill>
                  <a:srgbClr val="1F497D"/>
                </a:solidFill>
                <a:latin typeface="微软雅黑" panose="020B0503020204020204" pitchFamily="18" charset="-122"/>
                <a:cs typeface="微软雅黑" panose="020B0503020204020204" pitchFamily="18" charset="-122"/>
              </a:rPr>
              <a:t>AL-</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YARMOUK</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BRIDGE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PROJECT</a:t>
            </a:r>
          </a:p>
        </p:txBody>
      </p:sp>
      <p:sp>
        <p:nvSpPr>
          <p:cNvPr id="7" name="TextBox 1"/>
          <p:cNvSpPr txBox="1"/>
          <p:nvPr/>
        </p:nvSpPr>
        <p:spPr>
          <a:xfrm>
            <a:off x="939800" y="1028700"/>
            <a:ext cx="1803400" cy="2032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Employer</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location:</a:t>
            </a:r>
          </a:p>
        </p:txBody>
      </p:sp>
      <p:sp>
        <p:nvSpPr>
          <p:cNvPr id="8" name="TextBox 1"/>
          <p:cNvSpPr txBox="1"/>
          <p:nvPr/>
        </p:nvSpPr>
        <p:spPr>
          <a:xfrm>
            <a:off x="965200" y="1346200"/>
            <a:ext cx="3517900" cy="10541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Ministry</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of</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Municipalities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General</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Public</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Works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Ninawa</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Province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North</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of</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Iraq</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Project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Type:</a:t>
            </a:r>
          </a:p>
          <a:p>
            <a:pPr>
              <a:lnSpc>
                <a:spcPts val="2200"/>
              </a:lnSpc>
            </a:pPr>
            <a:r>
              <a:rPr lang="en-US" altLang="zh-CN" sz="1295" b="1" dirty="0">
                <a:solidFill>
                  <a:srgbClr val="000000"/>
                </a:solidFill>
                <a:latin typeface="微软雅黑" panose="020B0503020204020204" pitchFamily="18" charset="-122"/>
                <a:cs typeface="微软雅黑" panose="020B0503020204020204" pitchFamily="18" charset="-122"/>
              </a:rPr>
              <a:t>EPC</a:t>
            </a:r>
          </a:p>
        </p:txBody>
      </p:sp>
      <p:sp>
        <p:nvSpPr>
          <p:cNvPr id="9" name="TextBox 1"/>
          <p:cNvSpPr txBox="1"/>
          <p:nvPr/>
        </p:nvSpPr>
        <p:spPr>
          <a:xfrm>
            <a:off x="965200" y="2463800"/>
            <a:ext cx="3581400" cy="7747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The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project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the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largest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bridge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intersection</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in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Iraq,</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which</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implemented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by</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100%</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Iraqi</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company.</a:t>
            </a:r>
          </a:p>
        </p:txBody>
      </p:sp>
      <p:sp>
        <p:nvSpPr>
          <p:cNvPr id="10" name="TextBox 1"/>
          <p:cNvSpPr txBox="1"/>
          <p:nvPr/>
        </p:nvSpPr>
        <p:spPr>
          <a:xfrm>
            <a:off x="965200" y="3340100"/>
            <a:ext cx="3683000" cy="1346200"/>
          </a:xfrm>
          <a:prstGeom prst="rect">
            <a:avLst/>
          </a:prstGeom>
          <a:noFill/>
        </p:spPr>
        <p:txBody>
          <a:bodyPr wrap="none" lIns="0" tIns="0" rIns="0" rtlCol="0">
            <a:spAutoFit/>
          </a:bodyPr>
          <a:lstStyle/>
          <a:p>
            <a:pPr>
              <a:lnSpc>
                <a:spcPts val="1600"/>
              </a:lnSpc>
            </a:pPr>
            <a:r>
              <a:rPr lang="en-US" altLang="zh-CN" sz="1295" dirty="0">
                <a:solidFill>
                  <a:srgbClr val="000000"/>
                </a:solidFill>
                <a:latin typeface="微软雅黑" panose="020B0503020204020204" pitchFamily="18" charset="-122"/>
                <a:cs typeface="微软雅黑" panose="020B0503020204020204" pitchFamily="18" charset="-122"/>
              </a:rPr>
              <a:t>The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Yarmouk</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Bridge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provides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international</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transportation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service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Nineveh</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Governorate,</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as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it</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includes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three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crossings,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one</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of</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which</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is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train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track,</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two</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bridges</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over</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each</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other,</a:t>
            </a:r>
          </a:p>
          <a:p>
            <a:pPr>
              <a:lnSpc>
                <a:spcPts val="2200"/>
              </a:lnSpc>
            </a:pPr>
            <a:r>
              <a:rPr lang="en-US" altLang="zh-CN" sz="1295" dirty="0">
                <a:solidFill>
                  <a:srgbClr val="000000"/>
                </a:solidFill>
                <a:latin typeface="微软雅黑" panose="020B0503020204020204" pitchFamily="18" charset="-122"/>
                <a:cs typeface="微软雅黑" panose="020B0503020204020204" pitchFamily="18" charset="-122"/>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a</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two-way</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000000"/>
                </a:solidFill>
                <a:latin typeface="微软雅黑" panose="020B0503020204020204" pitchFamily="18" charset="-122"/>
                <a:cs typeface="微软雅黑" panose="020B0503020204020204" pitchFamily="18" charset="-122"/>
              </a:rPr>
              <a:t>tunnel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016000" y="4851400"/>
            <a:ext cx="3987800" cy="22606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105400" y="990600"/>
            <a:ext cx="4267200" cy="37338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130800" y="4826000"/>
            <a:ext cx="4254500" cy="23241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800100" y="698500"/>
            <a:ext cx="1641475" cy="292388"/>
          </a:xfrm>
          <a:prstGeom prst="rect">
            <a:avLst/>
          </a:prstGeom>
          <a:noFill/>
        </p:spPr>
        <p:txBody>
          <a:bodyPr wrap="none" lIns="0" tIns="0" rIns="0" rtlCol="0">
            <a:spAutoFit/>
          </a:bodyPr>
          <a:lstStyle/>
          <a:p>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耶尔穆克大桥项目</a:t>
            </a:r>
          </a:p>
        </p:txBody>
      </p:sp>
      <p:sp>
        <p:nvSpPr>
          <p:cNvPr id="7" name="TextBox 1"/>
          <p:cNvSpPr txBox="1"/>
          <p:nvPr/>
        </p:nvSpPr>
        <p:spPr>
          <a:xfrm>
            <a:off x="939800" y="1028700"/>
            <a:ext cx="3937000" cy="2944909"/>
          </a:xfrm>
          <a:prstGeom prst="rect">
            <a:avLst/>
          </a:prstGeom>
          <a:noFill/>
        </p:spPr>
        <p:txBody>
          <a:bodyPr wrap="square" lIns="0" tIns="0" rIns="0" rtlCol="0">
            <a:spAutoFit/>
          </a:bodyPr>
          <a:lstStyle>
            <a:defPPr>
              <a:defRPr lang="en-US"/>
            </a:defPPr>
            <a:lvl1pPr>
              <a:lnSpc>
                <a:spcPct val="150000"/>
              </a:lnSpc>
              <a:spcAft>
                <a:spcPts val="600"/>
              </a:spcAft>
              <a:defRPr sz="1405">
                <a:solidFill>
                  <a:srgbClr val="000000"/>
                </a:solidFill>
                <a:latin typeface="Arial" panose="020B0604020202020204" pitchFamily="34" charset="0"/>
                <a:ea typeface="微软雅黑" panose="020B0503020204020204" pitchFamily="18" charset="-122"/>
                <a:cs typeface="Arial" panose="020B0604020202020204" pitchFamily="34" charset="0"/>
              </a:defRPr>
            </a:lvl1pPr>
          </a:lstStyle>
          <a:p>
            <a:r>
              <a:rPr lang="zh-CN" altLang="zh-CN" dirty="0"/>
              <a:t>雇主和位置：</a:t>
            </a:r>
          </a:p>
          <a:p>
            <a:r>
              <a:rPr lang="zh-CN" altLang="zh-CN" dirty="0"/>
              <a:t>市政和一般公共工程部</a:t>
            </a:r>
            <a:r>
              <a:rPr lang="en-US" altLang="zh-CN" dirty="0"/>
              <a:t> - </a:t>
            </a:r>
            <a:r>
              <a:rPr lang="zh-CN" altLang="zh-CN" dirty="0"/>
              <a:t>尼尼微省</a:t>
            </a:r>
            <a:r>
              <a:rPr lang="en-US" altLang="zh-CN" dirty="0"/>
              <a:t> - </a:t>
            </a:r>
            <a:r>
              <a:rPr lang="zh-CN" altLang="zh-CN" dirty="0"/>
              <a:t>伊拉克北部</a:t>
            </a:r>
          </a:p>
          <a:p>
            <a:r>
              <a:rPr lang="zh-CN" altLang="zh-CN" dirty="0"/>
              <a:t>项目类型：</a:t>
            </a:r>
            <a:r>
              <a:rPr lang="en-US" altLang="zh-CN" b="1" dirty="0"/>
              <a:t>EPC</a:t>
            </a:r>
            <a:endParaRPr lang="zh-CN" altLang="zh-CN" b="1" dirty="0"/>
          </a:p>
          <a:p>
            <a:r>
              <a:rPr lang="zh-CN" altLang="zh-CN" dirty="0"/>
              <a:t>该项目是伊拉克最大的桥梁交叉口，完全由伊拉克公司实施。</a:t>
            </a:r>
          </a:p>
          <a:p>
            <a:r>
              <a:rPr lang="zh-CN" altLang="zh-CN" dirty="0"/>
              <a:t>耶尔穆克大桥为尼尼微省提供国际运输服务，因为它包括三个十字路口，其中一个是火车轨道，两座桥相互连接，以及一个双向隧道</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927100" y="4762500"/>
            <a:ext cx="4279900" cy="2057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283200" y="1612900"/>
            <a:ext cx="3835400" cy="3009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295900" y="4737100"/>
            <a:ext cx="3822700" cy="20955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723900" y="774700"/>
            <a:ext cx="4673600" cy="254000"/>
          </a:xfrm>
          <a:prstGeom prst="rect">
            <a:avLst/>
          </a:prstGeom>
          <a:noFill/>
        </p:spPr>
        <p:txBody>
          <a:bodyPr wrap="none" lIns="0" tIns="0" rIns="0" rtlCol="0">
            <a:spAutoFit/>
          </a:bodyPr>
          <a:lstStyle/>
          <a:p>
            <a:pPr>
              <a:lnSpc>
                <a:spcPts val="2000"/>
              </a:lnSpc>
            </a:pPr>
            <a:r>
              <a:rPr lang="en-US" altLang="zh-CN" sz="1595" b="1" dirty="0">
                <a:solidFill>
                  <a:srgbClr val="1F497D"/>
                </a:solidFill>
                <a:latin typeface="微软雅黑" panose="020B0503020204020204" pitchFamily="18" charset="-122"/>
                <a:cs typeface="微软雅黑" panose="020B0503020204020204" pitchFamily="18" charset="-122"/>
              </a:rPr>
              <a:t>THE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MODERN</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VILLAGE</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COMPLEX</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IN</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RAMADI</a:t>
            </a:r>
          </a:p>
        </p:txBody>
      </p:sp>
      <p:sp>
        <p:nvSpPr>
          <p:cNvPr id="7" name="TextBox 1"/>
          <p:cNvSpPr txBox="1"/>
          <p:nvPr/>
        </p:nvSpPr>
        <p:spPr>
          <a:xfrm>
            <a:off x="774700" y="1346200"/>
            <a:ext cx="1943100" cy="2286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Employer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location:</a:t>
            </a:r>
          </a:p>
        </p:txBody>
      </p:sp>
      <p:sp>
        <p:nvSpPr>
          <p:cNvPr id="8" name="TextBox 1"/>
          <p:cNvSpPr txBox="1"/>
          <p:nvPr/>
        </p:nvSpPr>
        <p:spPr>
          <a:xfrm>
            <a:off x="774700" y="1689100"/>
            <a:ext cx="4038600" cy="11430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Ministry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Agriculture,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Anbar</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Province,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Ramadi</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City,</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West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of</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Iraq</a:t>
            </a:r>
          </a:p>
          <a:p>
            <a:pPr>
              <a:lnSpc>
                <a:spcPts val="2400"/>
              </a:lnSpc>
            </a:pPr>
            <a:r>
              <a:rPr lang="en-US" altLang="zh-CN" sz="1405" dirty="0">
                <a:solidFill>
                  <a:srgbClr val="000000"/>
                </a:solidFill>
                <a:latin typeface="微软雅黑" panose="020B0503020204020204" pitchFamily="18" charset="-122"/>
                <a:cs typeface="微软雅黑" panose="020B0503020204020204" pitchFamily="18" charset="-122"/>
              </a:rPr>
              <a:t>Project</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Type:</a:t>
            </a:r>
          </a:p>
          <a:p>
            <a:pPr>
              <a:lnSpc>
                <a:spcPts val="2300"/>
              </a:lnSpc>
            </a:pPr>
            <a:r>
              <a:rPr lang="en-US" altLang="zh-CN" sz="1405" b="1" dirty="0">
                <a:solidFill>
                  <a:srgbClr val="000000"/>
                </a:solidFill>
                <a:latin typeface="微软雅黑" panose="020B0503020204020204" pitchFamily="18" charset="-122"/>
                <a:cs typeface="微软雅黑" panose="020B0503020204020204" pitchFamily="18" charset="-122"/>
              </a:rPr>
              <a:t>EPC</a:t>
            </a:r>
          </a:p>
        </p:txBody>
      </p:sp>
      <p:sp>
        <p:nvSpPr>
          <p:cNvPr id="9" name="TextBox 1"/>
          <p:cNvSpPr txBox="1"/>
          <p:nvPr/>
        </p:nvSpPr>
        <p:spPr>
          <a:xfrm>
            <a:off x="774700" y="2870200"/>
            <a:ext cx="3505200" cy="2286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10</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Villas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Complex</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Associated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with</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overall</a:t>
            </a:r>
          </a:p>
        </p:txBody>
      </p:sp>
      <p:sp>
        <p:nvSpPr>
          <p:cNvPr id="10" name="TextBox 1"/>
          <p:cNvSpPr txBox="1"/>
          <p:nvPr/>
        </p:nvSpPr>
        <p:spPr>
          <a:xfrm>
            <a:off x="774700" y="3175000"/>
            <a:ext cx="3949700" cy="228600"/>
          </a:xfrm>
          <a:prstGeom prst="rect">
            <a:avLst/>
          </a:prstGeom>
          <a:noFill/>
        </p:spPr>
        <p:txBody>
          <a:bodyPr wrap="none" lIns="0" tIns="0" rIns="0" rtlCol="0">
            <a:spAutoFit/>
          </a:bodyPr>
          <a:lstStyle/>
          <a:p>
            <a:pPr>
              <a:lnSpc>
                <a:spcPts val="1800"/>
              </a:lnSpc>
            </a:pPr>
            <a:r>
              <a:rPr lang="en-US" altLang="zh-CN" sz="1405" dirty="0">
                <a:solidFill>
                  <a:srgbClr val="000000"/>
                </a:solidFill>
                <a:latin typeface="微软雅黑" panose="020B0503020204020204" pitchFamily="18" charset="-122"/>
                <a:cs typeface="微软雅黑" panose="020B0503020204020204" pitchFamily="18" charset="-122"/>
              </a:rPr>
              <a:t>infrastructure</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and</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facilities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buildings</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(17</a:t>
            </a:r>
            <a:r>
              <a:rPr lang="en-US" altLang="zh-CN" sz="1405" dirty="0">
                <a:latin typeface="Times New Roman" panose="02020603050405020304" pitchFamily="18" charset="0"/>
                <a:cs typeface="Times New Roman" panose="02020603050405020304" pitchFamily="18" charset="0"/>
              </a:rPr>
              <a:t> </a:t>
            </a:r>
            <a:r>
              <a:rPr lang="en-US" altLang="zh-CN" sz="1405" dirty="0">
                <a:solidFill>
                  <a:srgbClr val="000000"/>
                </a:solidFill>
                <a:latin typeface="微软雅黑" panose="020B0503020204020204" pitchFamily="18" charset="-122"/>
                <a:cs typeface="微软雅黑" panose="020B0503020204020204" pitchFamily="18" charset="-122"/>
              </a:rPr>
              <a:t>Nos.).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927100" y="4762500"/>
            <a:ext cx="4279900" cy="2057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283200" y="1612900"/>
            <a:ext cx="3835400" cy="3009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295900" y="4737100"/>
            <a:ext cx="3822700" cy="20955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723900" y="774700"/>
            <a:ext cx="2051844" cy="292388"/>
          </a:xfrm>
          <a:prstGeom prst="rect">
            <a:avLst/>
          </a:prstGeom>
          <a:noFill/>
        </p:spPr>
        <p:txBody>
          <a:bodyPr wrap="none" lIns="0" tIns="0" rIns="0" rtlCol="0">
            <a:spAutoFit/>
          </a:bodyPr>
          <a:lstStyle/>
          <a:p>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拉马迪现代村庄综合体</a:t>
            </a:r>
          </a:p>
        </p:txBody>
      </p:sp>
      <p:sp>
        <p:nvSpPr>
          <p:cNvPr id="7" name="TextBox 1"/>
          <p:cNvSpPr txBox="1"/>
          <p:nvPr/>
        </p:nvSpPr>
        <p:spPr>
          <a:xfrm>
            <a:off x="774699" y="1346200"/>
            <a:ext cx="4102101" cy="1572482"/>
          </a:xfrm>
          <a:prstGeom prst="rect">
            <a:avLst/>
          </a:prstGeom>
          <a:noFill/>
        </p:spPr>
        <p:txBody>
          <a:bodyPr wrap="square" lIns="0" tIns="0" rIns="0" rtlCol="0">
            <a:spAutoFit/>
          </a:bodyPr>
          <a:lstStyle>
            <a:defPPr>
              <a:defRPr lang="en-US"/>
            </a:defPPr>
            <a:lvl1pPr>
              <a:lnSpc>
                <a:spcPct val="150000"/>
              </a:lnSpc>
              <a:spcAft>
                <a:spcPts val="600"/>
              </a:spcAft>
              <a:defRPr sz="1405">
                <a:solidFill>
                  <a:srgbClr val="000000"/>
                </a:solidFill>
                <a:latin typeface="Arial" panose="020B0604020202020204" pitchFamily="34" charset="0"/>
                <a:ea typeface="微软雅黑" panose="020B0503020204020204" pitchFamily="18" charset="-122"/>
                <a:cs typeface="Arial" panose="020B0604020202020204" pitchFamily="34" charset="0"/>
              </a:defRPr>
            </a:lvl1pPr>
          </a:lstStyle>
          <a:p>
            <a:r>
              <a:rPr lang="zh-CN" altLang="zh-CN" dirty="0"/>
              <a:t>雇主和位置：</a:t>
            </a:r>
          </a:p>
          <a:p>
            <a:r>
              <a:rPr lang="zh-CN" altLang="zh-CN" dirty="0"/>
              <a:t>伊拉克西部安巴尔省拉马迪市农业部</a:t>
            </a:r>
          </a:p>
          <a:p>
            <a:r>
              <a:rPr lang="zh-CN" altLang="zh-CN" dirty="0"/>
              <a:t>项目类型：</a:t>
            </a:r>
            <a:r>
              <a:rPr lang="en-US" altLang="zh-CN" b="1" dirty="0"/>
              <a:t>EPC</a:t>
            </a:r>
            <a:endParaRPr lang="zh-CN" altLang="zh-CN" b="1" dirty="0"/>
          </a:p>
          <a:p>
            <a:r>
              <a:rPr lang="en-US" altLang="zh-CN" dirty="0"/>
              <a:t>10</a:t>
            </a:r>
            <a:r>
              <a:rPr lang="zh-CN" altLang="zh-CN" dirty="0"/>
              <a:t>栋别墅综合体，配套整体基础设施建筑（</a:t>
            </a:r>
            <a:r>
              <a:rPr lang="en-US" altLang="zh-CN" dirty="0"/>
              <a:t>17</a:t>
            </a:r>
            <a:r>
              <a:rPr lang="zh-CN" altLang="zh-CN" dirty="0"/>
              <a:t>栋）。</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825500" y="3873500"/>
            <a:ext cx="4254500" cy="27051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245100" y="863600"/>
            <a:ext cx="4076700" cy="28321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270500" y="3848100"/>
            <a:ext cx="4038600" cy="2692400"/>
          </a:xfrm>
          <a:prstGeom prst="rect">
            <a:avLst/>
          </a:prstGeom>
          <a:noFill/>
        </p:spPr>
      </p:pic>
      <p:sp>
        <p:nvSpPr>
          <p:cNvPr id="2" name="TextBox 1"/>
          <p:cNvSpPr txBox="1"/>
          <p:nvPr/>
        </p:nvSpPr>
        <p:spPr>
          <a:xfrm>
            <a:off x="1155700" y="38100"/>
            <a:ext cx="4864100" cy="152400"/>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p>
        </p:txBody>
      </p:sp>
      <p:sp>
        <p:nvSpPr>
          <p:cNvPr id="6" name="TextBox 1"/>
          <p:cNvSpPr txBox="1"/>
          <p:nvPr/>
        </p:nvSpPr>
        <p:spPr>
          <a:xfrm>
            <a:off x="266700" y="1244600"/>
            <a:ext cx="4533900" cy="1651000"/>
          </a:xfrm>
          <a:prstGeom prst="rect">
            <a:avLst/>
          </a:prstGeom>
          <a:noFill/>
        </p:spPr>
        <p:txBody>
          <a:bodyPr wrap="none" lIns="0" tIns="0" rIns="0" rtlCol="0">
            <a:spAutoFit/>
          </a:bodyPr>
          <a:lstStyle/>
          <a:p>
            <a:pPr>
              <a:lnSpc>
                <a:spcPts val="2000"/>
              </a:lnSpc>
            </a:pPr>
            <a:r>
              <a:rPr lang="en-US" altLang="zh-CN" sz="1595" dirty="0">
                <a:solidFill>
                  <a:srgbClr val="1F497D"/>
                </a:solidFill>
                <a:latin typeface="微软雅黑" panose="020B0503020204020204" pitchFamily="18" charset="-122"/>
                <a:cs typeface="微软雅黑" panose="020B0503020204020204" pitchFamily="18" charset="-122"/>
              </a:rPr>
              <a:t>Contracted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with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housing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and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construction</a:t>
            </a:r>
          </a:p>
          <a:p>
            <a:pPr>
              <a:lnSpc>
                <a:spcPts val="2700"/>
              </a:lnSpc>
            </a:pPr>
            <a:r>
              <a:rPr lang="en-US" altLang="zh-CN" sz="1595" dirty="0">
                <a:solidFill>
                  <a:srgbClr val="1F497D"/>
                </a:solidFill>
                <a:latin typeface="微软雅黑" panose="020B0503020204020204" pitchFamily="18" charset="-122"/>
                <a:cs typeface="微软雅黑" panose="020B0503020204020204" pitchFamily="18" charset="-122"/>
              </a:rPr>
              <a:t>ministry</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execud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the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foundation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and</a:t>
            </a:r>
          </a:p>
          <a:p>
            <a:pPr>
              <a:lnSpc>
                <a:spcPts val="2700"/>
              </a:lnSpc>
            </a:pPr>
            <a:r>
              <a:rPr lang="en-US" altLang="zh-CN" sz="1595" dirty="0">
                <a:solidFill>
                  <a:srgbClr val="1F497D"/>
                </a:solidFill>
                <a:latin typeface="微软雅黑" panose="020B0503020204020204" pitchFamily="18" charset="-122"/>
                <a:cs typeface="微软雅黑" panose="020B0503020204020204" pitchFamily="18" charset="-122"/>
              </a:rPr>
              <a:t>Concrete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Structure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for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Main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building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following</a:t>
            </a:r>
          </a:p>
          <a:p>
            <a:pPr>
              <a:lnSpc>
                <a:spcPts val="2700"/>
              </a:lnSpc>
            </a:pPr>
            <a:r>
              <a:rPr lang="en-US" altLang="zh-CN" sz="1595" dirty="0">
                <a:solidFill>
                  <a:srgbClr val="1F497D"/>
                </a:solidFill>
                <a:latin typeface="微软雅黑" panose="020B0503020204020204" pitchFamily="18" charset="-122"/>
                <a:cs typeface="微软雅黑" panose="020B0503020204020204" pitchFamily="18" charset="-122"/>
              </a:rPr>
              <a:t>to</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Al-shuhdah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institution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which</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is</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following</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to</a:t>
            </a:r>
          </a:p>
          <a:p>
            <a:pPr>
              <a:lnSpc>
                <a:spcPts val="2700"/>
              </a:lnSpc>
            </a:pPr>
            <a:r>
              <a:rPr lang="en-US" altLang="zh-CN" sz="1595" dirty="0">
                <a:solidFill>
                  <a:srgbClr val="1F497D"/>
                </a:solidFill>
                <a:latin typeface="微软雅黑" panose="020B0503020204020204" pitchFamily="18" charset="-122"/>
                <a:cs typeface="微软雅黑" panose="020B0503020204020204" pitchFamily="18" charset="-122"/>
              </a:rPr>
              <a:t>prime</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minister</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in</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Baghdad</a:t>
            </a:r>
            <a:r>
              <a:rPr lang="en-US" altLang="zh-CN" sz="1595" dirty="0">
                <a:latin typeface="Times New Roman" panose="02020603050405020304" pitchFamily="18" charset="0"/>
                <a:cs typeface="Times New Roman" panose="02020603050405020304" pitchFamily="18" charset="0"/>
              </a:rPr>
              <a:t> </a:t>
            </a:r>
            <a:r>
              <a:rPr lang="en-US" altLang="zh-CN" sz="1595" dirty="0">
                <a:solidFill>
                  <a:srgbClr val="1F497D"/>
                </a:solidFill>
                <a:latin typeface="微软雅黑" panose="020B0503020204020204" pitchFamily="18" charset="-122"/>
                <a:cs typeface="微软雅黑" panose="020B0503020204020204" pitchFamily="18" charset="-122"/>
              </a:rPr>
              <a:t>Governorate.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825500" y="3873500"/>
            <a:ext cx="4254500" cy="27051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5245100" y="863600"/>
            <a:ext cx="4076700" cy="28321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5270500" y="3848100"/>
            <a:ext cx="4038600" cy="26924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6" name="TextBox 1"/>
          <p:cNvSpPr txBox="1"/>
          <p:nvPr/>
        </p:nvSpPr>
        <p:spPr>
          <a:xfrm>
            <a:off x="266700" y="1244600"/>
            <a:ext cx="4686300" cy="1105239"/>
          </a:xfrm>
          <a:prstGeom prst="rect">
            <a:avLst/>
          </a:prstGeom>
          <a:noFill/>
        </p:spPr>
        <p:txBody>
          <a:bodyPr wrap="square" lIns="0" tIns="0" rIns="0" rtlCol="0">
            <a:spAutoFit/>
          </a:bodyPr>
          <a:lstStyle/>
          <a:p>
            <a:pPr>
              <a:lnSpc>
                <a:spcPct val="150000"/>
              </a:lnSpc>
            </a:pPr>
            <a:r>
              <a:rPr lang="zh-CN" altLang="zh-CN" sz="1595" dirty="0">
                <a:solidFill>
                  <a:srgbClr val="1F497D"/>
                </a:solidFill>
                <a:latin typeface="Arial" panose="020B0604020202020204" pitchFamily="34" charset="0"/>
                <a:ea typeface="微软雅黑" panose="020B0503020204020204" pitchFamily="18" charset="-122"/>
                <a:cs typeface="Arial" panose="020B0604020202020204" pitchFamily="34" charset="0"/>
              </a:rPr>
              <a:t>与住房和建设部签订合同，受</a:t>
            </a:r>
            <a:r>
              <a:rPr lang="en-US" altLang="zh-CN" sz="1595" dirty="0">
                <a:solidFill>
                  <a:srgbClr val="1F497D"/>
                </a:solidFill>
                <a:latin typeface="Arial" panose="020B0604020202020204" pitchFamily="34" charset="0"/>
                <a:ea typeface="微软雅黑" panose="020B0503020204020204" pitchFamily="18" charset="-122"/>
                <a:cs typeface="Arial" panose="020B0604020202020204" pitchFamily="34" charset="0"/>
              </a:rPr>
              <a:t>Al-</a:t>
            </a:r>
            <a:r>
              <a:rPr lang="en-US" altLang="zh-CN" sz="1595" dirty="0" err="1">
                <a:solidFill>
                  <a:srgbClr val="1F497D"/>
                </a:solidFill>
                <a:latin typeface="Arial" panose="020B0604020202020204" pitchFamily="34" charset="0"/>
                <a:ea typeface="微软雅黑" panose="020B0503020204020204" pitchFamily="18" charset="-122"/>
                <a:cs typeface="Arial" panose="020B0604020202020204" pitchFamily="34" charset="0"/>
              </a:rPr>
              <a:t>shuhdah</a:t>
            </a:r>
            <a:r>
              <a:rPr lang="zh-CN" altLang="zh-CN" sz="1595" dirty="0">
                <a:solidFill>
                  <a:srgbClr val="1F497D"/>
                </a:solidFill>
                <a:latin typeface="Arial" panose="020B0604020202020204" pitchFamily="34" charset="0"/>
                <a:ea typeface="微软雅黑" panose="020B0503020204020204" pitchFamily="18" charset="-122"/>
                <a:cs typeface="Arial" panose="020B0604020202020204" pitchFamily="34" charset="0"/>
              </a:rPr>
              <a:t>机构之委托负责主建筑的基础和混凝土结构的施工，而该机构是受巴格达省省长之委托。</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54000" y="2438400"/>
            <a:ext cx="3276600" cy="2184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556000" y="2438400"/>
            <a:ext cx="3200400" cy="21844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6794500" y="2438400"/>
            <a:ext cx="2806700" cy="21590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673100" y="4838700"/>
            <a:ext cx="4064000" cy="2501900"/>
          </a:xfrm>
          <a:prstGeom prst="rect">
            <a:avLst/>
          </a:prstGeom>
          <a:noFill/>
        </p:spPr>
      </p:pic>
      <p:pic>
        <p:nvPicPr>
          <p:cNvPr id="7" name="Picture 3"/>
          <p:cNvPicPr>
            <a:picLocks noChangeAspect="1" noChangeArrowheads="1"/>
          </p:cNvPicPr>
          <p:nvPr/>
        </p:nvPicPr>
        <p:blipFill>
          <a:blip r:embed="rId7"/>
          <a:srcRect/>
          <a:stretch>
            <a:fillRect/>
          </a:stretch>
        </p:blipFill>
        <p:spPr bwMode="auto">
          <a:xfrm>
            <a:off x="5054600" y="4838700"/>
            <a:ext cx="3949700" cy="2514600"/>
          </a:xfrm>
          <a:prstGeom prst="rect">
            <a:avLst/>
          </a:prstGeom>
          <a:noFill/>
        </p:spPr>
      </p:pic>
      <p:sp>
        <p:nvSpPr>
          <p:cNvPr id="2" name="TextBox 1"/>
          <p:cNvSpPr txBox="1"/>
          <p:nvPr/>
        </p:nvSpPr>
        <p:spPr>
          <a:xfrm>
            <a:off x="1155700" y="38100"/>
            <a:ext cx="4919039" cy="511615"/>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endParaRPr lang="ar-IQ" altLang="zh-CN" sz="1405" b="1" dirty="0">
              <a:solidFill>
                <a:srgbClr val="000000"/>
              </a:solidFill>
              <a:latin typeface="Times New Roman" panose="02020603050405020304" pitchFamily="18" charset="0"/>
              <a:cs typeface="Times New Roman" panose="02020603050405020304" pitchFamily="18" charset="0"/>
            </a:endParaRPr>
          </a:p>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a:p>
            <a:pPr>
              <a:lnSpc>
                <a:spcPts val="1200"/>
              </a:lnSpc>
            </a:pPr>
            <a:endParaRPr lang="en-US" altLang="zh-CN" sz="1405" b="1" dirty="0">
              <a:solidFill>
                <a:srgbClr val="000000"/>
              </a:solidFill>
              <a:latin typeface="Times New Roman" panose="02020603050405020304" pitchFamily="18" charset="0"/>
              <a:cs typeface="Times New Roman" panose="02020603050405020304" pitchFamily="18" charset="0"/>
            </a:endParaRPr>
          </a:p>
        </p:txBody>
      </p:sp>
      <p:sp>
        <p:nvSpPr>
          <p:cNvPr id="8" name="TextBox 1"/>
          <p:cNvSpPr txBox="1"/>
          <p:nvPr/>
        </p:nvSpPr>
        <p:spPr>
          <a:xfrm>
            <a:off x="330200" y="1041400"/>
            <a:ext cx="5760295" cy="543675"/>
          </a:xfrm>
          <a:prstGeom prst="rect">
            <a:avLst/>
          </a:prstGeom>
          <a:noFill/>
        </p:spPr>
        <p:txBody>
          <a:bodyPr wrap="none" lIns="0" tIns="0" rIns="0" rtlCol="0">
            <a:spAutoFit/>
          </a:bodyPr>
          <a:lstStyle/>
          <a:p>
            <a:pPr>
              <a:lnSpc>
                <a:spcPts val="2000"/>
              </a:lnSpc>
            </a:pPr>
            <a:r>
              <a:rPr lang="en-US" altLang="zh-CN" sz="1595" b="1" dirty="0">
                <a:solidFill>
                  <a:srgbClr val="1F497D"/>
                </a:solidFill>
                <a:latin typeface="微软雅黑" panose="020B0503020204020204" pitchFamily="18" charset="-122"/>
                <a:cs typeface="微软雅黑" panose="020B0503020204020204" pitchFamily="18" charset="-122"/>
              </a:rPr>
              <a:t>Supply</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And</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Install</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Mechanical</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and</a:t>
            </a:r>
            <a:r>
              <a:rPr lang="en-US" altLang="zh-CN" sz="1595" dirty="0">
                <a:latin typeface="Times New Roman" panose="02020603050405020304" pitchFamily="18" charset="0"/>
                <a:cs typeface="Times New Roman" panose="02020603050405020304" pitchFamily="18" charset="0"/>
              </a:rPr>
              <a:t> </a:t>
            </a:r>
            <a:r>
              <a:rPr lang="en-US" altLang="zh-CN" sz="1595" b="1" dirty="0">
                <a:solidFill>
                  <a:srgbClr val="1F497D"/>
                </a:solidFill>
                <a:latin typeface="微软雅黑" panose="020B0503020204020204" pitchFamily="18" charset="-122"/>
                <a:cs typeface="微软雅黑" panose="020B0503020204020204" pitchFamily="18" charset="-122"/>
              </a:rPr>
              <a:t>Electrical</a:t>
            </a:r>
            <a:r>
              <a:rPr lang="en-US" altLang="zh-CN" sz="1595" dirty="0">
                <a:latin typeface="Times New Roman" panose="02020603050405020304" pitchFamily="18" charset="0"/>
                <a:cs typeface="Times New Roman" panose="02020603050405020304" pitchFamily="18" charset="0"/>
              </a:rPr>
              <a:t> </a:t>
            </a:r>
            <a:r>
              <a:rPr lang="en-US" altLang="zh-CN" sz="1595" b="1" dirty="0" err="1">
                <a:solidFill>
                  <a:srgbClr val="1F497D"/>
                </a:solidFill>
                <a:latin typeface="微软雅黑" panose="020B0503020204020204" pitchFamily="18" charset="-122"/>
                <a:cs typeface="微软雅黑" panose="020B0503020204020204" pitchFamily="18" charset="-122"/>
              </a:rPr>
              <a:t>Equipments</a:t>
            </a:r>
            <a:endParaRPr lang="ar-IQ" altLang="zh-CN" sz="1595" b="1" dirty="0">
              <a:solidFill>
                <a:srgbClr val="1F497D"/>
              </a:solidFill>
              <a:latin typeface="微软雅黑" panose="020B0503020204020204" pitchFamily="18" charset="-122"/>
              <a:cs typeface="微软雅黑" panose="020B0503020204020204" pitchFamily="18" charset="-122"/>
            </a:endParaRPr>
          </a:p>
          <a:p>
            <a:pPr>
              <a:lnSpc>
                <a:spcPts val="2000"/>
              </a:lnSpc>
            </a:pPr>
            <a:endParaRPr lang="en-US" altLang="zh-CN" sz="1595" b="1" dirty="0">
              <a:solidFill>
                <a:srgbClr val="1F497D"/>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54000" y="2438400"/>
            <a:ext cx="3276600" cy="21844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556000" y="2438400"/>
            <a:ext cx="3200400" cy="21844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6794500" y="2438400"/>
            <a:ext cx="2806700" cy="21590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673100" y="4838700"/>
            <a:ext cx="4064000" cy="2501900"/>
          </a:xfrm>
          <a:prstGeom prst="rect">
            <a:avLst/>
          </a:prstGeom>
          <a:noFill/>
        </p:spPr>
      </p:pic>
      <p:pic>
        <p:nvPicPr>
          <p:cNvPr id="7" name="Picture 3"/>
          <p:cNvPicPr>
            <a:picLocks noChangeAspect="1" noChangeArrowheads="1"/>
          </p:cNvPicPr>
          <p:nvPr/>
        </p:nvPicPr>
        <p:blipFill>
          <a:blip r:embed="rId7"/>
          <a:srcRect/>
          <a:stretch>
            <a:fillRect/>
          </a:stretch>
        </p:blipFill>
        <p:spPr bwMode="auto">
          <a:xfrm>
            <a:off x="5054600" y="4838700"/>
            <a:ext cx="3949700" cy="2514600"/>
          </a:xfrm>
          <a:prstGeom prst="rect">
            <a:avLst/>
          </a:prstGeom>
          <a:noFill/>
        </p:spPr>
      </p:pic>
      <p:sp>
        <p:nvSpPr>
          <p:cNvPr id="2" name="TextBox 1"/>
          <p:cNvSpPr txBox="1"/>
          <p:nvPr/>
        </p:nvSpPr>
        <p:spPr>
          <a:xfrm>
            <a:off x="1155700" y="38100"/>
            <a:ext cx="2693045" cy="203967"/>
          </a:xfrm>
          <a:prstGeom prst="rect">
            <a:avLst/>
          </a:prstGeom>
          <a:noFill/>
        </p:spPr>
        <p:txBody>
          <a:bodyPr wrap="none" lIns="0" tIns="0" rIns="0" rtlCol="0">
            <a:spAutoFit/>
          </a:bodyPr>
          <a:lstStyle/>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p:txBody>
      </p:sp>
      <p:sp>
        <p:nvSpPr>
          <p:cNvPr id="8" name="TextBox 1"/>
          <p:cNvSpPr txBox="1"/>
          <p:nvPr/>
        </p:nvSpPr>
        <p:spPr>
          <a:xfrm>
            <a:off x="330200" y="1041400"/>
            <a:ext cx="2462213" cy="292388"/>
          </a:xfrm>
          <a:prstGeom prst="rect">
            <a:avLst/>
          </a:prstGeom>
          <a:noFill/>
        </p:spPr>
        <p:txBody>
          <a:bodyPr wrap="none" lIns="0" tIns="0" rIns="0" rtlCol="0">
            <a:spAutoFit/>
          </a:bodyPr>
          <a:lstStyle/>
          <a:p>
            <a:r>
              <a:rPr lang="zh-CN" altLang="zh-CN" sz="1595" b="1" dirty="0">
                <a:solidFill>
                  <a:srgbClr val="1F497D"/>
                </a:solidFill>
                <a:latin typeface="Arial" panose="020B0604020202020204" pitchFamily="34" charset="0"/>
                <a:ea typeface="微软雅黑" panose="020B0503020204020204" pitchFamily="18" charset="-122"/>
                <a:cs typeface="Arial" panose="020B0604020202020204" pitchFamily="34" charset="0"/>
              </a:rPr>
              <a:t>供应和安装机械和电气设备</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254000" y="1066800"/>
            <a:ext cx="3124200" cy="21209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479800" y="1079500"/>
            <a:ext cx="3124200" cy="21082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6629400" y="1092200"/>
            <a:ext cx="3022600" cy="21209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787400" y="3314700"/>
            <a:ext cx="3924300" cy="2298700"/>
          </a:xfrm>
          <a:prstGeom prst="rect">
            <a:avLst/>
          </a:prstGeom>
          <a:noFill/>
        </p:spPr>
      </p:pic>
      <p:pic>
        <p:nvPicPr>
          <p:cNvPr id="7" name="Picture 3"/>
          <p:cNvPicPr>
            <a:picLocks noChangeAspect="1" noChangeArrowheads="1"/>
          </p:cNvPicPr>
          <p:nvPr/>
        </p:nvPicPr>
        <p:blipFill>
          <a:blip r:embed="rId7"/>
          <a:srcRect/>
          <a:stretch>
            <a:fillRect/>
          </a:stretch>
        </p:blipFill>
        <p:spPr bwMode="auto">
          <a:xfrm>
            <a:off x="4838700" y="3314700"/>
            <a:ext cx="4000500" cy="2349500"/>
          </a:xfrm>
          <a:prstGeom prst="rect">
            <a:avLst/>
          </a:prstGeom>
          <a:noFill/>
        </p:spPr>
      </p:pic>
      <p:sp>
        <p:nvSpPr>
          <p:cNvPr id="2" name="TextBox 1"/>
          <p:cNvSpPr txBox="1"/>
          <p:nvPr/>
        </p:nvSpPr>
        <p:spPr>
          <a:xfrm>
            <a:off x="1155700" y="38100"/>
            <a:ext cx="4919039" cy="511615"/>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endParaRPr lang="ar-IQ" altLang="zh-CN" sz="1405" b="1" dirty="0">
              <a:solidFill>
                <a:srgbClr val="000000"/>
              </a:solidFill>
              <a:latin typeface="Times New Roman" panose="02020603050405020304" pitchFamily="18" charset="0"/>
              <a:cs typeface="Times New Roman" panose="02020603050405020304" pitchFamily="18" charset="0"/>
            </a:endParaRPr>
          </a:p>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a:p>
            <a:pPr>
              <a:lnSpc>
                <a:spcPts val="1200"/>
              </a:lnSpc>
            </a:pPr>
            <a:endParaRPr lang="en-US" altLang="zh-CN" sz="1405" b="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15900" y="0"/>
            <a:ext cx="812800" cy="69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003300" y="1244600"/>
            <a:ext cx="2730500" cy="25908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1016000" y="4305300"/>
            <a:ext cx="2730500" cy="21336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3860800" y="1257300"/>
            <a:ext cx="2755900" cy="2552700"/>
          </a:xfrm>
          <a:prstGeom prst="rect">
            <a:avLst/>
          </a:prstGeom>
          <a:noFill/>
        </p:spPr>
      </p:pic>
      <p:pic>
        <p:nvPicPr>
          <p:cNvPr id="6" name="Picture 3"/>
          <p:cNvPicPr>
            <a:picLocks noChangeAspect="1" noChangeArrowheads="1"/>
          </p:cNvPicPr>
          <p:nvPr/>
        </p:nvPicPr>
        <p:blipFill>
          <a:blip r:embed="rId6"/>
          <a:srcRect/>
          <a:stretch>
            <a:fillRect/>
          </a:stretch>
        </p:blipFill>
        <p:spPr bwMode="auto">
          <a:xfrm>
            <a:off x="3873500" y="4305300"/>
            <a:ext cx="2755900" cy="2171700"/>
          </a:xfrm>
          <a:prstGeom prst="rect">
            <a:avLst/>
          </a:prstGeom>
          <a:noFill/>
        </p:spPr>
      </p:pic>
      <p:pic>
        <p:nvPicPr>
          <p:cNvPr id="7" name="Picture 3"/>
          <p:cNvPicPr>
            <a:picLocks noChangeAspect="1" noChangeArrowheads="1"/>
          </p:cNvPicPr>
          <p:nvPr/>
        </p:nvPicPr>
        <p:blipFill>
          <a:blip r:embed="rId7"/>
          <a:srcRect/>
          <a:stretch>
            <a:fillRect/>
          </a:stretch>
        </p:blipFill>
        <p:spPr bwMode="auto">
          <a:xfrm>
            <a:off x="6705600" y="1244600"/>
            <a:ext cx="2590800" cy="2565400"/>
          </a:xfrm>
          <a:prstGeom prst="rect">
            <a:avLst/>
          </a:prstGeom>
          <a:noFill/>
        </p:spPr>
      </p:pic>
      <p:pic>
        <p:nvPicPr>
          <p:cNvPr id="8" name="Picture 3"/>
          <p:cNvPicPr>
            <a:picLocks noChangeAspect="1" noChangeArrowheads="1"/>
          </p:cNvPicPr>
          <p:nvPr/>
        </p:nvPicPr>
        <p:blipFill>
          <a:blip r:embed="rId8"/>
          <a:srcRect/>
          <a:stretch>
            <a:fillRect/>
          </a:stretch>
        </p:blipFill>
        <p:spPr bwMode="auto">
          <a:xfrm>
            <a:off x="6794500" y="4152900"/>
            <a:ext cx="2514600" cy="2298700"/>
          </a:xfrm>
          <a:prstGeom prst="rect">
            <a:avLst/>
          </a:prstGeom>
          <a:noFill/>
        </p:spPr>
      </p:pic>
      <p:sp>
        <p:nvSpPr>
          <p:cNvPr id="2" name="TextBox 1"/>
          <p:cNvSpPr txBox="1"/>
          <p:nvPr/>
        </p:nvSpPr>
        <p:spPr>
          <a:xfrm>
            <a:off x="1155700" y="38100"/>
            <a:ext cx="4919039" cy="511615"/>
          </a:xfrm>
          <a:prstGeom prst="rect">
            <a:avLst/>
          </a:prstGeom>
          <a:noFill/>
        </p:spPr>
        <p:txBody>
          <a:bodyPr wrap="none" lIns="0" tIns="0" rIns="0" rtlCol="0">
            <a:spAutoFit/>
          </a:bodyPr>
          <a:lstStyle/>
          <a:p>
            <a:pPr>
              <a:lnSpc>
                <a:spcPts val="1200"/>
              </a:lnSpc>
            </a:pPr>
            <a:r>
              <a:rPr lang="en-US" altLang="zh-CN" sz="1405" b="1" dirty="0">
                <a:solidFill>
                  <a:srgbClr val="000000"/>
                </a:solidFill>
                <a:latin typeface="Times New Roman" panose="02020603050405020304" pitchFamily="18" charset="0"/>
                <a:cs typeface="Times New Roman" panose="02020603050405020304" pitchFamily="18" charset="0"/>
              </a:rPr>
              <a:t>Silver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Sands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for</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Trading</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and</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General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Services</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Co.</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Times New Roman" panose="02020603050405020304" pitchFamily="18" charset="0"/>
                <a:cs typeface="Times New Roman" panose="02020603050405020304" pitchFamily="18" charset="0"/>
              </a:rPr>
              <a:t>Ltd.</a:t>
            </a:r>
            <a:endParaRPr lang="ar-IQ" altLang="zh-CN" sz="1405" b="1" dirty="0">
              <a:solidFill>
                <a:srgbClr val="000000"/>
              </a:solidFill>
              <a:latin typeface="Times New Roman" panose="02020603050405020304" pitchFamily="18" charset="0"/>
              <a:cs typeface="Times New Roman" panose="02020603050405020304" pitchFamily="18" charset="0"/>
            </a:endParaRPr>
          </a:p>
          <a:p>
            <a:pPr>
              <a:lnSpc>
                <a:spcPts val="12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en-US"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endParaRPr>
          </a:p>
          <a:p>
            <a:pPr>
              <a:lnSpc>
                <a:spcPts val="1200"/>
              </a:lnSpc>
            </a:pPr>
            <a:endParaRPr lang="en-US" altLang="zh-CN" sz="1405" b="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2173477"/>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09600" y="2209800"/>
            <a:ext cx="9156700" cy="4546600"/>
          </a:xfrm>
          <a:prstGeom prst="rect">
            <a:avLst/>
          </a:prstGeom>
          <a:noFill/>
        </p:spPr>
      </p:pic>
      <p:sp>
        <p:nvSpPr>
          <p:cNvPr id="2" name="TextBox 1"/>
          <p:cNvSpPr txBox="1"/>
          <p:nvPr/>
        </p:nvSpPr>
        <p:spPr>
          <a:xfrm>
            <a:off x="3263900" y="1320800"/>
            <a:ext cx="35052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2173477"/>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18" charset="-122"/>
              <a:ea typeface="微软雅黑" panose="020B0503020204020204" pitchFamily="18" charset="-122"/>
            </a:endParaRPr>
          </a:p>
        </p:txBody>
      </p:sp>
      <p:pic>
        <p:nvPicPr>
          <p:cNvPr id="1027" name="Picture 3"/>
          <p:cNvPicPr>
            <a:picLocks noChangeAspect="1" noChangeArrowheads="1"/>
          </p:cNvPicPr>
          <p:nvPr/>
        </p:nvPicPr>
        <p:blipFill>
          <a:blip r:embed="rId2"/>
          <a:srcRect/>
          <a:stretch>
            <a:fillRect/>
          </a:stretch>
        </p:blipFill>
        <p:spPr bwMode="auto">
          <a:xfrm>
            <a:off x="609600" y="2209800"/>
            <a:ext cx="9156700" cy="4546600"/>
          </a:xfrm>
          <a:prstGeom prst="rect">
            <a:avLst/>
          </a:prstGeom>
          <a:noFill/>
        </p:spPr>
      </p:pic>
      <p:sp>
        <p:nvSpPr>
          <p:cNvPr id="2" name="TextBox 1"/>
          <p:cNvSpPr txBox="1"/>
          <p:nvPr/>
        </p:nvSpPr>
        <p:spPr>
          <a:xfrm>
            <a:off x="4445614" y="1320800"/>
            <a:ext cx="1186222" cy="400751"/>
          </a:xfrm>
          <a:prstGeom prst="rect">
            <a:avLst/>
          </a:prstGeom>
          <a:noFill/>
        </p:spPr>
        <p:txBody>
          <a:bodyPr wrap="none" lIns="0" tIns="0" rIns="0" rtlCol="0">
            <a:spAutoFit/>
          </a:bodyPr>
          <a:lstStyle/>
          <a:p>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公司证书</a:t>
            </a:r>
          </a:p>
        </p:txBody>
      </p:sp>
      <p:sp>
        <p:nvSpPr>
          <p:cNvPr id="5" name="矩形 4"/>
          <p:cNvSpPr/>
          <p:nvPr/>
        </p:nvSpPr>
        <p:spPr>
          <a:xfrm>
            <a:off x="852714" y="3429000"/>
            <a:ext cx="2600325" cy="1631216"/>
          </a:xfrm>
          <a:prstGeom prst="rect">
            <a:avLst/>
          </a:prstGeom>
          <a:solidFill>
            <a:schemeClr val="bg1"/>
          </a:solidFill>
        </p:spPr>
        <p:txBody>
          <a:bodyPr wrap="square">
            <a:spAutoFit/>
          </a:bodyPr>
          <a:lstStyle/>
          <a:p>
            <a:pPr algn="ctr"/>
            <a:r>
              <a:rPr lang="zh-CN" altLang="zh-CN" sz="1000" dirty="0">
                <a:latin typeface="Arial" panose="020B0604020202020204" pitchFamily="34" charset="0"/>
                <a:ea typeface="微软雅黑" panose="020B0503020204020204" pitchFamily="18" charset="-122"/>
                <a:cs typeface="Arial" panose="020B0604020202020204" pitchFamily="34" charset="0"/>
              </a:rPr>
              <a:t>公司章程</a:t>
            </a:r>
          </a:p>
          <a:p>
            <a:pPr algn="ctr"/>
            <a:r>
              <a:rPr lang="zh-CN" altLang="zh-CN" sz="1000" dirty="0">
                <a:latin typeface="Arial" panose="020B0604020202020204" pitchFamily="34" charset="0"/>
                <a:ea typeface="微软雅黑" panose="020B0503020204020204" pitchFamily="18" charset="-122"/>
                <a:cs typeface="Arial" panose="020B0604020202020204" pitchFamily="34" charset="0"/>
              </a:rPr>
              <a:t>银沙综合贸易与综合服务有限公司</a:t>
            </a:r>
          </a:p>
          <a:p>
            <a:pPr algn="ctr"/>
            <a:r>
              <a:rPr lang="en-US" altLang="zh-CN" sz="1000" dirty="0">
                <a:latin typeface="Arial" panose="020B0604020202020204" pitchFamily="34" charset="0"/>
                <a:ea typeface="微软雅黑" panose="020B0503020204020204" pitchFamily="18" charset="-122"/>
                <a:cs typeface="Arial" panose="020B0604020202020204" pitchFamily="34" charset="0"/>
              </a:rPr>
              <a:t> </a:t>
            </a:r>
            <a:endParaRPr lang="zh-CN" altLang="zh-CN" sz="1000" dirty="0">
              <a:latin typeface="Arial" panose="020B0604020202020204" pitchFamily="34" charset="0"/>
              <a:ea typeface="微软雅黑" panose="020B0503020204020204" pitchFamily="18" charset="-122"/>
              <a:cs typeface="Arial" panose="020B0604020202020204" pitchFamily="34" charset="0"/>
            </a:endParaRPr>
          </a:p>
          <a:p>
            <a:pPr algn="ctr"/>
            <a:r>
              <a:rPr lang="en-US" altLang="zh-CN" sz="1000" dirty="0">
                <a:latin typeface="Arial" panose="020B0604020202020204" pitchFamily="34" charset="0"/>
                <a:ea typeface="微软雅黑" panose="020B0503020204020204" pitchFamily="18" charset="-122"/>
                <a:cs typeface="Arial" panose="020B0604020202020204" pitchFamily="34" charset="0"/>
              </a:rPr>
              <a:t> </a:t>
            </a:r>
            <a:endParaRPr lang="zh-CN" altLang="zh-CN" sz="10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10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1000" dirty="0">
              <a:latin typeface="Arial" panose="020B0604020202020204" pitchFamily="34" charset="0"/>
              <a:ea typeface="微软雅黑" panose="020B0503020204020204" pitchFamily="18" charset="-122"/>
              <a:cs typeface="Arial" panose="020B0604020202020204" pitchFamily="34" charset="0"/>
            </a:endParaRPr>
          </a:p>
          <a:p>
            <a:pPr algn="ctr"/>
            <a:r>
              <a:rPr lang="en-US" altLang="zh-CN" sz="1000" dirty="0">
                <a:latin typeface="Arial" panose="020B0604020202020204" pitchFamily="34" charset="0"/>
                <a:ea typeface="微软雅黑" panose="020B0503020204020204" pitchFamily="18" charset="-122"/>
                <a:cs typeface="Arial" panose="020B0604020202020204" pitchFamily="34" charset="0"/>
              </a:rPr>
              <a:t> </a:t>
            </a:r>
            <a:endParaRPr lang="zh-CN" altLang="zh-CN" sz="1000" dirty="0">
              <a:latin typeface="Arial" panose="020B0604020202020204" pitchFamily="34" charset="0"/>
              <a:ea typeface="微软雅黑" panose="020B0503020204020204" pitchFamily="18" charset="-122"/>
              <a:cs typeface="Arial" panose="020B0604020202020204" pitchFamily="34" charset="0"/>
            </a:endParaRPr>
          </a:p>
          <a:p>
            <a:pPr algn="ctr"/>
            <a:r>
              <a:rPr lang="en-US" altLang="zh-CN" sz="1000" dirty="0">
                <a:latin typeface="Arial" panose="020B0604020202020204" pitchFamily="34" charset="0"/>
                <a:ea typeface="微软雅黑" panose="020B0503020204020204" pitchFamily="18" charset="-122"/>
                <a:cs typeface="Arial" panose="020B0604020202020204" pitchFamily="34" charset="0"/>
              </a:rPr>
              <a:t> </a:t>
            </a:r>
            <a:endParaRPr lang="zh-CN" altLang="zh-CN" sz="10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1000" dirty="0">
                <a:latin typeface="Arial" panose="020B0604020202020204" pitchFamily="34" charset="0"/>
                <a:ea typeface="微软雅黑" panose="020B0503020204020204" pitchFamily="18" charset="-122"/>
                <a:cs typeface="Arial" panose="020B0604020202020204" pitchFamily="34" charset="0"/>
              </a:rPr>
              <a:t>实收资本：</a:t>
            </a:r>
            <a:r>
              <a:rPr lang="en-US" altLang="zh-CN" sz="1000" dirty="0">
                <a:latin typeface="Arial" panose="020B0604020202020204" pitchFamily="34" charset="0"/>
                <a:ea typeface="微软雅黑" panose="020B0503020204020204" pitchFamily="18" charset="-122"/>
                <a:cs typeface="Arial" panose="020B0604020202020204" pitchFamily="34" charset="0"/>
              </a:rPr>
              <a:t>50,000,000IQD</a:t>
            </a:r>
            <a:r>
              <a:rPr lang="zh-CN" altLang="zh-CN" sz="1000" dirty="0">
                <a:latin typeface="Arial" panose="020B0604020202020204" pitchFamily="34" charset="0"/>
                <a:ea typeface="微软雅黑" panose="020B0503020204020204" pitchFamily="18" charset="-122"/>
                <a:cs typeface="Arial" panose="020B0604020202020204" pitchFamily="34" charset="0"/>
              </a:rPr>
              <a:t>（伍仟万伊拉克第纳尔）</a:t>
            </a:r>
          </a:p>
        </p:txBody>
      </p:sp>
      <p:sp>
        <p:nvSpPr>
          <p:cNvPr id="6" name="矩形 5"/>
          <p:cNvSpPr/>
          <p:nvPr/>
        </p:nvSpPr>
        <p:spPr>
          <a:xfrm>
            <a:off x="1335312" y="5334000"/>
            <a:ext cx="1498602" cy="338554"/>
          </a:xfrm>
          <a:prstGeom prst="rect">
            <a:avLst/>
          </a:prstGeom>
          <a:solidFill>
            <a:schemeClr val="bg1"/>
          </a:solidFill>
        </p:spPr>
        <p:txBody>
          <a:bodyPr wrap="square">
            <a:spAutoFit/>
          </a:bodyPr>
          <a:lstStyle/>
          <a:p>
            <a:pPr algn="ctr"/>
            <a:r>
              <a:rPr lang="zh-CN" altLang="zh-CN" sz="800" dirty="0">
                <a:latin typeface="Arial" panose="020B0604020202020204" pitchFamily="34" charset="0"/>
                <a:ea typeface="微软雅黑" panose="020B0503020204020204" pitchFamily="18" charset="-122"/>
                <a:cs typeface="Arial" panose="020B0604020202020204" pitchFamily="34" charset="0"/>
              </a:rPr>
              <a:t>本合同由提倡者</a:t>
            </a:r>
            <a:r>
              <a:rPr lang="en-US" altLang="zh-CN" sz="800" dirty="0" err="1">
                <a:latin typeface="Arial" panose="020B0604020202020204" pitchFamily="34" charset="0"/>
                <a:ea typeface="微软雅黑" panose="020B0503020204020204" pitchFamily="18" charset="-122"/>
                <a:cs typeface="Arial" panose="020B0604020202020204" pitchFamily="34" charset="0"/>
              </a:rPr>
              <a:t>Wattan</a:t>
            </a:r>
            <a:r>
              <a:rPr lang="en-US" altLang="zh-CN" sz="800" dirty="0">
                <a:latin typeface="Arial" panose="020B0604020202020204" pitchFamily="34" charset="0"/>
                <a:ea typeface="微软雅黑" panose="020B0503020204020204" pitchFamily="18" charset="-122"/>
                <a:cs typeface="Arial" panose="020B0604020202020204" pitchFamily="34" charset="0"/>
              </a:rPr>
              <a:t> </a:t>
            </a:r>
            <a:r>
              <a:rPr lang="en-US" altLang="zh-CN" sz="800" dirty="0" err="1">
                <a:latin typeface="Arial" panose="020B0604020202020204" pitchFamily="34" charset="0"/>
                <a:ea typeface="微软雅黑" panose="020B0503020204020204" pitchFamily="18" charset="-122"/>
                <a:cs typeface="Arial" panose="020B0604020202020204" pitchFamily="34" charset="0"/>
              </a:rPr>
              <a:t>Tawfeeq</a:t>
            </a:r>
            <a:r>
              <a:rPr lang="en-US" altLang="zh-CN" sz="800" dirty="0">
                <a:latin typeface="Arial" panose="020B0604020202020204" pitchFamily="34" charset="0"/>
                <a:ea typeface="微软雅黑" panose="020B0503020204020204" pitchFamily="18" charset="-122"/>
                <a:cs typeface="Arial" panose="020B0604020202020204" pitchFamily="34" charset="0"/>
              </a:rPr>
              <a:t> </a:t>
            </a:r>
            <a:r>
              <a:rPr lang="en-US" altLang="zh-CN" sz="800" dirty="0" err="1">
                <a:latin typeface="Arial" panose="020B0604020202020204" pitchFamily="34" charset="0"/>
                <a:ea typeface="微软雅黑" panose="020B0503020204020204" pitchFamily="18" charset="-122"/>
                <a:cs typeface="Arial" panose="020B0604020202020204" pitchFamily="34" charset="0"/>
              </a:rPr>
              <a:t>Obied</a:t>
            </a:r>
            <a:r>
              <a:rPr lang="zh-CN" altLang="zh-CN" sz="800" dirty="0">
                <a:latin typeface="Arial" panose="020B0604020202020204" pitchFamily="34" charset="0"/>
                <a:ea typeface="微软雅黑" panose="020B0503020204020204" pitchFamily="18" charset="-122"/>
                <a:cs typeface="Arial" panose="020B0604020202020204" pitchFamily="34" charset="0"/>
              </a:rPr>
              <a:t>整理</a:t>
            </a:r>
          </a:p>
        </p:txBody>
      </p:sp>
      <p:sp>
        <p:nvSpPr>
          <p:cNvPr id="7" name="矩形 6"/>
          <p:cNvSpPr/>
          <p:nvPr/>
        </p:nvSpPr>
        <p:spPr>
          <a:xfrm>
            <a:off x="7010400" y="3135868"/>
            <a:ext cx="2600325" cy="369332"/>
          </a:xfrm>
          <a:prstGeom prst="rect">
            <a:avLst/>
          </a:prstGeom>
          <a:solidFill>
            <a:schemeClr val="bg1"/>
          </a:solidFill>
        </p:spPr>
        <p:txBody>
          <a:bodyPr wrap="square" lIns="0" tIns="0" rIns="0" bIns="0">
            <a:spAutoFit/>
          </a:bodyPr>
          <a:lstStyle/>
          <a:p>
            <a:pPr algn="ctr"/>
            <a:r>
              <a:rPr lang="zh-CN" altLang="zh-CN" sz="800" dirty="0">
                <a:latin typeface="Arial" panose="020B0604020202020204" pitchFamily="34" charset="0"/>
                <a:ea typeface="微软雅黑" panose="020B0503020204020204" pitchFamily="18" charset="-122"/>
                <a:cs typeface="Arial" panose="020B0604020202020204" pitchFamily="34" charset="0"/>
              </a:rPr>
              <a:t>公司章程</a:t>
            </a:r>
            <a:endParaRPr lang="en-US" altLang="zh-CN" sz="8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8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800" dirty="0">
                <a:latin typeface="Arial" panose="020B0604020202020204" pitchFamily="34" charset="0"/>
                <a:ea typeface="微软雅黑" panose="020B0503020204020204" pitchFamily="18" charset="-122"/>
                <a:cs typeface="Arial" panose="020B0604020202020204" pitchFamily="34" charset="0"/>
              </a:rPr>
              <a:t>银沙综合贸易与综合服务有限公司</a:t>
            </a:r>
          </a:p>
        </p:txBody>
      </p:sp>
      <p:sp>
        <p:nvSpPr>
          <p:cNvPr id="8" name="矩形 7"/>
          <p:cNvSpPr/>
          <p:nvPr/>
        </p:nvSpPr>
        <p:spPr>
          <a:xfrm>
            <a:off x="7091589" y="3660465"/>
            <a:ext cx="2509611" cy="3347070"/>
          </a:xfrm>
          <a:prstGeom prst="rect">
            <a:avLst/>
          </a:prstGeom>
          <a:solidFill>
            <a:schemeClr val="bg1"/>
          </a:solidFill>
        </p:spPr>
        <p:txBody>
          <a:bodyPr wrap="square" lIns="0" tIns="0" rIns="0" bIns="0">
            <a:spAutoFit/>
          </a:bodyPr>
          <a:lstStyle/>
          <a:p>
            <a:r>
              <a:rPr lang="zh-CN" altLang="zh-CN" sz="750" u="sng" dirty="0">
                <a:latin typeface="Arial" panose="020B0604020202020204" pitchFamily="34" charset="0"/>
                <a:ea typeface="微软雅黑" panose="020B0503020204020204" pitchFamily="18" charset="-122"/>
                <a:cs typeface="Arial" panose="020B0604020202020204" pitchFamily="34" charset="0"/>
              </a:rPr>
              <a:t>第一条</a:t>
            </a:r>
            <a:r>
              <a:rPr lang="zh-CN" altLang="zh-CN" sz="750" dirty="0">
                <a:latin typeface="Arial" panose="020B0604020202020204" pitchFamily="34" charset="0"/>
                <a:ea typeface="微软雅黑" panose="020B0503020204020204" pitchFamily="18" charset="-122"/>
                <a:cs typeface="Arial" panose="020B0604020202020204" pitchFamily="34" charset="0"/>
              </a:rPr>
              <a:t>：名称：银沙综合贸易与综合服务有限公司</a:t>
            </a:r>
          </a:p>
          <a:p>
            <a:r>
              <a:rPr lang="en-US" altLang="zh-CN" sz="750" dirty="0">
                <a:latin typeface="Arial" panose="020B0604020202020204" pitchFamily="34" charset="0"/>
                <a:ea typeface="微软雅黑" panose="020B0503020204020204" pitchFamily="18" charset="-122"/>
                <a:cs typeface="Arial" panose="020B0604020202020204" pitchFamily="34" charset="0"/>
              </a:rPr>
              <a:t> </a:t>
            </a:r>
            <a:endParaRPr lang="zh-CN" altLang="zh-CN" sz="750" dirty="0">
              <a:latin typeface="Arial" panose="020B0604020202020204" pitchFamily="34" charset="0"/>
              <a:ea typeface="微软雅黑" panose="020B0503020204020204" pitchFamily="18" charset="-122"/>
              <a:cs typeface="Arial" panose="020B0604020202020204" pitchFamily="34" charset="0"/>
            </a:endParaRPr>
          </a:p>
          <a:p>
            <a:r>
              <a:rPr lang="zh-CN" altLang="zh-CN" sz="750" u="sng" dirty="0">
                <a:latin typeface="Arial" panose="020B0604020202020204" pitchFamily="34" charset="0"/>
                <a:ea typeface="微软雅黑" panose="020B0503020204020204" pitchFamily="18" charset="-122"/>
                <a:cs typeface="Arial" panose="020B0604020202020204" pitchFamily="34" charset="0"/>
              </a:rPr>
              <a:t>第二条</a:t>
            </a:r>
            <a:r>
              <a:rPr lang="zh-CN" altLang="zh-CN" sz="750" dirty="0">
                <a:latin typeface="Arial" panose="020B0604020202020204" pitchFamily="34" charset="0"/>
                <a:ea typeface="微软雅黑" panose="020B0503020204020204" pitchFamily="18" charset="-122"/>
                <a:cs typeface="Arial" panose="020B0604020202020204" pitchFamily="34" charset="0"/>
              </a:rPr>
              <a:t>：公司总部：伊拉克</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巴士拉</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总部有权在伊拉克境内外设立分公司。</a:t>
            </a:r>
          </a:p>
          <a:p>
            <a:r>
              <a:rPr lang="en-US" altLang="zh-CN" sz="750" dirty="0">
                <a:latin typeface="Arial" panose="020B0604020202020204" pitchFamily="34" charset="0"/>
                <a:ea typeface="微软雅黑" panose="020B0503020204020204" pitchFamily="18" charset="-122"/>
                <a:cs typeface="Arial" panose="020B0604020202020204" pitchFamily="34" charset="0"/>
              </a:rPr>
              <a:t> </a:t>
            </a:r>
            <a:endParaRPr lang="zh-CN" altLang="zh-CN" sz="750" dirty="0">
              <a:latin typeface="Arial" panose="020B0604020202020204" pitchFamily="34" charset="0"/>
              <a:ea typeface="微软雅黑" panose="020B0503020204020204" pitchFamily="18" charset="-122"/>
              <a:cs typeface="Arial" panose="020B0604020202020204" pitchFamily="34" charset="0"/>
            </a:endParaRPr>
          </a:p>
          <a:p>
            <a:r>
              <a:rPr lang="zh-CN" altLang="zh-CN" sz="750" u="sng" dirty="0">
                <a:latin typeface="Arial" panose="020B0604020202020204" pitchFamily="34" charset="0"/>
                <a:ea typeface="微软雅黑" panose="020B0503020204020204" pitchFamily="18" charset="-122"/>
                <a:cs typeface="Arial" panose="020B0604020202020204" pitchFamily="34" charset="0"/>
              </a:rPr>
              <a:t>第三条</a:t>
            </a:r>
            <a:r>
              <a:rPr lang="zh-CN" altLang="zh-CN" sz="750" dirty="0">
                <a:latin typeface="Arial" panose="020B0604020202020204" pitchFamily="34" charset="0"/>
                <a:ea typeface="微软雅黑" panose="020B0503020204020204" pitchFamily="18" charset="-122"/>
                <a:cs typeface="Arial" panose="020B0604020202020204" pitchFamily="34" charset="0"/>
              </a:rPr>
              <a:t>：公司宗旨和工程性质：根据《</a:t>
            </a:r>
            <a:r>
              <a:rPr lang="en-US" altLang="zh-CN" sz="750" dirty="0">
                <a:latin typeface="Arial" panose="020B0604020202020204" pitchFamily="34" charset="0"/>
                <a:ea typeface="微软雅黑" panose="020B0503020204020204" pitchFamily="18" charset="-122"/>
                <a:cs typeface="Arial" panose="020B0604020202020204" pitchFamily="34" charset="0"/>
              </a:rPr>
              <a:t>1984</a:t>
            </a:r>
            <a:r>
              <a:rPr lang="zh-CN" altLang="zh-CN" sz="750" dirty="0">
                <a:latin typeface="Arial" panose="020B0604020202020204" pitchFamily="34" charset="0"/>
                <a:ea typeface="微软雅黑" panose="020B0503020204020204" pitchFamily="18" charset="-122"/>
                <a:cs typeface="Arial" panose="020B0604020202020204" pitchFamily="34" charset="0"/>
              </a:rPr>
              <a:t>年贸易法》第</a:t>
            </a:r>
            <a:r>
              <a:rPr lang="en-US" altLang="zh-CN" sz="750" dirty="0">
                <a:latin typeface="Arial" panose="020B0604020202020204" pitchFamily="34" charset="0"/>
                <a:ea typeface="微软雅黑" panose="020B0503020204020204" pitchFamily="18" charset="-122"/>
                <a:cs typeface="Arial" panose="020B0604020202020204" pitchFamily="34" charset="0"/>
              </a:rPr>
              <a:t>30</a:t>
            </a:r>
            <a:r>
              <a:rPr lang="zh-CN" altLang="zh-CN" sz="750" dirty="0">
                <a:latin typeface="Arial" panose="020B0604020202020204" pitchFamily="34" charset="0"/>
                <a:ea typeface="微软雅黑" panose="020B0503020204020204" pitchFamily="18" charset="-122"/>
                <a:cs typeface="Arial" panose="020B0604020202020204" pitchFamily="34" charset="0"/>
              </a:rPr>
              <a:t>号文件，并结合本法发出的指示和决定，依法在进出口货物、商品等一般贸易领域进行资本投资，以及为了在公共服务领域提供资本投资，包括为公司活动提供经验、本国和阿拉伯劳动力，并为支持国民经济和国家发展提供工作领域的服务，公司可以通过雇用本国和阿拉伯工人来培训和发展他们，并为本国和阿拉伯公司提供包括清洁、维护和不同的公共服务在内的服务，以帮助公司取得收益和公共利益。</a:t>
            </a:r>
          </a:p>
          <a:p>
            <a:r>
              <a:rPr lang="en-US" altLang="zh-CN" sz="750" dirty="0">
                <a:latin typeface="Arial" panose="020B0604020202020204" pitchFamily="34" charset="0"/>
                <a:ea typeface="微软雅黑" panose="020B0503020204020204" pitchFamily="18" charset="-122"/>
                <a:cs typeface="Arial" panose="020B0604020202020204" pitchFamily="34" charset="0"/>
              </a:rPr>
              <a:t> </a:t>
            </a:r>
            <a:endParaRPr lang="zh-CN" altLang="zh-CN" sz="750" dirty="0">
              <a:latin typeface="Arial" panose="020B0604020202020204" pitchFamily="34" charset="0"/>
              <a:ea typeface="微软雅黑" panose="020B0503020204020204" pitchFamily="18" charset="-122"/>
              <a:cs typeface="Arial" panose="020B0604020202020204" pitchFamily="34" charset="0"/>
            </a:endParaRPr>
          </a:p>
          <a:p>
            <a:pPr>
              <a:spcAft>
                <a:spcPts val="300"/>
              </a:spcAft>
            </a:pPr>
            <a:r>
              <a:rPr lang="zh-CN" altLang="zh-CN" sz="750" u="sng" dirty="0">
                <a:latin typeface="Arial" panose="020B0604020202020204" pitchFamily="34" charset="0"/>
                <a:ea typeface="微软雅黑" panose="020B0503020204020204" pitchFamily="18" charset="-122"/>
                <a:cs typeface="Arial" panose="020B0604020202020204" pitchFamily="34" charset="0"/>
              </a:rPr>
              <a:t>为了达到公司的目的和活动成果，必须做到以下几点：</a:t>
            </a:r>
          </a:p>
          <a:p>
            <a:pPr marL="174625" indent="-17462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1 - </a:t>
            </a:r>
            <a:r>
              <a:rPr lang="zh-CN" altLang="zh-CN" sz="750" dirty="0">
                <a:latin typeface="Arial" panose="020B0604020202020204" pitchFamily="34" charset="0"/>
                <a:ea typeface="微软雅黑" panose="020B0503020204020204" pitchFamily="18" charset="-122"/>
                <a:cs typeface="Arial" panose="020B0604020202020204" pitchFamily="34" charset="0"/>
              </a:rPr>
              <a:t>持有实现其活动所必需的动产（如各种运输设施</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桥梁、仪器和机器等</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，并根据有效法律或以后可能出现的法律对其办理所有法律程序。</a:t>
            </a:r>
          </a:p>
          <a:p>
            <a:pPr marL="174625" indent="-17462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2 - </a:t>
            </a:r>
            <a:r>
              <a:rPr lang="zh-CN" altLang="zh-CN" sz="750" dirty="0">
                <a:latin typeface="Arial" panose="020B0604020202020204" pitchFamily="34" charset="0"/>
                <a:ea typeface="微软雅黑" panose="020B0503020204020204" pitchFamily="18" charset="-122"/>
                <a:cs typeface="Arial" panose="020B0604020202020204" pitchFamily="34" charset="0"/>
              </a:rPr>
              <a:t>持有不动产，并对其办理所有合法和法律程序。</a:t>
            </a:r>
          </a:p>
          <a:p>
            <a:pPr marL="174625" indent="-17462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3 - </a:t>
            </a:r>
            <a:r>
              <a:rPr lang="zh-CN" altLang="zh-CN" sz="750" dirty="0">
                <a:latin typeface="Arial" panose="020B0604020202020204" pitchFamily="34" charset="0"/>
                <a:ea typeface="微软雅黑" panose="020B0503020204020204" pitchFamily="18" charset="-122"/>
                <a:cs typeface="Arial" panose="020B0604020202020204" pitchFamily="34" charset="0"/>
              </a:rPr>
              <a:t>追踪所有合法的金融交易，并与所有持牌银行进行交易。</a:t>
            </a:r>
          </a:p>
          <a:p>
            <a:pPr marL="174625" indent="-17462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4 - </a:t>
            </a:r>
            <a:r>
              <a:rPr lang="zh-CN" altLang="zh-CN" sz="750" dirty="0">
                <a:latin typeface="Arial" panose="020B0604020202020204" pitchFamily="34" charset="0"/>
                <a:ea typeface="微软雅黑" panose="020B0503020204020204" pitchFamily="18" charset="-122"/>
                <a:cs typeface="Arial" panose="020B0604020202020204" pitchFamily="34" charset="0"/>
              </a:rPr>
              <a:t>通过建立、购买、出售和与所有公司合并</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合资公司除外</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，在所有公司中进行投资。</a:t>
            </a:r>
          </a:p>
          <a:p>
            <a:pPr marL="174625" indent="-17462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5 - </a:t>
            </a:r>
            <a:r>
              <a:rPr lang="zh-CN" altLang="zh-CN" sz="750" dirty="0">
                <a:latin typeface="Arial" panose="020B0604020202020204" pitchFamily="34" charset="0"/>
                <a:ea typeface="微软雅黑" panose="020B0503020204020204" pitchFamily="18" charset="-122"/>
                <a:cs typeface="Arial" panose="020B0604020202020204" pitchFamily="34" charset="0"/>
              </a:rPr>
              <a:t>根据公司的需要和投资人的利益，依法开展各项法律工作。</a:t>
            </a:r>
            <a:endParaRPr lang="en-US" altLang="zh-CN" sz="750" dirty="0">
              <a:latin typeface="Arial" panose="020B0604020202020204" pitchFamily="34" charset="0"/>
              <a:ea typeface="微软雅黑" panose="020B0503020204020204" pitchFamily="18" charset="-122"/>
              <a:cs typeface="Arial" panose="020B0604020202020204" pitchFamily="34" charset="0"/>
            </a:endParaRPr>
          </a:p>
          <a:p>
            <a:endParaRPr lang="en-US" altLang="zh-CN" sz="750" dirty="0">
              <a:latin typeface="Arial" panose="020B0604020202020204" pitchFamily="34" charset="0"/>
              <a:ea typeface="微软雅黑" panose="020B0503020204020204" pitchFamily="18" charset="-122"/>
              <a:cs typeface="Arial" panose="020B0604020202020204" pitchFamily="34" charset="0"/>
            </a:endParaRPr>
          </a:p>
          <a:p>
            <a:endParaRPr lang="en-US" altLang="zh-CN" sz="750" dirty="0">
              <a:latin typeface="Arial" panose="020B0604020202020204" pitchFamily="34" charset="0"/>
              <a:ea typeface="微软雅黑" panose="020B0503020204020204" pitchFamily="18" charset="-122"/>
              <a:cs typeface="Arial" panose="020B0604020202020204" pitchFamily="34" charset="0"/>
            </a:endParaRPr>
          </a:p>
          <a:p>
            <a:endParaRPr lang="zh-CN" altLang="zh-CN" sz="750" dirty="0">
              <a:latin typeface="Arial" panose="020B0604020202020204" pitchFamily="34" charset="0"/>
              <a:ea typeface="微软雅黑" panose="020B0503020204020204" pitchFamily="18" charset="-122"/>
              <a:cs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09600" y="1854200"/>
            <a:ext cx="5943600" cy="4343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565900" y="1854200"/>
            <a:ext cx="2882900" cy="4343400"/>
          </a:xfrm>
          <a:prstGeom prst="rect">
            <a:avLst/>
          </a:prstGeom>
          <a:noFill/>
        </p:spPr>
      </p:pic>
      <p:sp>
        <p:nvSpPr>
          <p:cNvPr id="2" name="TextBox 1"/>
          <p:cNvSpPr txBox="1"/>
          <p:nvPr/>
        </p:nvSpPr>
        <p:spPr>
          <a:xfrm>
            <a:off x="3263900" y="1320800"/>
            <a:ext cx="35052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09600" y="1854200"/>
            <a:ext cx="5943600" cy="4343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565900" y="1854200"/>
            <a:ext cx="2882900" cy="4343400"/>
          </a:xfrm>
          <a:prstGeom prst="rect">
            <a:avLst/>
          </a:prstGeom>
          <a:noFill/>
        </p:spPr>
      </p:pic>
      <p:sp>
        <p:nvSpPr>
          <p:cNvPr id="2" name="TextBox 1"/>
          <p:cNvSpPr txBox="1"/>
          <p:nvPr/>
        </p:nvSpPr>
        <p:spPr>
          <a:xfrm>
            <a:off x="4454596" y="1320800"/>
            <a:ext cx="1179810" cy="400751"/>
          </a:xfrm>
          <a:prstGeom prst="rect">
            <a:avLst/>
          </a:prstGeom>
          <a:noFill/>
        </p:spPr>
        <p:txBody>
          <a:bodyPr wrap="none" lIns="0" tIns="0" rIns="0" rtlCol="0">
            <a:spAutoFit/>
          </a:bodyPr>
          <a:lstStyle/>
          <a:p>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公司证书</a:t>
            </a:r>
          </a:p>
        </p:txBody>
      </p:sp>
      <p:sp>
        <p:nvSpPr>
          <p:cNvPr id="6" name="矩形 5"/>
          <p:cNvSpPr/>
          <p:nvPr/>
        </p:nvSpPr>
        <p:spPr>
          <a:xfrm>
            <a:off x="6878773" y="2789920"/>
            <a:ext cx="2112827" cy="115416"/>
          </a:xfrm>
          <a:prstGeom prst="rect">
            <a:avLst/>
          </a:prstGeom>
          <a:solidFill>
            <a:schemeClr val="bg1"/>
          </a:solidFill>
        </p:spPr>
        <p:txBody>
          <a:bodyPr wrap="square" lIns="0" tIns="0" rIns="0" bIns="0">
            <a:spAutoFit/>
          </a:bodyPr>
          <a:lstStyle/>
          <a:p>
            <a:r>
              <a:rPr lang="zh-CN" altLang="zh-CN" sz="750" dirty="0">
                <a:latin typeface="Arial" panose="020B0604020202020204" pitchFamily="34" charset="0"/>
                <a:ea typeface="微软雅黑" panose="020B0503020204020204" pitchFamily="18" charset="-122"/>
                <a:cs typeface="Arial" panose="020B0604020202020204" pitchFamily="34" charset="0"/>
              </a:rPr>
              <a:t>创始人：</a:t>
            </a:r>
          </a:p>
        </p:txBody>
      </p:sp>
      <p:sp>
        <p:nvSpPr>
          <p:cNvPr id="7" name="矩形 6"/>
          <p:cNvSpPr/>
          <p:nvPr/>
        </p:nvSpPr>
        <p:spPr>
          <a:xfrm>
            <a:off x="838200" y="2716411"/>
            <a:ext cx="2438400" cy="3385542"/>
          </a:xfrm>
          <a:prstGeom prst="rect">
            <a:avLst/>
          </a:prstGeom>
          <a:solidFill>
            <a:schemeClr val="bg1"/>
          </a:solidFill>
        </p:spPr>
        <p:txBody>
          <a:bodyPr wrap="square" lIns="0" tIns="0" rIns="0" bIns="0">
            <a:spAutoFit/>
          </a:bodyPr>
          <a:lstStyle/>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6 - 	</a:t>
            </a:r>
            <a:r>
              <a:rPr lang="zh-CN" altLang="zh-CN" sz="750" dirty="0">
                <a:latin typeface="Arial" panose="020B0604020202020204" pitchFamily="34" charset="0"/>
                <a:ea typeface="微软雅黑" panose="020B0503020204020204" pitchFamily="18" charset="-122"/>
                <a:cs typeface="Arial" panose="020B0604020202020204" pitchFamily="34" charset="0"/>
              </a:rPr>
              <a:t>与社会、合作和私营部门的不同当局或根据法律成立的任何其他组织订立不同类型的合同和达成交易，单独或与他人共同执行其活动和目标。</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7 - 	</a:t>
            </a:r>
            <a:r>
              <a:rPr lang="zh-CN" altLang="zh-CN" sz="750" dirty="0">
                <a:latin typeface="Arial" panose="020B0604020202020204" pitchFamily="34" charset="0"/>
                <a:ea typeface="微软雅黑" panose="020B0503020204020204" pitchFamily="18" charset="-122"/>
                <a:cs typeface="Arial" panose="020B0604020202020204" pitchFamily="34" charset="0"/>
              </a:rPr>
              <a:t>在保险公司就其资金、工程、动产或不动产投保，以保护其免受可能发生的损害。</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8 - 	</a:t>
            </a:r>
            <a:r>
              <a:rPr lang="zh-CN" altLang="zh-CN" sz="750" dirty="0">
                <a:latin typeface="Arial" panose="020B0604020202020204" pitchFamily="34" charset="0"/>
                <a:ea typeface="微软雅黑" panose="020B0503020204020204" pitchFamily="18" charset="-122"/>
                <a:cs typeface="Arial" panose="020B0604020202020204" pitchFamily="34" charset="0"/>
              </a:rPr>
              <a:t>参与公共、合作、混合和私营部门的所有招标、投标和义务。</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9 - 	</a:t>
            </a:r>
            <a:r>
              <a:rPr lang="zh-CN" altLang="zh-CN" sz="750" dirty="0">
                <a:latin typeface="Arial" panose="020B0604020202020204" pitchFamily="34" charset="0"/>
                <a:ea typeface="微软雅黑" panose="020B0503020204020204" pitchFamily="18" charset="-122"/>
                <a:cs typeface="Arial" panose="020B0604020202020204" pitchFamily="34" charset="0"/>
              </a:rPr>
              <a:t>进口与公司活动有关的所有产品。</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10 - 	</a:t>
            </a:r>
            <a:r>
              <a:rPr lang="zh-CN" altLang="zh-CN" sz="750" dirty="0">
                <a:latin typeface="Arial" panose="020B0604020202020204" pitchFamily="34" charset="0"/>
                <a:ea typeface="微软雅黑" panose="020B0503020204020204" pitchFamily="18" charset="-122"/>
                <a:cs typeface="Arial" panose="020B0604020202020204" pitchFamily="34" charset="0"/>
              </a:rPr>
              <a:t>开设私人办公室，用于储存、展示或销售公司经营的货物。</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11 - 	</a:t>
            </a:r>
            <a:r>
              <a:rPr lang="zh-CN" altLang="zh-CN" sz="750" dirty="0">
                <a:latin typeface="Arial" panose="020B0604020202020204" pitchFamily="34" charset="0"/>
                <a:ea typeface="微软雅黑" panose="020B0503020204020204" pitchFamily="18" charset="-122"/>
                <a:cs typeface="Arial" panose="020B0604020202020204" pitchFamily="34" charset="0"/>
              </a:rPr>
              <a:t>为销售公司经营的货物和商品，按照本公司规定的条件和规定指定相关代理，为本公司服务并实现其目标。</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12 - 	</a:t>
            </a:r>
            <a:r>
              <a:rPr lang="zh-CN" altLang="zh-CN" sz="750" dirty="0">
                <a:latin typeface="Arial" panose="020B0604020202020204" pitchFamily="34" charset="0"/>
                <a:ea typeface="微软雅黑" panose="020B0503020204020204" pitchFamily="18" charset="-122"/>
                <a:cs typeface="Arial" panose="020B0604020202020204" pitchFamily="34" charset="0"/>
              </a:rPr>
              <a:t>公司有权拥有适当的商标以实现其目的。</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13 - 	</a:t>
            </a:r>
            <a:r>
              <a:rPr lang="zh-CN" altLang="zh-CN" sz="750" dirty="0">
                <a:latin typeface="Arial" panose="020B0604020202020204" pitchFamily="34" charset="0"/>
                <a:ea typeface="微软雅黑" panose="020B0503020204020204" pitchFamily="18" charset="-122"/>
                <a:cs typeface="Arial" panose="020B0604020202020204" pitchFamily="34" charset="0"/>
              </a:rPr>
              <a:t>公司有权代表自己或他人购买、质押和建立必要项目以实现上述目的，并在项目不可用时将其出售。</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14 - 	</a:t>
            </a:r>
            <a:r>
              <a:rPr lang="zh-CN" altLang="zh-CN" sz="750" dirty="0">
                <a:latin typeface="Arial" panose="020B0604020202020204" pitchFamily="34" charset="0"/>
                <a:ea typeface="微软雅黑" panose="020B0503020204020204" pitchFamily="18" charset="-122"/>
                <a:cs typeface="Arial" panose="020B0604020202020204" pitchFamily="34" charset="0"/>
              </a:rPr>
              <a:t>购买、投资和租用为达到公司之目的的不同的交通运输设施、机器、起重机及其备件。</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15 - 	</a:t>
            </a:r>
            <a:r>
              <a:rPr lang="zh-CN" altLang="zh-CN" sz="750" dirty="0">
                <a:latin typeface="Arial" panose="020B0604020202020204" pitchFamily="34" charset="0"/>
                <a:ea typeface="微软雅黑" panose="020B0503020204020204" pitchFamily="18" charset="-122"/>
                <a:cs typeface="Arial" panose="020B0604020202020204" pitchFamily="34" charset="0"/>
              </a:rPr>
              <a:t>与官方和半官方部门以及公共、混合和私营部门单独或代表它们与他人一起参与所有交易，订立不同类型的合同并签署各种义务、投标和投标，并在公司认为合适的条件下办理所有必要的程序以实现这些目的。</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16 - 	</a:t>
            </a:r>
            <a:r>
              <a:rPr lang="zh-CN" altLang="zh-CN" sz="750" dirty="0">
                <a:latin typeface="Arial" panose="020B0604020202020204" pitchFamily="34" charset="0"/>
                <a:ea typeface="微软雅黑" panose="020B0503020204020204" pitchFamily="18" charset="-122"/>
                <a:cs typeface="Arial" panose="020B0604020202020204" pitchFamily="34" charset="0"/>
              </a:rPr>
              <a:t>以某种方式参与自然人和法人可以实现这些目的，包括与其他公司合并，购买他们的股票，贷款票据和根据这方面的有效法律对他们进行承销。</a:t>
            </a:r>
          </a:p>
        </p:txBody>
      </p:sp>
      <p:sp>
        <p:nvSpPr>
          <p:cNvPr id="8" name="矩形 7"/>
          <p:cNvSpPr/>
          <p:nvPr/>
        </p:nvSpPr>
        <p:spPr>
          <a:xfrm>
            <a:off x="3825301" y="2760109"/>
            <a:ext cx="2438400" cy="915635"/>
          </a:xfrm>
          <a:prstGeom prst="rect">
            <a:avLst/>
          </a:prstGeom>
          <a:solidFill>
            <a:schemeClr val="bg1"/>
          </a:solidFill>
        </p:spPr>
        <p:txBody>
          <a:bodyPr wrap="square" lIns="0" tIns="0" rIns="0" bIns="0">
            <a:spAutoFit/>
          </a:bodyPr>
          <a:lstStyle/>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17 - 	</a:t>
            </a:r>
            <a:r>
              <a:rPr lang="zh-CN" altLang="zh-CN" sz="750" dirty="0">
                <a:latin typeface="Arial" panose="020B0604020202020204" pitchFamily="34" charset="0"/>
                <a:ea typeface="微软雅黑" panose="020B0503020204020204" pitchFamily="18" charset="-122"/>
                <a:cs typeface="Arial" panose="020B0604020202020204" pitchFamily="34" charset="0"/>
              </a:rPr>
              <a:t>公司有权在银行开立信用和往来账户，就商业汇票、票据和其他证券（如本票、转让、装船票据和其他文件）制定、撤回、接受或执行任何其他程序。</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18 - 	</a:t>
            </a:r>
            <a:r>
              <a:rPr lang="zh-CN" altLang="zh-CN" sz="750" dirty="0">
                <a:latin typeface="Arial" panose="020B0604020202020204" pitchFamily="34" charset="0"/>
                <a:ea typeface="微软雅黑" panose="020B0503020204020204" pitchFamily="18" charset="-122"/>
                <a:cs typeface="Arial" panose="020B0604020202020204" pitchFamily="34" charset="0"/>
              </a:rPr>
              <a:t>根据公司认为合适的条件，从官方机构和银行贷款，可以是将资金作抵押，也可以不作抵押。</a:t>
            </a:r>
          </a:p>
          <a:p>
            <a:pPr marL="262255" indent="-262255">
              <a:spcAft>
                <a:spcPts val="300"/>
              </a:spcAft>
            </a:pPr>
            <a:r>
              <a:rPr lang="en-US" altLang="zh-CN" sz="750" dirty="0">
                <a:latin typeface="Arial" panose="020B0604020202020204" pitchFamily="34" charset="0"/>
                <a:ea typeface="微软雅黑" panose="020B0503020204020204" pitchFamily="18" charset="-122"/>
                <a:cs typeface="Arial" panose="020B0604020202020204" pitchFamily="34" charset="0"/>
              </a:rPr>
              <a:t>19 - 	</a:t>
            </a:r>
            <a:r>
              <a:rPr lang="zh-CN" altLang="zh-CN" sz="750" dirty="0">
                <a:latin typeface="Arial" panose="020B0604020202020204" pitchFamily="34" charset="0"/>
                <a:ea typeface="微软雅黑" panose="020B0503020204020204" pitchFamily="18" charset="-122"/>
                <a:cs typeface="Arial" panose="020B0604020202020204" pitchFamily="34" charset="0"/>
              </a:rPr>
              <a:t>执行公司认为有利于实现其活动目的的所有类型的工作和法律程序。</a:t>
            </a:r>
          </a:p>
        </p:txBody>
      </p:sp>
      <p:sp>
        <p:nvSpPr>
          <p:cNvPr id="9" name="矩形 8"/>
          <p:cNvSpPr/>
          <p:nvPr/>
        </p:nvSpPr>
        <p:spPr>
          <a:xfrm>
            <a:off x="3796273" y="3997404"/>
            <a:ext cx="2438400" cy="1038746"/>
          </a:xfrm>
          <a:prstGeom prst="rect">
            <a:avLst/>
          </a:prstGeom>
          <a:solidFill>
            <a:schemeClr val="bg1"/>
          </a:solidFill>
        </p:spPr>
        <p:txBody>
          <a:bodyPr wrap="square" lIns="0" tIns="0" rIns="0" bIns="0">
            <a:spAutoFit/>
          </a:bodyPr>
          <a:lstStyle/>
          <a:p>
            <a:r>
              <a:rPr lang="zh-CN" altLang="zh-CN" sz="750" dirty="0">
                <a:latin typeface="Arial" panose="020B0604020202020204" pitchFamily="34" charset="0"/>
                <a:ea typeface="微软雅黑" panose="020B0503020204020204" pitchFamily="18" charset="-122"/>
                <a:cs typeface="Arial" panose="020B0604020202020204" pitchFamily="34" charset="0"/>
              </a:rPr>
              <a:t>第四条：公司资本：</a:t>
            </a:r>
          </a:p>
          <a:p>
            <a:r>
              <a:rPr lang="zh-CN" altLang="zh-CN" sz="750" dirty="0">
                <a:latin typeface="Arial" panose="020B0604020202020204" pitchFamily="34" charset="0"/>
                <a:ea typeface="微软雅黑" panose="020B0503020204020204" pitchFamily="18" charset="-122"/>
                <a:cs typeface="Arial" panose="020B0604020202020204" pitchFamily="34" charset="0"/>
              </a:rPr>
              <a:t>实收资本：</a:t>
            </a:r>
            <a:r>
              <a:rPr lang="en-US" altLang="zh-CN" sz="750" dirty="0">
                <a:latin typeface="Arial" panose="020B0604020202020204" pitchFamily="34" charset="0"/>
                <a:ea typeface="微软雅黑" panose="020B0503020204020204" pitchFamily="18" charset="-122"/>
                <a:cs typeface="Arial" panose="020B0604020202020204" pitchFamily="34" charset="0"/>
              </a:rPr>
              <a:t>50,000,000IQD</a:t>
            </a:r>
            <a:r>
              <a:rPr lang="zh-CN" altLang="zh-CN" sz="750" dirty="0">
                <a:latin typeface="Arial" panose="020B0604020202020204" pitchFamily="34" charset="0"/>
                <a:ea typeface="微软雅黑" panose="020B0503020204020204" pitchFamily="18" charset="-122"/>
                <a:cs typeface="Arial" panose="020B0604020202020204" pitchFamily="34" charset="0"/>
              </a:rPr>
              <a:t>（伍仟万伊拉克第纳尔）</a:t>
            </a:r>
          </a:p>
          <a:p>
            <a:r>
              <a:rPr lang="en-US" altLang="zh-CN" sz="750" dirty="0">
                <a:latin typeface="Arial" panose="020B0604020202020204" pitchFamily="34" charset="0"/>
                <a:ea typeface="微软雅黑" panose="020B0503020204020204" pitchFamily="18" charset="-122"/>
                <a:cs typeface="Arial" panose="020B0604020202020204" pitchFamily="34" charset="0"/>
              </a:rPr>
              <a:t> </a:t>
            </a:r>
            <a:endParaRPr lang="zh-CN" altLang="zh-CN" sz="750" dirty="0">
              <a:latin typeface="Arial" panose="020B0604020202020204" pitchFamily="34" charset="0"/>
              <a:ea typeface="微软雅黑" panose="020B0503020204020204" pitchFamily="18" charset="-122"/>
              <a:cs typeface="Arial" panose="020B0604020202020204" pitchFamily="34" charset="0"/>
            </a:endParaRPr>
          </a:p>
          <a:p>
            <a:r>
              <a:rPr lang="zh-CN" altLang="zh-CN" sz="750" u="sng" dirty="0">
                <a:latin typeface="Arial" panose="020B0604020202020204" pitchFamily="34" charset="0"/>
                <a:ea typeface="微软雅黑" panose="020B0503020204020204" pitchFamily="18" charset="-122"/>
                <a:cs typeface="Arial" panose="020B0604020202020204" pitchFamily="34" charset="0"/>
              </a:rPr>
              <a:t>第五条：创始人：</a:t>
            </a:r>
          </a:p>
          <a:p>
            <a:r>
              <a:rPr lang="zh-CN" altLang="zh-CN" sz="750" dirty="0">
                <a:latin typeface="Arial" panose="020B0604020202020204" pitchFamily="34" charset="0"/>
                <a:ea typeface="微软雅黑" panose="020B0503020204020204" pitchFamily="18" charset="-122"/>
                <a:cs typeface="Arial" panose="020B0604020202020204" pitchFamily="34" charset="0"/>
              </a:rPr>
              <a:t>我们（附表中签名的创始人）已批准本公司成立，其名称及资本上文已列明。我们授权提倡者（</a:t>
            </a:r>
            <a:r>
              <a:rPr lang="en-US" altLang="zh-CN" sz="750" dirty="0" err="1">
                <a:latin typeface="Arial" panose="020B0604020202020204" pitchFamily="34" charset="0"/>
                <a:ea typeface="微软雅黑" panose="020B0503020204020204" pitchFamily="18" charset="-122"/>
                <a:cs typeface="Arial" panose="020B0604020202020204" pitchFamily="34" charset="0"/>
              </a:rPr>
              <a:t>Wattan</a:t>
            </a:r>
            <a:r>
              <a:rPr lang="en-US" altLang="zh-CN" sz="750" dirty="0">
                <a:latin typeface="Arial" panose="020B0604020202020204" pitchFamily="34" charset="0"/>
                <a:ea typeface="微软雅黑" panose="020B0503020204020204" pitchFamily="18" charset="-122"/>
                <a:cs typeface="Arial" panose="020B0604020202020204" pitchFamily="34" charset="0"/>
              </a:rPr>
              <a:t> </a:t>
            </a:r>
            <a:r>
              <a:rPr lang="en-US" altLang="zh-CN" sz="750" dirty="0" err="1">
                <a:latin typeface="Arial" panose="020B0604020202020204" pitchFamily="34" charset="0"/>
                <a:ea typeface="微软雅黑" panose="020B0503020204020204" pitchFamily="18" charset="-122"/>
                <a:cs typeface="Arial" panose="020B0604020202020204" pitchFamily="34" charset="0"/>
              </a:rPr>
              <a:t>Tawfeeq</a:t>
            </a:r>
            <a:r>
              <a:rPr lang="en-US" altLang="zh-CN" sz="750" dirty="0">
                <a:latin typeface="Arial" panose="020B0604020202020204" pitchFamily="34" charset="0"/>
                <a:ea typeface="微软雅黑" panose="020B0503020204020204" pitchFamily="18" charset="-122"/>
                <a:cs typeface="Arial" panose="020B0604020202020204" pitchFamily="34" charset="0"/>
              </a:rPr>
              <a:t> </a:t>
            </a:r>
            <a:r>
              <a:rPr lang="en-US" altLang="zh-CN" sz="750" dirty="0" err="1">
                <a:latin typeface="Arial" panose="020B0604020202020204" pitchFamily="34" charset="0"/>
                <a:ea typeface="微软雅黑" panose="020B0503020204020204" pitchFamily="18" charset="-122"/>
                <a:cs typeface="Arial" panose="020B0604020202020204" pitchFamily="34" charset="0"/>
              </a:rPr>
              <a:t>Obied</a:t>
            </a:r>
            <a:r>
              <a:rPr lang="zh-CN" altLang="zh-CN" sz="750" dirty="0">
                <a:latin typeface="Arial" panose="020B0604020202020204" pitchFamily="34" charset="0"/>
                <a:ea typeface="微软雅黑" panose="020B0503020204020204" pitchFamily="18" charset="-122"/>
                <a:cs typeface="Arial" panose="020B0604020202020204" pitchFamily="34" charset="0"/>
              </a:rPr>
              <a:t>）和（</a:t>
            </a:r>
            <a:r>
              <a:rPr lang="en-US" altLang="zh-CN" sz="750" dirty="0" err="1">
                <a:latin typeface="Arial" panose="020B0604020202020204" pitchFamily="34" charset="0"/>
                <a:ea typeface="微软雅黑" panose="020B0503020204020204" pitchFamily="18" charset="-122"/>
                <a:cs typeface="Arial" panose="020B0604020202020204" pitchFamily="34" charset="0"/>
              </a:rPr>
              <a:t>Haider</a:t>
            </a:r>
            <a:r>
              <a:rPr lang="en-US" altLang="zh-CN" sz="750" dirty="0">
                <a:latin typeface="Arial" panose="020B0604020202020204" pitchFamily="34" charset="0"/>
                <a:ea typeface="微软雅黑" panose="020B0503020204020204" pitchFamily="18" charset="-122"/>
                <a:cs typeface="Arial" panose="020B0604020202020204" pitchFamily="34" charset="0"/>
              </a:rPr>
              <a:t> </a:t>
            </a:r>
            <a:r>
              <a:rPr lang="en-US" altLang="zh-CN" sz="750" dirty="0" err="1">
                <a:latin typeface="Arial" panose="020B0604020202020204" pitchFamily="34" charset="0"/>
                <a:ea typeface="微软雅黑" panose="020B0503020204020204" pitchFamily="18" charset="-122"/>
                <a:cs typeface="Arial" panose="020B0604020202020204" pitchFamily="34" charset="0"/>
              </a:rPr>
              <a:t>Khaleel</a:t>
            </a:r>
            <a:r>
              <a:rPr lang="en-US" altLang="zh-CN" sz="750" dirty="0">
                <a:latin typeface="Arial" panose="020B0604020202020204" pitchFamily="34" charset="0"/>
                <a:ea typeface="微软雅黑" panose="020B0503020204020204" pitchFamily="18" charset="-122"/>
                <a:cs typeface="Arial" panose="020B0604020202020204" pitchFamily="34" charset="0"/>
              </a:rPr>
              <a:t> Ibrahim</a:t>
            </a:r>
            <a:r>
              <a:rPr lang="zh-CN" altLang="zh-CN" sz="750" dirty="0">
                <a:latin typeface="Arial" panose="020B0604020202020204" pitchFamily="34" charset="0"/>
                <a:ea typeface="微软雅黑" panose="020B0503020204020204" pitchFamily="18" charset="-122"/>
                <a:cs typeface="Arial" panose="020B0604020202020204" pitchFamily="34" charset="0"/>
              </a:rPr>
              <a:t>）在公司注册办公室办理公司注册手续，以及到其他相关办公室完成公司注册手续。</a:t>
            </a:r>
          </a:p>
        </p:txBody>
      </p:sp>
      <p:sp>
        <p:nvSpPr>
          <p:cNvPr id="10" name="矩形 9"/>
          <p:cNvSpPr/>
          <p:nvPr/>
        </p:nvSpPr>
        <p:spPr>
          <a:xfrm>
            <a:off x="3767245" y="5304972"/>
            <a:ext cx="1838133" cy="461665"/>
          </a:xfrm>
          <a:prstGeom prst="rect">
            <a:avLst/>
          </a:prstGeom>
          <a:solidFill>
            <a:schemeClr val="bg1"/>
          </a:solidFill>
        </p:spPr>
        <p:txBody>
          <a:bodyPr wrap="square" lIns="0" tIns="0" rIns="0" bIns="0">
            <a:spAutoFit/>
          </a:bodyPr>
          <a:lstStyle/>
          <a:p>
            <a:r>
              <a:rPr lang="zh-CN" altLang="zh-CN" sz="750" dirty="0">
                <a:latin typeface="Arial" panose="020B0604020202020204" pitchFamily="34" charset="0"/>
                <a:ea typeface="微软雅黑" panose="020B0503020204020204" pitchFamily="18" charset="-122"/>
                <a:cs typeface="Arial" panose="020B0604020202020204" pitchFamily="34" charset="0"/>
              </a:rPr>
              <a:t>代理</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创始人代表</a:t>
            </a:r>
          </a:p>
          <a:p>
            <a:r>
              <a:rPr lang="zh-CN" altLang="zh-CN" sz="750" dirty="0">
                <a:latin typeface="Arial" panose="020B0604020202020204" pitchFamily="34" charset="0"/>
                <a:ea typeface="微软雅黑" panose="020B0503020204020204" pitchFamily="18" charset="-122"/>
                <a:cs typeface="Arial" panose="020B0604020202020204" pitchFamily="34" charset="0"/>
              </a:rPr>
              <a:t>姓名：倡导者（</a:t>
            </a:r>
            <a:r>
              <a:rPr lang="en-US" altLang="zh-CN" sz="750" dirty="0" err="1">
                <a:latin typeface="Arial" panose="020B0604020202020204" pitchFamily="34" charset="0"/>
                <a:ea typeface="微软雅黑" panose="020B0503020204020204" pitchFamily="18" charset="-122"/>
                <a:cs typeface="Arial" panose="020B0604020202020204" pitchFamily="34" charset="0"/>
              </a:rPr>
              <a:t>Wattan</a:t>
            </a:r>
            <a:r>
              <a:rPr lang="en-US" altLang="zh-CN" sz="750" dirty="0">
                <a:latin typeface="Arial" panose="020B0604020202020204" pitchFamily="34" charset="0"/>
                <a:ea typeface="微软雅黑" panose="020B0503020204020204" pitchFamily="18" charset="-122"/>
                <a:cs typeface="Arial" panose="020B0604020202020204" pitchFamily="34" charset="0"/>
              </a:rPr>
              <a:t> </a:t>
            </a:r>
            <a:r>
              <a:rPr lang="en-US" altLang="zh-CN" sz="750" dirty="0" err="1">
                <a:latin typeface="Arial" panose="020B0604020202020204" pitchFamily="34" charset="0"/>
                <a:ea typeface="微软雅黑" panose="020B0503020204020204" pitchFamily="18" charset="-122"/>
                <a:cs typeface="Arial" panose="020B0604020202020204" pitchFamily="34" charset="0"/>
              </a:rPr>
              <a:t>Tawfeeq</a:t>
            </a:r>
            <a:r>
              <a:rPr lang="en-US" altLang="zh-CN" sz="750" dirty="0">
                <a:latin typeface="Arial" panose="020B0604020202020204" pitchFamily="34" charset="0"/>
                <a:ea typeface="微软雅黑" panose="020B0503020204020204" pitchFamily="18" charset="-122"/>
                <a:cs typeface="Arial" panose="020B0604020202020204" pitchFamily="34" charset="0"/>
              </a:rPr>
              <a:t> </a:t>
            </a:r>
            <a:r>
              <a:rPr lang="en-US" altLang="zh-CN" sz="750" dirty="0" err="1">
                <a:latin typeface="Arial" panose="020B0604020202020204" pitchFamily="34" charset="0"/>
                <a:ea typeface="微软雅黑" panose="020B0503020204020204" pitchFamily="18" charset="-122"/>
                <a:cs typeface="Arial" panose="020B0604020202020204" pitchFamily="34" charset="0"/>
              </a:rPr>
              <a:t>Obied</a:t>
            </a:r>
            <a:r>
              <a:rPr lang="zh-CN" altLang="zh-CN" sz="750" dirty="0">
                <a:latin typeface="Arial" panose="020B0604020202020204" pitchFamily="34" charset="0"/>
                <a:ea typeface="微软雅黑" panose="020B0503020204020204" pitchFamily="18" charset="-122"/>
                <a:cs typeface="Arial" panose="020B0604020202020204" pitchFamily="34" charset="0"/>
              </a:rPr>
              <a:t>）</a:t>
            </a:r>
          </a:p>
          <a:p>
            <a:r>
              <a:rPr lang="zh-CN" altLang="zh-CN" sz="750" dirty="0">
                <a:latin typeface="Arial" panose="020B0604020202020204" pitchFamily="34" charset="0"/>
                <a:ea typeface="微软雅黑" panose="020B0503020204020204" pitchFamily="18" charset="-122"/>
                <a:cs typeface="Arial" panose="020B0604020202020204" pitchFamily="34" charset="0"/>
              </a:rPr>
              <a:t>地址：巴士拉</a:t>
            </a:r>
            <a:r>
              <a:rPr lang="en-US" altLang="zh-CN" sz="750" dirty="0">
                <a:latin typeface="Arial" panose="020B0604020202020204" pitchFamily="34" charset="0"/>
                <a:ea typeface="微软雅黑" panose="020B0503020204020204" pitchFamily="18" charset="-122"/>
                <a:cs typeface="Arial" panose="020B0604020202020204" pitchFamily="34" charset="0"/>
              </a:rPr>
              <a:t>/Al-</a:t>
            </a:r>
            <a:r>
              <a:rPr lang="en-US" altLang="zh-CN" sz="750" dirty="0" err="1">
                <a:latin typeface="Arial" panose="020B0604020202020204" pitchFamily="34" charset="0"/>
                <a:ea typeface="微软雅黑" panose="020B0503020204020204" pitchFamily="18" charset="-122"/>
                <a:cs typeface="Arial" panose="020B0604020202020204" pitchFamily="34" charset="0"/>
              </a:rPr>
              <a:t>Abasiyah</a:t>
            </a:r>
            <a:r>
              <a:rPr lang="en-US" altLang="zh-CN" sz="750" dirty="0">
                <a:latin typeface="Arial" panose="020B0604020202020204" pitchFamily="34" charset="0"/>
                <a:ea typeface="微软雅黑" panose="020B0503020204020204" pitchFamily="18" charset="-122"/>
                <a:cs typeface="Arial" panose="020B0604020202020204" pitchFamily="34" charset="0"/>
              </a:rPr>
              <a:t>/Saeed Hamid</a:t>
            </a:r>
            <a:r>
              <a:rPr lang="zh-CN" altLang="zh-CN" sz="750" dirty="0">
                <a:latin typeface="Arial" panose="020B0604020202020204" pitchFamily="34" charset="0"/>
                <a:ea typeface="微软雅黑" panose="020B0503020204020204" pitchFamily="18" charset="-122"/>
                <a:cs typeface="Arial" panose="020B0604020202020204" pitchFamily="34" charset="0"/>
              </a:rPr>
              <a:t>街</a:t>
            </a:r>
          </a:p>
          <a:p>
            <a:r>
              <a:rPr lang="zh-CN" altLang="zh-CN" sz="750" dirty="0">
                <a:latin typeface="Arial" panose="020B0604020202020204" pitchFamily="34" charset="0"/>
                <a:ea typeface="微软雅黑" panose="020B0503020204020204" pitchFamily="18" charset="-122"/>
                <a:cs typeface="Arial" panose="020B0604020202020204" pitchFamily="34" charset="0"/>
              </a:rPr>
              <a:t>电话：</a:t>
            </a:r>
            <a:r>
              <a:rPr lang="en-US" altLang="zh-CN" sz="750" dirty="0">
                <a:latin typeface="Arial" panose="020B0604020202020204" pitchFamily="34" charset="0"/>
                <a:ea typeface="微软雅黑" panose="020B0503020204020204" pitchFamily="18" charset="-122"/>
                <a:cs typeface="Arial" panose="020B0604020202020204" pitchFamily="34" charset="0"/>
              </a:rPr>
              <a:t>07705606080</a:t>
            </a:r>
            <a:endParaRPr lang="zh-CN" altLang="zh-CN" sz="750" dirty="0">
              <a:latin typeface="Arial" panose="020B0604020202020204" pitchFamily="34" charset="0"/>
              <a:ea typeface="微软雅黑" panose="020B0503020204020204" pitchFamily="18" charset="-122"/>
              <a:cs typeface="Arial" panose="020B0604020202020204" pitchFamily="34" charset="0"/>
            </a:endParaRPr>
          </a:p>
        </p:txBody>
      </p:sp>
      <p:sp>
        <p:nvSpPr>
          <p:cNvPr id="11" name="矩形 10"/>
          <p:cNvSpPr/>
          <p:nvPr/>
        </p:nvSpPr>
        <p:spPr>
          <a:xfrm>
            <a:off x="6871516" y="4524034"/>
            <a:ext cx="2348684" cy="230832"/>
          </a:xfrm>
          <a:prstGeom prst="rect">
            <a:avLst/>
          </a:prstGeom>
          <a:solidFill>
            <a:schemeClr val="bg1"/>
          </a:solidFill>
        </p:spPr>
        <p:txBody>
          <a:bodyPr wrap="square" lIns="0" tIns="0" rIns="0" bIns="0">
            <a:spAutoFit/>
          </a:bodyPr>
          <a:lstStyle/>
          <a:p>
            <a:r>
              <a:rPr lang="zh-CN" altLang="zh-CN" sz="750" dirty="0">
                <a:latin typeface="Arial" panose="020B0604020202020204" pitchFamily="34" charset="0"/>
                <a:ea typeface="微软雅黑" panose="020B0503020204020204" pitchFamily="18" charset="-122"/>
                <a:cs typeface="Arial" panose="020B0604020202020204" pitchFamily="34" charset="0"/>
              </a:rPr>
              <a:t>公章</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伊拉克共和国</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贸易部</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公司登记部门</a:t>
            </a:r>
            <a:r>
              <a:rPr lang="en-US" altLang="zh-CN" sz="750" dirty="0">
                <a:latin typeface="Arial" panose="020B0604020202020204" pitchFamily="34" charset="0"/>
                <a:ea typeface="微软雅黑" panose="020B0503020204020204" pitchFamily="18" charset="-122"/>
                <a:cs typeface="Arial" panose="020B0604020202020204" pitchFamily="34" charset="0"/>
              </a:rPr>
              <a:t>/</a:t>
            </a:r>
            <a:r>
              <a:rPr lang="zh-CN" altLang="zh-CN" sz="750" dirty="0">
                <a:latin typeface="Arial" panose="020B0604020202020204" pitchFamily="34" charset="0"/>
                <a:ea typeface="微软雅黑" panose="020B0503020204020204" pitchFamily="18" charset="-122"/>
                <a:cs typeface="Arial" panose="020B0604020202020204" pitchFamily="34" charset="0"/>
              </a:rPr>
              <a:t>认证</a:t>
            </a:r>
            <a:endParaRPr lang="en-US" altLang="zh-CN" sz="750" dirty="0">
              <a:latin typeface="Arial" panose="020B0604020202020204" pitchFamily="34" charset="0"/>
              <a:ea typeface="微软雅黑" panose="020B0503020204020204" pitchFamily="18" charset="-122"/>
              <a:cs typeface="Arial" panose="020B0604020202020204" pitchFamily="34" charset="0"/>
            </a:endParaRPr>
          </a:p>
          <a:p>
            <a:endParaRPr lang="zh-CN" altLang="zh-CN" sz="750"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12" name="表格 11"/>
          <p:cNvGraphicFramePr>
            <a:graphicFrameLocks noGrp="1"/>
          </p:cNvGraphicFramePr>
          <p:nvPr/>
        </p:nvGraphicFramePr>
        <p:xfrm>
          <a:off x="6871516" y="2934365"/>
          <a:ext cx="2348685" cy="1097280"/>
        </p:xfrm>
        <a:graphic>
          <a:graphicData uri="http://schemas.openxmlformats.org/drawingml/2006/table">
            <a:tbl>
              <a:tblPr firstRow="1" firstCol="1" bandRow="1">
                <a:tableStyleId>{5C22544A-7EE6-4342-B048-85BDC9FD1C3A}</a:tableStyleId>
              </a:tblPr>
              <a:tblGrid>
                <a:gridCol w="421396">
                  <a:extLst>
                    <a:ext uri="{9D8B030D-6E8A-4147-A177-3AD203B41FA5}">
                      <a16:colId xmlns:a16="http://schemas.microsoft.com/office/drawing/2014/main" val="20000"/>
                    </a:ext>
                  </a:extLst>
                </a:gridCol>
                <a:gridCol w="384190">
                  <a:extLst>
                    <a:ext uri="{9D8B030D-6E8A-4147-A177-3AD203B41FA5}">
                      <a16:colId xmlns:a16="http://schemas.microsoft.com/office/drawing/2014/main" val="20001"/>
                    </a:ext>
                  </a:extLst>
                </a:gridCol>
                <a:gridCol w="384190">
                  <a:extLst>
                    <a:ext uri="{9D8B030D-6E8A-4147-A177-3AD203B41FA5}">
                      <a16:colId xmlns:a16="http://schemas.microsoft.com/office/drawing/2014/main" val="20002"/>
                    </a:ext>
                  </a:extLst>
                </a:gridCol>
                <a:gridCol w="384190">
                  <a:extLst>
                    <a:ext uri="{9D8B030D-6E8A-4147-A177-3AD203B41FA5}">
                      <a16:colId xmlns:a16="http://schemas.microsoft.com/office/drawing/2014/main" val="20003"/>
                    </a:ext>
                  </a:extLst>
                </a:gridCol>
                <a:gridCol w="389978">
                  <a:extLst>
                    <a:ext uri="{9D8B030D-6E8A-4147-A177-3AD203B41FA5}">
                      <a16:colId xmlns:a16="http://schemas.microsoft.com/office/drawing/2014/main" val="20004"/>
                    </a:ext>
                  </a:extLst>
                </a:gridCol>
                <a:gridCol w="384741">
                  <a:extLst>
                    <a:ext uri="{9D8B030D-6E8A-4147-A177-3AD203B41FA5}">
                      <a16:colId xmlns:a16="http://schemas.microsoft.com/office/drawing/2014/main" val="20005"/>
                    </a:ext>
                  </a:extLst>
                </a:gridCol>
              </a:tblGrid>
              <a:tr h="0">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姓名</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AHMED ADIL SABBAR</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持股数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签名</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36643">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职业</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自由营业</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国籍</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伊拉克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50,000,000</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已签字</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6643">
                <a:tc gridSpan="4">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身份证号：</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00636180,2009</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11</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11</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日</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其占资本的比例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gridSpan="4">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地址</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国家：伊拉克</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 - </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巴格达</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100%</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gridSpan="4">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城市：巴格达</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/Al-Maamoon/ 616</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区</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/2</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栋</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/22</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本人保证所提供资料的真实性</a:t>
                      </a:r>
                    </a:p>
                    <a:p>
                      <a:pPr algn="just">
                        <a:spcAft>
                          <a:spcPts val="0"/>
                        </a:spcAft>
                      </a:pP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已签字</a:t>
                      </a: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a:t>
                      </a:r>
                      <a:r>
                        <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rPr>
                        <a:t>倡导者</a:t>
                      </a:r>
                    </a:p>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Wattan Tawfeeq Obied</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lang="en-US"/>
                    </a:p>
                  </a:txBody>
                  <a:tcPr/>
                </a:tc>
                <a:extLst>
                  <a:ext uri="{0D108BD9-81ED-4DB2-BD59-A6C34878D82A}">
                    <a16:rowId xmlns:a16="http://schemas.microsoft.com/office/drawing/2014/main" val="10004"/>
                  </a:ext>
                </a:extLst>
              </a:tr>
              <a:tr h="187237">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92200" y="1854200"/>
            <a:ext cx="3492500" cy="4495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397500" y="1854200"/>
            <a:ext cx="3365500" cy="4457700"/>
          </a:xfrm>
          <a:prstGeom prst="rect">
            <a:avLst/>
          </a:prstGeom>
          <a:noFill/>
        </p:spPr>
      </p:pic>
      <p:sp>
        <p:nvSpPr>
          <p:cNvPr id="2" name="TextBox 1"/>
          <p:cNvSpPr txBox="1"/>
          <p:nvPr/>
        </p:nvSpPr>
        <p:spPr>
          <a:xfrm>
            <a:off x="3229881" y="914400"/>
            <a:ext cx="3522439"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公司证书</a:t>
            </a:r>
          </a:p>
          <a:p>
            <a:pPr algn="ct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79500" y="1828800"/>
            <a:ext cx="3302000" cy="4254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651500" y="1828800"/>
            <a:ext cx="3302000" cy="4254500"/>
          </a:xfrm>
          <a:prstGeom prst="rect">
            <a:avLst/>
          </a:prstGeom>
          <a:noFill/>
        </p:spPr>
      </p:pic>
      <p:sp>
        <p:nvSpPr>
          <p:cNvPr id="2" name="TextBox 1"/>
          <p:cNvSpPr txBox="1"/>
          <p:nvPr/>
        </p:nvSpPr>
        <p:spPr>
          <a:xfrm>
            <a:off x="3255281" y="914400"/>
            <a:ext cx="3522439"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公司证书</a:t>
            </a:r>
          </a:p>
          <a:p>
            <a:pPr algn="ct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117600" y="1854200"/>
            <a:ext cx="3302000" cy="42672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435600" y="1778000"/>
            <a:ext cx="3352800" cy="4343400"/>
          </a:xfrm>
          <a:prstGeom prst="rect">
            <a:avLst/>
          </a:prstGeom>
          <a:noFill/>
        </p:spPr>
      </p:pic>
      <p:sp>
        <p:nvSpPr>
          <p:cNvPr id="2" name="TextBox 1"/>
          <p:cNvSpPr txBox="1"/>
          <p:nvPr/>
        </p:nvSpPr>
        <p:spPr>
          <a:xfrm>
            <a:off x="3267980" y="990600"/>
            <a:ext cx="3522439"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公司证书</a:t>
            </a:r>
          </a:p>
          <a:p>
            <a:pPr algn="ct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638300" y="2514600"/>
            <a:ext cx="6819900" cy="4711700"/>
          </a:xfrm>
          <a:prstGeom prst="rect">
            <a:avLst/>
          </a:prstGeom>
          <a:noFill/>
        </p:spPr>
      </p:pic>
      <p:sp>
        <p:nvSpPr>
          <p:cNvPr id="2" name="TextBox 1"/>
          <p:cNvSpPr txBox="1"/>
          <p:nvPr/>
        </p:nvSpPr>
        <p:spPr>
          <a:xfrm>
            <a:off x="3267980" y="845983"/>
            <a:ext cx="3522439"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公司证书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3" name="TextBox 1"/>
          <p:cNvSpPr txBox="1"/>
          <p:nvPr/>
        </p:nvSpPr>
        <p:spPr>
          <a:xfrm>
            <a:off x="3848100" y="2019300"/>
            <a:ext cx="2633221" cy="723788"/>
          </a:xfrm>
          <a:prstGeom prst="rect">
            <a:avLst/>
          </a:prstGeom>
          <a:noFill/>
        </p:spPr>
        <p:txBody>
          <a:bodyPr wrap="none" lIns="0" tIns="0" rIns="0" rtlCol="0">
            <a:spAutoFit/>
          </a:bodyPr>
          <a:lstStyle/>
          <a:p>
            <a:pPr>
              <a:lnSpc>
                <a:spcPts val="1800"/>
              </a:lnSpc>
            </a:pPr>
            <a:r>
              <a:rPr lang="en-US" altLang="zh-CN" sz="1405" b="1" dirty="0">
                <a:solidFill>
                  <a:srgbClr val="000000"/>
                </a:solidFill>
                <a:latin typeface="微软雅黑" panose="020B0503020204020204" pitchFamily="18" charset="-122"/>
                <a:cs typeface="微软雅黑" panose="020B0503020204020204" pitchFamily="18" charset="-122"/>
              </a:rPr>
              <a:t>Company</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微软雅黑" panose="020B0503020204020204" pitchFamily="18" charset="-122"/>
                <a:cs typeface="微软雅黑" panose="020B0503020204020204" pitchFamily="18" charset="-122"/>
              </a:rPr>
              <a:t>Official</a:t>
            </a:r>
            <a:r>
              <a:rPr lang="en-US" altLang="zh-CN" sz="1405" dirty="0">
                <a:latin typeface="Times New Roman" panose="02020603050405020304" pitchFamily="18" charset="0"/>
                <a:cs typeface="Times New Roman" panose="02020603050405020304" pitchFamily="18" charset="0"/>
              </a:rPr>
              <a:t> </a:t>
            </a:r>
            <a:r>
              <a:rPr lang="en-US" altLang="zh-CN" sz="1405" b="1" dirty="0">
                <a:solidFill>
                  <a:srgbClr val="000000"/>
                </a:solidFill>
                <a:latin typeface="微软雅黑" panose="020B0503020204020204" pitchFamily="18" charset="-122"/>
                <a:cs typeface="微软雅黑" panose="020B0503020204020204" pitchFamily="18" charset="-122"/>
              </a:rPr>
              <a:t>Documents</a:t>
            </a:r>
            <a:endParaRPr lang="ar-IQ" altLang="zh-CN" sz="1405" b="1" dirty="0">
              <a:solidFill>
                <a:srgbClr val="000000"/>
              </a:solidFill>
              <a:latin typeface="微软雅黑" panose="020B0503020204020204" pitchFamily="18" charset="-122"/>
              <a:cs typeface="微软雅黑" panose="020B0503020204020204" pitchFamily="18" charset="-122"/>
            </a:endParaRPr>
          </a:p>
          <a:p>
            <a:pPr algn="ctr">
              <a:lnSpc>
                <a:spcPts val="1800"/>
              </a:lnSpc>
            </a:pPr>
            <a:r>
              <a:rPr lang="zh-CN" altLang="zh-CN" sz="1405" b="1" dirty="0">
                <a:solidFill>
                  <a:srgbClr val="000000"/>
                </a:solidFill>
                <a:latin typeface="Arial" panose="020B0604020202020204" pitchFamily="34" charset="0"/>
                <a:ea typeface="微软雅黑" panose="020B0503020204020204" pitchFamily="18" charset="-122"/>
                <a:cs typeface="Arial" panose="020B0604020202020204" pitchFamily="34" charset="0"/>
              </a:rPr>
              <a:t>公司官方文件</a:t>
            </a:r>
          </a:p>
          <a:p>
            <a:pPr algn="ctr">
              <a:lnSpc>
                <a:spcPts val="1800"/>
              </a:lnSpc>
            </a:pPr>
            <a:endParaRPr lang="en-US" altLang="zh-CN" sz="14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687195"/>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257300" y="1765300"/>
            <a:ext cx="3200400" cy="4508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588000" y="1765300"/>
            <a:ext cx="3454400" cy="4559300"/>
          </a:xfrm>
          <a:prstGeom prst="rect">
            <a:avLst/>
          </a:prstGeom>
          <a:noFill/>
        </p:spPr>
      </p:pic>
      <p:sp>
        <p:nvSpPr>
          <p:cNvPr id="2" name="TextBox 1"/>
          <p:cNvSpPr txBox="1"/>
          <p:nvPr/>
        </p:nvSpPr>
        <p:spPr>
          <a:xfrm>
            <a:off x="3261631" y="911355"/>
            <a:ext cx="3522439"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公司证书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89000" y="1841500"/>
            <a:ext cx="3276600" cy="4749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562600" y="1993900"/>
            <a:ext cx="3060700" cy="4381500"/>
          </a:xfrm>
          <a:prstGeom prst="rect">
            <a:avLst/>
          </a:prstGeom>
          <a:noFill/>
        </p:spPr>
      </p:pic>
      <p:sp>
        <p:nvSpPr>
          <p:cNvPr id="2" name="TextBox 1"/>
          <p:cNvSpPr txBox="1"/>
          <p:nvPr/>
        </p:nvSpPr>
        <p:spPr>
          <a:xfrm>
            <a:off x="3263900" y="1320800"/>
            <a:ext cx="35052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COMPANY</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89000" y="1841500"/>
            <a:ext cx="3276600" cy="4749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562600" y="1993900"/>
            <a:ext cx="3060700" cy="4381500"/>
          </a:xfrm>
          <a:prstGeom prst="rect">
            <a:avLst/>
          </a:prstGeom>
          <a:noFill/>
        </p:spPr>
      </p:pic>
      <p:sp>
        <p:nvSpPr>
          <p:cNvPr id="2" name="TextBox 1"/>
          <p:cNvSpPr txBox="1"/>
          <p:nvPr/>
        </p:nvSpPr>
        <p:spPr>
          <a:xfrm>
            <a:off x="4165600"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公司证书</a:t>
            </a:r>
          </a:p>
        </p:txBody>
      </p:sp>
      <p:sp>
        <p:nvSpPr>
          <p:cNvPr id="5" name="矩形 4"/>
          <p:cNvSpPr/>
          <p:nvPr/>
        </p:nvSpPr>
        <p:spPr>
          <a:xfrm>
            <a:off x="1295400" y="2971800"/>
            <a:ext cx="2590800" cy="2492990"/>
          </a:xfrm>
          <a:prstGeom prst="rect">
            <a:avLst/>
          </a:prstGeom>
          <a:solidFill>
            <a:schemeClr val="bg1"/>
          </a:solidFill>
        </p:spPr>
        <p:txBody>
          <a:bodyPr wrap="square">
            <a:spAutoFit/>
          </a:bodyPr>
          <a:lstStyle/>
          <a:p>
            <a:pPr algn="ctr"/>
            <a:r>
              <a:rPr lang="en-US" altLang="zh-CN" b="1" dirty="0">
                <a:latin typeface="Arial" panose="020B0604020202020204" pitchFamily="34" charset="0"/>
                <a:ea typeface="微软雅黑" panose="020B0503020204020204" pitchFamily="18" charset="-122"/>
                <a:cs typeface="Arial" panose="020B0604020202020204" pitchFamily="34" charset="0"/>
              </a:rPr>
              <a:t>HSE</a:t>
            </a:r>
            <a:r>
              <a:rPr lang="zh-CN" altLang="zh-CN" b="1" dirty="0">
                <a:latin typeface="Arial" panose="020B0604020202020204" pitchFamily="34" charset="0"/>
                <a:ea typeface="微软雅黑" panose="020B0503020204020204" pitchFamily="18" charset="-122"/>
                <a:cs typeface="Arial" panose="020B0604020202020204" pitchFamily="34" charset="0"/>
              </a:rPr>
              <a:t>计划</a:t>
            </a:r>
            <a:endParaRPr lang="zh-CN" altLang="zh-CN" dirty="0">
              <a:latin typeface="Arial" panose="020B0604020202020204" pitchFamily="34" charset="0"/>
              <a:ea typeface="微软雅黑" panose="020B0503020204020204" pitchFamily="18"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18" charset="-122"/>
                <a:cs typeface="Arial" panose="020B0604020202020204" pitchFamily="34" charset="0"/>
              </a:rPr>
              <a:t> </a:t>
            </a:r>
            <a:endParaRPr lang="zh-CN" altLang="zh-CN"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b="1"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b="1" dirty="0">
              <a:latin typeface="Arial" panose="020B0604020202020204" pitchFamily="34" charset="0"/>
              <a:ea typeface="微软雅黑" panose="020B0503020204020204" pitchFamily="18"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18" charset="-122"/>
                <a:cs typeface="Arial" panose="020B0604020202020204" pitchFamily="34" charset="0"/>
              </a:rPr>
              <a:t> </a:t>
            </a:r>
          </a:p>
          <a:p>
            <a:pPr algn="ctr"/>
            <a:endParaRPr lang="zh-CN" altLang="zh-CN" dirty="0">
              <a:latin typeface="Arial" panose="020B0604020202020204" pitchFamily="34" charset="0"/>
              <a:ea typeface="微软雅黑" panose="020B0503020204020204" pitchFamily="18" charset="-122"/>
              <a:cs typeface="Arial" panose="020B0604020202020204" pitchFamily="34" charset="0"/>
            </a:endParaRPr>
          </a:p>
          <a:p>
            <a:pPr algn="ctr">
              <a:lnSpc>
                <a:spcPct val="200000"/>
              </a:lnSpc>
            </a:pPr>
            <a:r>
              <a:rPr lang="zh-CN" altLang="zh-CN" sz="1200" b="1" dirty="0">
                <a:latin typeface="Arial" panose="020B0604020202020204" pitchFamily="34" charset="0"/>
                <a:ea typeface="微软雅黑" panose="020B0503020204020204" pitchFamily="18" charset="-122"/>
                <a:cs typeface="Arial" panose="020B0604020202020204" pitchFamily="34" charset="0"/>
              </a:rPr>
              <a:t>银沙综合贸易与综合服务有限公司</a:t>
            </a:r>
            <a:endParaRPr lang="zh-CN" altLang="zh-CN" sz="1200" dirty="0">
              <a:latin typeface="Arial" panose="020B0604020202020204" pitchFamily="34" charset="0"/>
              <a:ea typeface="微软雅黑" panose="020B0503020204020204" pitchFamily="18" charset="-122"/>
              <a:cs typeface="Arial" panose="020B0604020202020204" pitchFamily="34" charset="0"/>
            </a:endParaRPr>
          </a:p>
          <a:p>
            <a:pPr algn="ctr">
              <a:lnSpc>
                <a:spcPct val="200000"/>
              </a:lnSpc>
            </a:pPr>
            <a:r>
              <a:rPr lang="en-US" altLang="zh-CN" sz="1200" b="1" dirty="0">
                <a:latin typeface="Arial" panose="020B0604020202020204" pitchFamily="34" charset="0"/>
                <a:ea typeface="微软雅黑" panose="020B0503020204020204" pitchFamily="18" charset="-122"/>
                <a:cs typeface="Arial" panose="020B0604020202020204" pitchFamily="34" charset="0"/>
              </a:rPr>
              <a:t>2019</a:t>
            </a:r>
            <a:r>
              <a:rPr lang="zh-CN" altLang="zh-CN" sz="1200" b="1" dirty="0">
                <a:latin typeface="Arial" panose="020B0604020202020204" pitchFamily="34" charset="0"/>
                <a:ea typeface="微软雅黑" panose="020B0503020204020204" pitchFamily="18" charset="-122"/>
                <a:cs typeface="Arial" panose="020B0604020202020204" pitchFamily="34" charset="0"/>
              </a:rPr>
              <a:t>年</a:t>
            </a:r>
            <a:r>
              <a:rPr lang="en-US" altLang="zh-CN" sz="1200" b="1" dirty="0">
                <a:latin typeface="Arial" panose="020B0604020202020204" pitchFamily="34" charset="0"/>
                <a:ea typeface="微软雅黑" panose="020B0503020204020204" pitchFamily="18" charset="-122"/>
                <a:cs typeface="Arial" panose="020B0604020202020204" pitchFamily="34" charset="0"/>
              </a:rPr>
              <a:t>2</a:t>
            </a:r>
            <a:r>
              <a:rPr lang="zh-CN" altLang="zh-CN" sz="1200" b="1" dirty="0">
                <a:latin typeface="Arial" panose="020B0604020202020204" pitchFamily="34" charset="0"/>
                <a:ea typeface="微软雅黑" panose="020B0503020204020204" pitchFamily="18" charset="-122"/>
                <a:cs typeface="Arial" panose="020B0604020202020204" pitchFamily="34" charset="0"/>
              </a:rPr>
              <a:t>月</a:t>
            </a:r>
            <a:endParaRPr lang="zh-CN" altLang="zh-CN" sz="1200" dirty="0">
              <a:latin typeface="Arial" panose="020B0604020202020204" pitchFamily="34" charset="0"/>
              <a:ea typeface="微软雅黑" panose="020B0503020204020204" pitchFamily="18" charset="-122"/>
              <a:cs typeface="Arial" panose="020B0604020202020204" pitchFamily="34" charset="0"/>
            </a:endParaRPr>
          </a:p>
        </p:txBody>
      </p:sp>
      <p:sp>
        <p:nvSpPr>
          <p:cNvPr id="7" name="矩形 6"/>
          <p:cNvSpPr/>
          <p:nvPr/>
        </p:nvSpPr>
        <p:spPr>
          <a:xfrm>
            <a:off x="5943600" y="2543888"/>
            <a:ext cx="2590800" cy="246221"/>
          </a:xfrm>
          <a:prstGeom prst="rect">
            <a:avLst/>
          </a:prstGeom>
          <a:solidFill>
            <a:schemeClr val="bg1"/>
          </a:solidFill>
        </p:spPr>
        <p:txBody>
          <a:bodyPr wrap="square">
            <a:spAutoFit/>
          </a:bodyPr>
          <a:lstStyle/>
          <a:p>
            <a:r>
              <a:rPr lang="zh-CN" altLang="zh-CN" sz="1000" dirty="0">
                <a:latin typeface="Arial" panose="020B0604020202020204" pitchFamily="34" charset="0"/>
                <a:ea typeface="微软雅黑" panose="020B0503020204020204" pitchFamily="18" charset="-122"/>
                <a:cs typeface="Arial" panose="020B0604020202020204" pitchFamily="34" charset="0"/>
              </a:rPr>
              <a:t>银沙综合贸易与综合服务有限公司</a:t>
            </a:r>
          </a:p>
        </p:txBody>
      </p:sp>
      <p:sp>
        <p:nvSpPr>
          <p:cNvPr id="8" name="矩形 7"/>
          <p:cNvSpPr/>
          <p:nvPr/>
        </p:nvSpPr>
        <p:spPr>
          <a:xfrm>
            <a:off x="6172200" y="3200400"/>
            <a:ext cx="1905000" cy="993734"/>
          </a:xfrm>
          <a:prstGeom prst="rect">
            <a:avLst/>
          </a:prstGeom>
          <a:solidFill>
            <a:schemeClr val="bg1"/>
          </a:solidFill>
        </p:spPr>
        <p:txBody>
          <a:bodyPr wrap="square">
            <a:spAutoFit/>
          </a:bodyPr>
          <a:lstStyle/>
          <a:p>
            <a:pPr>
              <a:lnSpc>
                <a:spcPct val="150000"/>
              </a:lnSpc>
            </a:pPr>
            <a:r>
              <a:rPr lang="zh-CN" altLang="zh-CN" sz="800" dirty="0">
                <a:latin typeface="Arial" panose="020B0604020202020204" pitchFamily="34" charset="0"/>
                <a:ea typeface="微软雅黑" panose="020B0503020204020204" pitchFamily="18" charset="-122"/>
                <a:cs typeface="Arial" panose="020B0604020202020204" pitchFamily="34" charset="0"/>
              </a:rPr>
              <a:t>文件名称：质量手册</a:t>
            </a:r>
          </a:p>
          <a:p>
            <a:pPr>
              <a:lnSpc>
                <a:spcPct val="150000"/>
              </a:lnSpc>
            </a:pPr>
            <a:r>
              <a:rPr lang="zh-CN" altLang="zh-CN" sz="800" dirty="0">
                <a:latin typeface="Arial" panose="020B0604020202020204" pitchFamily="34" charset="0"/>
                <a:ea typeface="微软雅黑" panose="020B0503020204020204" pitchFamily="18" charset="-122"/>
                <a:cs typeface="Arial" panose="020B0604020202020204" pitchFamily="34" charset="0"/>
              </a:rPr>
              <a:t>序列号：</a:t>
            </a:r>
            <a:r>
              <a:rPr lang="en-US" altLang="zh-CN" sz="800" dirty="0">
                <a:latin typeface="Arial" panose="020B0604020202020204" pitchFamily="34" charset="0"/>
                <a:ea typeface="微软雅黑" panose="020B0503020204020204" pitchFamily="18" charset="-122"/>
                <a:cs typeface="Arial" panose="020B0604020202020204" pitchFamily="34" charset="0"/>
              </a:rPr>
              <a:t>SFI/QM-001</a:t>
            </a:r>
            <a:endParaRPr lang="zh-CN" altLang="zh-CN" sz="8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zh-CN" sz="800" dirty="0">
                <a:latin typeface="Arial" panose="020B0604020202020204" pitchFamily="34" charset="0"/>
                <a:ea typeface="微软雅黑" panose="020B0503020204020204" pitchFamily="18" charset="-122"/>
                <a:cs typeface="Arial" panose="020B0604020202020204" pitchFamily="34" charset="0"/>
              </a:rPr>
              <a:t>版本</a:t>
            </a:r>
            <a:r>
              <a:rPr lang="en-US" altLang="zh-CN" sz="800" dirty="0">
                <a:latin typeface="Arial" panose="020B0604020202020204" pitchFamily="34" charset="0"/>
                <a:ea typeface="微软雅黑" panose="020B0503020204020204" pitchFamily="18" charset="-122"/>
                <a:cs typeface="Arial" panose="020B0604020202020204" pitchFamily="34" charset="0"/>
              </a:rPr>
              <a:t>/</a:t>
            </a:r>
            <a:r>
              <a:rPr lang="zh-CN" altLang="zh-CN" sz="800" dirty="0">
                <a:latin typeface="Arial" panose="020B0604020202020204" pitchFamily="34" charset="0"/>
                <a:ea typeface="微软雅黑" panose="020B0503020204020204" pitchFamily="18" charset="-122"/>
                <a:cs typeface="Arial" panose="020B0604020202020204" pitchFamily="34" charset="0"/>
              </a:rPr>
              <a:t>修订：</a:t>
            </a:r>
            <a:r>
              <a:rPr lang="en-US" altLang="zh-CN" sz="800" dirty="0">
                <a:latin typeface="Arial" panose="020B0604020202020204" pitchFamily="34" charset="0"/>
                <a:ea typeface="微软雅黑" panose="020B0503020204020204" pitchFamily="18" charset="-122"/>
                <a:cs typeface="Arial" panose="020B0604020202020204" pitchFamily="34" charset="0"/>
              </a:rPr>
              <a:t>B/1</a:t>
            </a:r>
            <a:endParaRPr lang="zh-CN" altLang="zh-CN" sz="8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zh-CN" sz="800" dirty="0">
                <a:latin typeface="Arial" panose="020B0604020202020204" pitchFamily="34" charset="0"/>
                <a:ea typeface="微软雅黑" panose="020B0503020204020204" pitchFamily="18" charset="-122"/>
                <a:cs typeface="Arial" panose="020B0604020202020204" pitchFamily="34" charset="0"/>
              </a:rPr>
              <a:t>起草日期：</a:t>
            </a:r>
            <a:r>
              <a:rPr lang="en-US" altLang="zh-CN" sz="800" dirty="0">
                <a:latin typeface="Arial" panose="020B0604020202020204" pitchFamily="34" charset="0"/>
                <a:ea typeface="微软雅黑" panose="020B0503020204020204" pitchFamily="18" charset="-122"/>
                <a:cs typeface="Arial" panose="020B0604020202020204" pitchFamily="34" charset="0"/>
              </a:rPr>
              <a:t>2008</a:t>
            </a:r>
            <a:r>
              <a:rPr lang="zh-CN" altLang="zh-CN" sz="800" dirty="0">
                <a:latin typeface="Arial" panose="020B0604020202020204" pitchFamily="34" charset="0"/>
                <a:ea typeface="微软雅黑" panose="020B0503020204020204" pitchFamily="18" charset="-122"/>
                <a:cs typeface="Arial" panose="020B0604020202020204" pitchFamily="34" charset="0"/>
              </a:rPr>
              <a:t>年</a:t>
            </a:r>
            <a:r>
              <a:rPr lang="en-US" altLang="zh-CN" sz="800" dirty="0">
                <a:latin typeface="Arial" panose="020B0604020202020204" pitchFamily="34" charset="0"/>
                <a:ea typeface="微软雅黑" panose="020B0503020204020204" pitchFamily="18" charset="-122"/>
                <a:cs typeface="Arial" panose="020B0604020202020204" pitchFamily="34" charset="0"/>
              </a:rPr>
              <a:t>12</a:t>
            </a:r>
            <a:r>
              <a:rPr lang="zh-CN" altLang="zh-CN" sz="800" dirty="0">
                <a:latin typeface="Arial" panose="020B0604020202020204" pitchFamily="34" charset="0"/>
                <a:ea typeface="微软雅黑" panose="020B0503020204020204" pitchFamily="18" charset="-122"/>
                <a:cs typeface="Arial" panose="020B0604020202020204" pitchFamily="34" charset="0"/>
              </a:rPr>
              <a:t>月</a:t>
            </a:r>
            <a:r>
              <a:rPr lang="en-US" altLang="zh-CN" sz="800" dirty="0">
                <a:latin typeface="Arial" panose="020B0604020202020204" pitchFamily="34" charset="0"/>
                <a:ea typeface="微软雅黑" panose="020B0503020204020204" pitchFamily="18" charset="-122"/>
                <a:cs typeface="Arial" panose="020B0604020202020204" pitchFamily="34" charset="0"/>
              </a:rPr>
              <a:t>24</a:t>
            </a:r>
            <a:r>
              <a:rPr lang="zh-CN" altLang="zh-CN" sz="800" dirty="0">
                <a:latin typeface="Arial" panose="020B0604020202020204" pitchFamily="34" charset="0"/>
                <a:ea typeface="微软雅黑" panose="020B0503020204020204" pitchFamily="18" charset="-122"/>
                <a:cs typeface="Arial" panose="020B0604020202020204" pitchFamily="34" charset="0"/>
              </a:rPr>
              <a:t>日</a:t>
            </a:r>
          </a:p>
          <a:p>
            <a:pPr>
              <a:lnSpc>
                <a:spcPct val="150000"/>
              </a:lnSpc>
            </a:pPr>
            <a:r>
              <a:rPr lang="zh-CN" altLang="zh-CN" sz="800" dirty="0">
                <a:latin typeface="Arial" panose="020B0604020202020204" pitchFamily="34" charset="0"/>
                <a:ea typeface="微软雅黑" panose="020B0503020204020204" pitchFamily="18" charset="-122"/>
                <a:cs typeface="Arial" panose="020B0604020202020204" pitchFamily="34" charset="0"/>
              </a:rPr>
              <a:t>修订日期：</a:t>
            </a:r>
            <a:r>
              <a:rPr lang="en-US" altLang="zh-CN" sz="800" dirty="0">
                <a:latin typeface="Arial" panose="020B0604020202020204" pitchFamily="34" charset="0"/>
                <a:ea typeface="微软雅黑" panose="020B0503020204020204" pitchFamily="18" charset="-122"/>
                <a:cs typeface="Arial" panose="020B0604020202020204" pitchFamily="34" charset="0"/>
              </a:rPr>
              <a:t>2012</a:t>
            </a:r>
            <a:r>
              <a:rPr lang="zh-CN" altLang="zh-CN" sz="800" dirty="0">
                <a:latin typeface="Arial" panose="020B0604020202020204" pitchFamily="34" charset="0"/>
                <a:ea typeface="微软雅黑" panose="020B0503020204020204" pitchFamily="18" charset="-122"/>
                <a:cs typeface="Arial" panose="020B0604020202020204" pitchFamily="34" charset="0"/>
              </a:rPr>
              <a:t>年</a:t>
            </a:r>
            <a:r>
              <a:rPr lang="en-US" altLang="zh-CN" sz="800" dirty="0">
                <a:latin typeface="Arial" panose="020B0604020202020204" pitchFamily="34" charset="0"/>
                <a:ea typeface="微软雅黑" panose="020B0503020204020204" pitchFamily="18" charset="-122"/>
                <a:cs typeface="Arial" panose="020B0604020202020204" pitchFamily="34" charset="0"/>
              </a:rPr>
              <a:t>7</a:t>
            </a:r>
            <a:r>
              <a:rPr lang="zh-CN" altLang="zh-CN" sz="800" dirty="0">
                <a:latin typeface="Arial" panose="020B0604020202020204" pitchFamily="34" charset="0"/>
                <a:ea typeface="微软雅黑" panose="020B0503020204020204" pitchFamily="18" charset="-122"/>
                <a:cs typeface="Arial" panose="020B0604020202020204" pitchFamily="34" charset="0"/>
              </a:rPr>
              <a:t>月</a:t>
            </a:r>
            <a:r>
              <a:rPr lang="en-US" altLang="zh-CN" sz="800" dirty="0">
                <a:latin typeface="Arial" panose="020B0604020202020204" pitchFamily="34" charset="0"/>
                <a:ea typeface="微软雅黑" panose="020B0503020204020204" pitchFamily="18" charset="-122"/>
                <a:cs typeface="Arial" panose="020B0604020202020204" pitchFamily="34" charset="0"/>
              </a:rPr>
              <a:t>31</a:t>
            </a:r>
            <a:r>
              <a:rPr lang="zh-CN" altLang="zh-CN" sz="800" dirty="0">
                <a:latin typeface="Arial" panose="020B0604020202020204" pitchFamily="34" charset="0"/>
                <a:ea typeface="微软雅黑" panose="020B0503020204020204" pitchFamily="18" charset="-122"/>
                <a:cs typeface="Arial" panose="020B0604020202020204" pitchFamily="34" charset="0"/>
              </a:rPr>
              <a:t>日</a:t>
            </a:r>
          </a:p>
        </p:txBody>
      </p:sp>
      <p:sp>
        <p:nvSpPr>
          <p:cNvPr id="9" name="矩形 8"/>
          <p:cNvSpPr/>
          <p:nvPr/>
        </p:nvSpPr>
        <p:spPr>
          <a:xfrm>
            <a:off x="5762172" y="4572000"/>
            <a:ext cx="685800" cy="123111"/>
          </a:xfrm>
          <a:prstGeom prst="rect">
            <a:avLst/>
          </a:prstGeom>
          <a:solidFill>
            <a:schemeClr val="bg1"/>
          </a:solidFill>
        </p:spPr>
        <p:txBody>
          <a:bodyPr wrap="square" lIns="0" tIns="0" rIns="0" bIns="0">
            <a:spAutoFit/>
          </a:bodyPr>
          <a:lstStyle/>
          <a:p>
            <a:r>
              <a:rPr lang="zh-CN" altLang="zh-CN" sz="800" dirty="0">
                <a:latin typeface="Arial" panose="020B0604020202020204" pitchFamily="34" charset="0"/>
                <a:ea typeface="微软雅黑" panose="020B0503020204020204" pitchFamily="18" charset="-122"/>
                <a:cs typeface="Arial" panose="020B0604020202020204" pitchFamily="34" charset="0"/>
              </a:rPr>
              <a:t>管控专用章：</a:t>
            </a:r>
          </a:p>
        </p:txBody>
      </p:sp>
      <p:sp>
        <p:nvSpPr>
          <p:cNvPr id="10" name="矩形 9"/>
          <p:cNvSpPr/>
          <p:nvPr/>
        </p:nvSpPr>
        <p:spPr>
          <a:xfrm>
            <a:off x="5733144" y="5014686"/>
            <a:ext cx="2619828" cy="246221"/>
          </a:xfrm>
          <a:prstGeom prst="rect">
            <a:avLst/>
          </a:prstGeom>
          <a:solidFill>
            <a:schemeClr val="bg1"/>
          </a:solidFill>
        </p:spPr>
        <p:txBody>
          <a:bodyPr wrap="square" lIns="0" tIns="0" rIns="0" bIns="0">
            <a:spAutoFit/>
          </a:bodyPr>
          <a:lstStyle/>
          <a:p>
            <a:pPr marL="171450" lvl="0" indent="-171450" algn="ctr">
              <a:buFont typeface="Wingdings" panose="05000000000000000000" pitchFamily="2" charset="2"/>
              <a:buChar char="u"/>
            </a:pPr>
            <a:r>
              <a:rPr lang="zh-CN" altLang="zh-CN" sz="800" dirty="0">
                <a:latin typeface="Arial" panose="020B0604020202020204" pitchFamily="34" charset="0"/>
                <a:ea typeface="微软雅黑" panose="020B0503020204020204" pitchFamily="18" charset="-122"/>
                <a:cs typeface="Arial" panose="020B0604020202020204" pitchFamily="34" charset="0"/>
              </a:rPr>
              <a:t>本文件自批准之日起生效，未经批准不得重印，且加盖灰色重印管控专用章后失效。</a:t>
            </a:r>
          </a:p>
        </p:txBody>
      </p:sp>
      <p:sp>
        <p:nvSpPr>
          <p:cNvPr id="11" name="矩形 10"/>
          <p:cNvSpPr/>
          <p:nvPr/>
        </p:nvSpPr>
        <p:spPr>
          <a:xfrm>
            <a:off x="5900058" y="5479304"/>
            <a:ext cx="685800" cy="369332"/>
          </a:xfrm>
          <a:prstGeom prst="rect">
            <a:avLst/>
          </a:prstGeom>
          <a:solidFill>
            <a:schemeClr val="bg1"/>
          </a:solidFill>
        </p:spPr>
        <p:txBody>
          <a:bodyPr wrap="square" lIns="0" tIns="0" rIns="0" bIns="0">
            <a:spAutoFit/>
          </a:bodyPr>
          <a:lstStyle/>
          <a:p>
            <a:pPr algn="ctr"/>
            <a:r>
              <a:rPr lang="zh-CN" altLang="zh-CN" sz="800" dirty="0">
                <a:latin typeface="Arial" panose="020B0604020202020204" pitchFamily="34" charset="0"/>
                <a:ea typeface="微软雅黑" panose="020B0503020204020204" pitchFamily="18" charset="-122"/>
                <a:cs typeface="Arial" panose="020B0604020202020204" pitchFamily="34" charset="0"/>
              </a:rPr>
              <a:t>编辑：</a:t>
            </a:r>
            <a:endParaRPr lang="en-US" altLang="zh-CN" sz="8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800" dirty="0">
              <a:latin typeface="Arial" panose="020B0604020202020204" pitchFamily="34" charset="0"/>
              <a:ea typeface="微软雅黑" panose="020B0503020204020204" pitchFamily="18" charset="-122"/>
              <a:cs typeface="Arial" panose="020B0604020202020204" pitchFamily="34" charset="0"/>
            </a:endParaRPr>
          </a:p>
          <a:p>
            <a:pPr algn="ctr"/>
            <a:r>
              <a:rPr lang="en-US" altLang="zh-CN" sz="800" dirty="0">
                <a:latin typeface="Arial" panose="020B0604020202020204" pitchFamily="34" charset="0"/>
                <a:ea typeface="微软雅黑" panose="020B0503020204020204" pitchFamily="18" charset="-122"/>
                <a:cs typeface="Arial" panose="020B0604020202020204" pitchFamily="34" charset="0"/>
              </a:rPr>
              <a:t>JONE</a:t>
            </a:r>
            <a:endParaRPr lang="zh-CN" altLang="zh-CN" sz="800" dirty="0">
              <a:latin typeface="Arial" panose="020B0604020202020204" pitchFamily="34" charset="0"/>
              <a:ea typeface="微软雅黑" panose="020B0503020204020204" pitchFamily="18" charset="-122"/>
              <a:cs typeface="Arial" panose="020B0604020202020204" pitchFamily="34" charset="0"/>
            </a:endParaRPr>
          </a:p>
        </p:txBody>
      </p:sp>
      <p:sp>
        <p:nvSpPr>
          <p:cNvPr id="12" name="矩形 11"/>
          <p:cNvSpPr/>
          <p:nvPr/>
        </p:nvSpPr>
        <p:spPr>
          <a:xfrm>
            <a:off x="6781800" y="5479304"/>
            <a:ext cx="685800" cy="123111"/>
          </a:xfrm>
          <a:prstGeom prst="rect">
            <a:avLst/>
          </a:prstGeom>
          <a:solidFill>
            <a:schemeClr val="bg1"/>
          </a:solidFill>
        </p:spPr>
        <p:txBody>
          <a:bodyPr wrap="square" lIns="0" tIns="0" rIns="0" bIns="0">
            <a:spAutoFit/>
          </a:bodyPr>
          <a:lstStyle/>
          <a:p>
            <a:pPr algn="ctr"/>
            <a:r>
              <a:rPr lang="zh-CN" altLang="zh-CN" sz="800" dirty="0">
                <a:latin typeface="Arial" panose="020B0604020202020204" pitchFamily="34" charset="0"/>
                <a:ea typeface="微软雅黑" panose="020B0503020204020204" pitchFamily="18" charset="-122"/>
                <a:cs typeface="Arial" panose="020B0604020202020204" pitchFamily="34" charset="0"/>
              </a:rPr>
              <a:t>审核：</a:t>
            </a:r>
          </a:p>
        </p:txBody>
      </p:sp>
      <p:sp>
        <p:nvSpPr>
          <p:cNvPr id="13" name="矩形 12"/>
          <p:cNvSpPr/>
          <p:nvPr/>
        </p:nvSpPr>
        <p:spPr>
          <a:xfrm>
            <a:off x="7734300" y="5479304"/>
            <a:ext cx="495300" cy="123111"/>
          </a:xfrm>
          <a:prstGeom prst="rect">
            <a:avLst/>
          </a:prstGeom>
          <a:solidFill>
            <a:schemeClr val="bg1"/>
          </a:solidFill>
        </p:spPr>
        <p:txBody>
          <a:bodyPr wrap="square" lIns="0" tIns="0" rIns="0" bIns="0">
            <a:spAutoFit/>
          </a:bodyPr>
          <a:lstStyle/>
          <a:p>
            <a:pPr algn="ctr"/>
            <a:r>
              <a:rPr lang="zh-CN" altLang="zh-CN" sz="800" dirty="0">
                <a:latin typeface="Arial" panose="020B0604020202020204" pitchFamily="34" charset="0"/>
                <a:ea typeface="微软雅黑" panose="020B0503020204020204" pitchFamily="18" charset="-122"/>
                <a:cs typeface="Arial" panose="020B0604020202020204" pitchFamily="34" charset="0"/>
              </a:rPr>
              <a:t>批准：</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00100" y="2032000"/>
            <a:ext cx="8648700" cy="4089400"/>
          </a:xfrm>
          <a:prstGeom prst="rect">
            <a:avLst/>
          </a:prstGeom>
          <a:noFill/>
        </p:spPr>
      </p:pic>
      <p:sp>
        <p:nvSpPr>
          <p:cNvPr id="2" name="TextBox 1"/>
          <p:cNvSpPr txBox="1"/>
          <p:nvPr/>
        </p:nvSpPr>
        <p:spPr>
          <a:xfrm>
            <a:off x="3822700" y="1320800"/>
            <a:ext cx="23876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ORGANIZATION</a:t>
            </a:r>
          </a:p>
        </p:txBody>
      </p:sp>
      <p:sp>
        <p:nvSpPr>
          <p:cNvPr id="3" name="TextBox 1"/>
          <p:cNvSpPr txBox="1"/>
          <p:nvPr/>
        </p:nvSpPr>
        <p:spPr>
          <a:xfrm>
            <a:off x="4813300" y="2324100"/>
            <a:ext cx="508000" cy="152400"/>
          </a:xfrm>
          <a:prstGeom prst="rect">
            <a:avLst/>
          </a:prstGeom>
          <a:noFill/>
        </p:spPr>
        <p:txBody>
          <a:bodyPr wrap="none" lIns="0" tIns="0" rIns="0" rtlCol="0">
            <a:spAutoFit/>
          </a:bodyPr>
          <a:lstStyle/>
          <a:p>
            <a:pPr>
              <a:lnSpc>
                <a:spcPts val="1200"/>
              </a:lnSpc>
            </a:pPr>
            <a:r>
              <a:rPr lang="en-US" altLang="zh-CN" sz="945" dirty="0">
                <a:solidFill>
                  <a:srgbClr val="F8F8F8"/>
                </a:solidFill>
                <a:latin typeface="微软雅黑" panose="020B0503020204020204" pitchFamily="18" charset="-122"/>
                <a:cs typeface="微软雅黑" panose="020B0503020204020204" pitchFamily="18" charset="-122"/>
              </a:rPr>
              <a:t>Manager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800100" y="2032000"/>
            <a:ext cx="8648700" cy="4089400"/>
          </a:xfrm>
          <a:prstGeom prst="rect">
            <a:avLst/>
          </a:prstGeom>
          <a:noFill/>
        </p:spPr>
      </p:pic>
      <p:sp>
        <p:nvSpPr>
          <p:cNvPr id="2" name="TextBox 1"/>
          <p:cNvSpPr txBox="1"/>
          <p:nvPr/>
        </p:nvSpPr>
        <p:spPr>
          <a:xfrm>
            <a:off x="4419440" y="1320800"/>
            <a:ext cx="1186222"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组织构架</a:t>
            </a:r>
          </a:p>
        </p:txBody>
      </p:sp>
      <p:sp>
        <p:nvSpPr>
          <p:cNvPr id="3" name="TextBox 1"/>
          <p:cNvSpPr txBox="1"/>
          <p:nvPr/>
        </p:nvSpPr>
        <p:spPr>
          <a:xfrm>
            <a:off x="4756150" y="2209800"/>
            <a:ext cx="5207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总经理</a:t>
            </a:r>
          </a:p>
        </p:txBody>
      </p:sp>
      <p:sp>
        <p:nvSpPr>
          <p:cNvPr id="6" name="TextBox 1"/>
          <p:cNvSpPr txBox="1"/>
          <p:nvPr/>
        </p:nvSpPr>
        <p:spPr>
          <a:xfrm>
            <a:off x="2133600" y="3352800"/>
            <a:ext cx="14478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审计</a:t>
            </a:r>
            <a:r>
              <a:rPr lang="en-US"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&amp;</a:t>
            </a: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控制</a:t>
            </a:r>
          </a:p>
        </p:txBody>
      </p:sp>
      <p:sp>
        <p:nvSpPr>
          <p:cNvPr id="7" name="TextBox 1"/>
          <p:cNvSpPr txBox="1"/>
          <p:nvPr/>
        </p:nvSpPr>
        <p:spPr>
          <a:xfrm>
            <a:off x="4276725" y="3352800"/>
            <a:ext cx="14478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执行董事</a:t>
            </a:r>
          </a:p>
        </p:txBody>
      </p:sp>
      <p:sp>
        <p:nvSpPr>
          <p:cNvPr id="8" name="TextBox 1"/>
          <p:cNvSpPr txBox="1"/>
          <p:nvPr/>
        </p:nvSpPr>
        <p:spPr>
          <a:xfrm>
            <a:off x="6400800" y="3352800"/>
            <a:ext cx="14478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公共关系</a:t>
            </a:r>
          </a:p>
        </p:txBody>
      </p:sp>
      <p:sp>
        <p:nvSpPr>
          <p:cNvPr id="9" name="TextBox 1"/>
          <p:cNvSpPr txBox="1"/>
          <p:nvPr/>
        </p:nvSpPr>
        <p:spPr>
          <a:xfrm>
            <a:off x="1016000" y="4648200"/>
            <a:ext cx="14478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材料部</a:t>
            </a:r>
          </a:p>
        </p:txBody>
      </p:sp>
      <p:sp>
        <p:nvSpPr>
          <p:cNvPr id="10" name="TextBox 1"/>
          <p:cNvSpPr txBox="1"/>
          <p:nvPr/>
        </p:nvSpPr>
        <p:spPr>
          <a:xfrm>
            <a:off x="2958940" y="4648200"/>
            <a:ext cx="14478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行政部</a:t>
            </a:r>
          </a:p>
        </p:txBody>
      </p:sp>
      <p:sp>
        <p:nvSpPr>
          <p:cNvPr id="11" name="TextBox 1"/>
          <p:cNvSpPr txBox="1"/>
          <p:nvPr/>
        </p:nvSpPr>
        <p:spPr>
          <a:xfrm>
            <a:off x="4756150" y="4648200"/>
            <a:ext cx="1035050" cy="38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项目部</a:t>
            </a:r>
            <a:endParaRPr lang="en-US"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p:txBody>
      </p:sp>
      <p:sp>
        <p:nvSpPr>
          <p:cNvPr id="12" name="TextBox 1"/>
          <p:cNvSpPr txBox="1"/>
          <p:nvPr/>
        </p:nvSpPr>
        <p:spPr>
          <a:xfrm>
            <a:off x="6248400" y="4648200"/>
            <a:ext cx="129540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en-US"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AQ/QC</a:t>
            </a: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部</a:t>
            </a:r>
          </a:p>
        </p:txBody>
      </p:sp>
      <p:sp>
        <p:nvSpPr>
          <p:cNvPr id="13" name="TextBox 1"/>
          <p:cNvSpPr txBox="1"/>
          <p:nvPr/>
        </p:nvSpPr>
        <p:spPr>
          <a:xfrm>
            <a:off x="7791450" y="4661759"/>
            <a:ext cx="158115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安保部</a:t>
            </a:r>
          </a:p>
        </p:txBody>
      </p:sp>
      <p:sp>
        <p:nvSpPr>
          <p:cNvPr id="14" name="TextBox 1"/>
          <p:cNvSpPr txBox="1"/>
          <p:nvPr/>
        </p:nvSpPr>
        <p:spPr>
          <a:xfrm>
            <a:off x="7791450" y="5638800"/>
            <a:ext cx="1428750" cy="38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安保经理</a:t>
            </a:r>
            <a:endParaRPr lang="en-US"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p:txBody>
      </p:sp>
      <p:sp>
        <p:nvSpPr>
          <p:cNvPr id="15" name="TextBox 1"/>
          <p:cNvSpPr txBox="1"/>
          <p:nvPr/>
        </p:nvSpPr>
        <p:spPr>
          <a:xfrm>
            <a:off x="6019800" y="5638800"/>
            <a:ext cx="1428750"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技术部</a:t>
            </a:r>
          </a:p>
        </p:txBody>
      </p:sp>
      <p:sp>
        <p:nvSpPr>
          <p:cNvPr id="16" name="TextBox 1"/>
          <p:cNvSpPr txBox="1"/>
          <p:nvPr/>
        </p:nvSpPr>
        <p:spPr>
          <a:xfrm>
            <a:off x="4718050" y="5638800"/>
            <a:ext cx="968375" cy="38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经理部</a:t>
            </a:r>
            <a:endParaRPr lang="en-US"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 </a:t>
            </a:r>
          </a:p>
        </p:txBody>
      </p:sp>
      <p:sp>
        <p:nvSpPr>
          <p:cNvPr id="17" name="TextBox 1"/>
          <p:cNvSpPr txBox="1"/>
          <p:nvPr/>
        </p:nvSpPr>
        <p:spPr>
          <a:xfrm>
            <a:off x="2958940" y="5638800"/>
            <a:ext cx="968375" cy="2154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供应链</a:t>
            </a:r>
          </a:p>
        </p:txBody>
      </p:sp>
      <p:sp>
        <p:nvSpPr>
          <p:cNvPr id="18" name="TextBox 1"/>
          <p:cNvSpPr txBox="1"/>
          <p:nvPr/>
        </p:nvSpPr>
        <p:spPr>
          <a:xfrm>
            <a:off x="1227137" y="5638800"/>
            <a:ext cx="968375" cy="38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rPr>
              <a:t>主料经理</a:t>
            </a:r>
            <a:endParaRPr lang="en-US"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1100" dirty="0">
              <a:solidFill>
                <a:srgbClr val="F8F8F8"/>
              </a:solidFill>
              <a:latin typeface="Arial" panose="020B0604020202020204" pitchFamily="34" charset="0"/>
              <a:ea typeface="微软雅黑" panose="020B0503020204020204" pitchFamily="18" charset="-122"/>
              <a:cs typeface="Arial" panose="020B0604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320800" y="1892300"/>
            <a:ext cx="3276600" cy="4635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435600" y="1816100"/>
            <a:ext cx="3302000" cy="46990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1320800" y="1892300"/>
            <a:ext cx="3276600" cy="46355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435600" y="1816100"/>
            <a:ext cx="3302000" cy="4699000"/>
          </a:xfrm>
          <a:prstGeom prst="rect">
            <a:avLst/>
          </a:prstGeom>
          <a:noFill/>
        </p:spPr>
      </p:pic>
      <p:sp>
        <p:nvSpPr>
          <p:cNvPr id="2" name="TextBox 1"/>
          <p:cNvSpPr txBox="1"/>
          <p:nvPr/>
        </p:nvSpPr>
        <p:spPr>
          <a:xfrm>
            <a:off x="4249378" y="1320800"/>
            <a:ext cx="1186222"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5" name="矩形 4"/>
          <p:cNvSpPr/>
          <p:nvPr/>
        </p:nvSpPr>
        <p:spPr>
          <a:xfrm>
            <a:off x="1943100" y="2190750"/>
            <a:ext cx="2028825" cy="153888"/>
          </a:xfrm>
          <a:prstGeom prst="rect">
            <a:avLst/>
          </a:prstGeom>
          <a:solidFill>
            <a:schemeClr val="bg1"/>
          </a:solidFill>
        </p:spPr>
        <p:txBody>
          <a:bodyPr wrap="square" lIns="0" tIns="0" rIns="0" bIns="0">
            <a:spAutoFit/>
          </a:bodyPr>
          <a:lstStyle/>
          <a:p>
            <a:r>
              <a:rPr lang="zh-CN" altLang="zh-CN" sz="1000" b="1" dirty="0">
                <a:latin typeface="Arial" panose="020B0604020202020204" pitchFamily="34" charset="0"/>
                <a:ea typeface="微软雅黑" panose="020B0503020204020204" pitchFamily="18" charset="-122"/>
                <a:cs typeface="Arial" panose="020B0604020202020204" pitchFamily="34" charset="0"/>
              </a:rPr>
              <a:t>中石油国际伊拉克分公司</a:t>
            </a:r>
            <a:endParaRPr lang="zh-CN" altLang="en-US" sz="1000"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6" name="表格 5"/>
          <p:cNvGraphicFramePr>
            <a:graphicFrameLocks noGrp="1"/>
          </p:cNvGraphicFramePr>
          <p:nvPr/>
        </p:nvGraphicFramePr>
        <p:xfrm>
          <a:off x="3110864" y="2514600"/>
          <a:ext cx="1486536" cy="554475"/>
        </p:xfrm>
        <a:graphic>
          <a:graphicData uri="http://schemas.openxmlformats.org/drawingml/2006/table">
            <a:tbl>
              <a:tblPr firstRow="1" firstCol="1" bandRow="1">
                <a:tableStyleId>{5C22544A-7EE6-4342-B048-85BDC9FD1C3A}</a:tableStyleId>
              </a:tblPr>
              <a:tblGrid>
                <a:gridCol w="622936">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tblGrid>
              <a:tr h="123865">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HFO-DL-03726-CPL-2014-Sep</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3865">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2013</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9</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24</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3865">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请求</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应答</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是</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否</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23865">
                <a:tc>
                  <a:txBody>
                    <a:bodyPr/>
                    <a:lstStyle/>
                    <a:p>
                      <a:pPr algn="just">
                        <a:spcAft>
                          <a:spcPts val="0"/>
                        </a:spcAft>
                      </a:pP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MOC</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8" name="矩形 7"/>
          <p:cNvSpPr/>
          <p:nvPr/>
        </p:nvSpPr>
        <p:spPr>
          <a:xfrm>
            <a:off x="1676401" y="2619375"/>
            <a:ext cx="1014412"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致：南海关总署</a:t>
            </a:r>
          </a:p>
        </p:txBody>
      </p:sp>
      <p:sp>
        <p:nvSpPr>
          <p:cNvPr id="9" name="矩形 8"/>
          <p:cNvSpPr/>
          <p:nvPr/>
        </p:nvSpPr>
        <p:spPr>
          <a:xfrm>
            <a:off x="2402681" y="3095625"/>
            <a:ext cx="1150144" cy="123111"/>
          </a:xfrm>
          <a:prstGeom prst="rect">
            <a:avLst/>
          </a:prstGeom>
          <a:solidFill>
            <a:schemeClr val="bg1"/>
          </a:solidFill>
        </p:spPr>
        <p:txBody>
          <a:bodyPr wrap="square" lIns="0" tIns="0" rIns="0" bIns="0">
            <a:spAutoFit/>
          </a:bodyPr>
          <a:lstStyle/>
          <a:p>
            <a:pPr algn="ctr"/>
            <a:r>
              <a:rPr lang="zh-CN" altLang="zh-CN" sz="800" b="1" dirty="0">
                <a:latin typeface="Arial" panose="020B0604020202020204" pitchFamily="34" charset="0"/>
                <a:ea typeface="微软雅黑" panose="020B0503020204020204" pitchFamily="18" charset="-122"/>
                <a:cs typeface="Arial" panose="020B0604020202020204" pitchFamily="34" charset="0"/>
              </a:rPr>
              <a:t>主题：</a:t>
            </a:r>
            <a:r>
              <a:rPr lang="zh-CN" altLang="zh-CN" sz="800" b="1" u="sng" dirty="0">
                <a:latin typeface="Arial" panose="020B0604020202020204" pitchFamily="34" charset="0"/>
                <a:ea typeface="微软雅黑" panose="020B0503020204020204" pitchFamily="18" charset="-122"/>
                <a:cs typeface="Arial" panose="020B0604020202020204" pitchFamily="34" charset="0"/>
              </a:rPr>
              <a:t>授权书</a:t>
            </a:r>
          </a:p>
        </p:txBody>
      </p:sp>
      <p:sp>
        <p:nvSpPr>
          <p:cNvPr id="10" name="矩形 9"/>
          <p:cNvSpPr/>
          <p:nvPr/>
        </p:nvSpPr>
        <p:spPr>
          <a:xfrm>
            <a:off x="2431256" y="4071064"/>
            <a:ext cx="997744" cy="646331"/>
          </a:xfrm>
          <a:prstGeom prst="rect">
            <a:avLst/>
          </a:prstGeom>
          <a:solidFill>
            <a:schemeClr val="bg1"/>
          </a:solidFill>
        </p:spPr>
        <p:txBody>
          <a:bodyPr wrap="square" lIns="0" tIns="0" rIns="0" bIns="0">
            <a:spAutoFit/>
          </a:bodyPr>
          <a:lstStyle/>
          <a:p>
            <a:pPr algn="ctr"/>
            <a:r>
              <a:rPr lang="en-US" altLang="zh-CN" sz="700" dirty="0">
                <a:latin typeface="Arial" panose="020B0604020202020204" pitchFamily="34" charset="0"/>
                <a:ea typeface="微软雅黑" panose="020B0503020204020204" pitchFamily="18" charset="-122"/>
                <a:cs typeface="Arial" panose="020B0604020202020204" pitchFamily="34" charset="0"/>
              </a:rPr>
              <a:t>Wang Yu</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首席</a:t>
            </a:r>
            <a:r>
              <a:rPr lang="en-US" altLang="zh-CN" sz="700" dirty="0">
                <a:latin typeface="Arial" panose="020B0604020202020204" pitchFamily="34" charset="0"/>
                <a:ea typeface="微软雅黑" panose="020B0503020204020204" pitchFamily="18" charset="-122"/>
                <a:cs typeface="Arial" panose="020B0604020202020204" pitchFamily="34" charset="0"/>
              </a:rPr>
              <a:t>HFO</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中石油国际伊拉克分公司</a:t>
            </a: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仅供清关使用</a:t>
            </a: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700" dirty="0">
              <a:latin typeface="Arial" panose="020B0604020202020204" pitchFamily="34" charset="0"/>
              <a:ea typeface="微软雅黑" panose="020B0503020204020204" pitchFamily="18" charset="-122"/>
              <a:cs typeface="Arial" panose="020B0604020202020204" pitchFamily="34" charset="0"/>
            </a:endParaRPr>
          </a:p>
        </p:txBody>
      </p:sp>
      <p:sp>
        <p:nvSpPr>
          <p:cNvPr id="11" name="矩形 10"/>
          <p:cNvSpPr/>
          <p:nvPr/>
        </p:nvSpPr>
        <p:spPr>
          <a:xfrm>
            <a:off x="1676400" y="3314699"/>
            <a:ext cx="2666999" cy="738664"/>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我司（中石油国际伊拉克分公司）特此授权身份证号为</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的</a:t>
            </a:r>
            <a:r>
              <a:rPr lang="en-US" altLang="zh-CN" sz="600" dirty="0">
                <a:latin typeface="Arial" panose="020B0604020202020204" pitchFamily="34" charset="0"/>
                <a:ea typeface="微软雅黑" panose="020B0503020204020204" pitchFamily="18" charset="-122"/>
                <a:cs typeface="Arial" panose="020B0604020202020204" pitchFamily="34" charset="0"/>
              </a:rPr>
              <a:t>Maki Abbas Babi</a:t>
            </a:r>
            <a:r>
              <a:rPr lang="zh-CN" altLang="zh-CN" sz="600" dirty="0">
                <a:latin typeface="Arial" panose="020B0604020202020204" pitchFamily="34" charset="0"/>
                <a:ea typeface="微软雅黑" panose="020B0503020204020204" pitchFamily="18" charset="-122"/>
                <a:cs typeface="Arial" panose="020B0604020202020204" pitchFamily="34" charset="0"/>
              </a:rPr>
              <a:t>为我公司的清关服务代表，负责处理从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zh-CN" sz="600" dirty="0">
                <a:latin typeface="Arial" panose="020B0604020202020204" pitchFamily="34" charset="0"/>
                <a:ea typeface="微软雅黑" panose="020B0503020204020204" pitchFamily="18" charset="-122"/>
                <a:cs typeface="Arial" panose="020B0604020202020204" pitchFamily="34" charset="0"/>
              </a:rPr>
              <a:t>港装运设备材料及收集交货单的相关工作及</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zh-CN" sz="600" dirty="0">
                <a:latin typeface="Arial" panose="020B0604020202020204" pitchFamily="34" charset="0"/>
                <a:ea typeface="微软雅黑" panose="020B0503020204020204" pitchFamily="18" charset="-122"/>
                <a:cs typeface="Arial" panose="020B0604020202020204" pitchFamily="34" charset="0"/>
              </a:rPr>
              <a:t>流程。材料包括（钻杆和钻铤），用于</a:t>
            </a:r>
            <a:r>
              <a:rPr lang="en-US" altLang="zh-CN" sz="600" dirty="0">
                <a:latin typeface="Arial" panose="020B0604020202020204" pitchFamily="34" charset="0"/>
                <a:ea typeface="微软雅黑" panose="020B0503020204020204" pitchFamily="18" charset="-122"/>
                <a:cs typeface="Arial" panose="020B0604020202020204" pitchFamily="34" charset="0"/>
              </a:rPr>
              <a:t>DPSC</a:t>
            </a:r>
            <a:r>
              <a:rPr lang="zh-CN" altLang="zh-CN" sz="600" dirty="0">
                <a:latin typeface="Arial" panose="020B0604020202020204" pitchFamily="34" charset="0"/>
                <a:ea typeface="微软雅黑" panose="020B0503020204020204" pitchFamily="18" charset="-122"/>
                <a:cs typeface="Arial" panose="020B0604020202020204" pitchFamily="34" charset="0"/>
              </a:rPr>
              <a:t>合同之目的。</a:t>
            </a:r>
          </a:p>
          <a:p>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商业发票号：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20140820BHDC-07</a:t>
            </a:r>
          </a:p>
          <a:p>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MY1425XGGZUB10</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清关服务代表：银沙公司</a:t>
            </a:r>
          </a:p>
          <a:p>
            <a:r>
              <a:rPr lang="zh-CN" altLang="zh-CN" sz="600" dirty="0">
                <a:latin typeface="Arial" panose="020B0604020202020204" pitchFamily="34" charset="0"/>
                <a:ea typeface="微软雅黑" panose="020B0503020204020204" pitchFamily="18" charset="-122"/>
                <a:cs typeface="Arial" panose="020B0604020202020204" pitchFamily="34" charset="0"/>
              </a:rPr>
              <a:t>进口类型：临时性</a:t>
            </a:r>
          </a:p>
        </p:txBody>
      </p:sp>
      <p:sp>
        <p:nvSpPr>
          <p:cNvPr id="12" name="矩形 11"/>
          <p:cNvSpPr/>
          <p:nvPr/>
        </p:nvSpPr>
        <p:spPr>
          <a:xfrm>
            <a:off x="1685927" y="4080588"/>
            <a:ext cx="428624"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p>
        </p:txBody>
      </p:sp>
      <p:sp>
        <p:nvSpPr>
          <p:cNvPr id="13" name="矩形 12"/>
          <p:cNvSpPr/>
          <p:nvPr/>
        </p:nvSpPr>
        <p:spPr>
          <a:xfrm>
            <a:off x="1685926" y="4348062"/>
            <a:ext cx="745329" cy="276999"/>
          </a:xfrm>
          <a:prstGeom prst="rect">
            <a:avLst/>
          </a:prstGeom>
          <a:solidFill>
            <a:schemeClr val="bg1"/>
          </a:solidFill>
        </p:spPr>
        <p:txBody>
          <a:bodyPr wrap="square" lIns="0" tIns="0" rIns="0" bIns="0">
            <a:spAutoFit/>
          </a:bodyPr>
          <a:lstStyle/>
          <a:p>
            <a:r>
              <a:rPr lang="en-US" altLang="zh-CN" sz="600" b="1" dirty="0">
                <a:latin typeface="Arial" panose="020B0604020202020204" pitchFamily="34" charset="0"/>
                <a:ea typeface="微软雅黑" panose="020B0503020204020204" pitchFamily="18" charset="-122"/>
                <a:cs typeface="Arial" panose="020B0604020202020204" pitchFamily="34" charset="0"/>
              </a:rPr>
              <a:t>Wang Yu</a:t>
            </a:r>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a:p>
            <a:r>
              <a:rPr lang="zh-CN" altLang="zh-CN" sz="600" b="1" dirty="0">
                <a:latin typeface="Arial" panose="020B0604020202020204" pitchFamily="34" charset="0"/>
                <a:ea typeface="微软雅黑" panose="020B0503020204020204" pitchFamily="18" charset="-122"/>
                <a:cs typeface="Arial" panose="020B0604020202020204" pitchFamily="34" charset="0"/>
              </a:rPr>
              <a:t>中石油（海尔法亚）首席</a:t>
            </a:r>
            <a:r>
              <a:rPr lang="en-US" altLang="zh-CN" sz="600" b="1" dirty="0">
                <a:latin typeface="Arial" panose="020B0604020202020204" pitchFamily="34" charset="0"/>
                <a:ea typeface="微软雅黑" panose="020B0503020204020204" pitchFamily="18" charset="-122"/>
                <a:cs typeface="Arial" panose="020B0604020202020204" pitchFamily="34" charset="0"/>
              </a:rPr>
              <a:t>HFO</a:t>
            </a:r>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p:txBody>
      </p:sp>
      <p:sp>
        <p:nvSpPr>
          <p:cNvPr id="14" name="矩形 13"/>
          <p:cNvSpPr/>
          <p:nvPr/>
        </p:nvSpPr>
        <p:spPr>
          <a:xfrm>
            <a:off x="2460228" y="5305425"/>
            <a:ext cx="997744" cy="646331"/>
          </a:xfrm>
          <a:prstGeom prst="rect">
            <a:avLst/>
          </a:prstGeom>
          <a:solidFill>
            <a:schemeClr val="bg1"/>
          </a:solidFill>
        </p:spPr>
        <p:txBody>
          <a:bodyPr wrap="square" lIns="0" tIns="0" rIns="0" bIns="0">
            <a:spAutoFit/>
          </a:bodyPr>
          <a:lstStyle/>
          <a:p>
            <a:pPr algn="ctr"/>
            <a:r>
              <a:rPr lang="en-US" altLang="zh-CN" sz="700" dirty="0">
                <a:latin typeface="Arial" panose="020B0604020202020204" pitchFamily="34" charset="0"/>
                <a:ea typeface="微软雅黑" panose="020B0503020204020204" pitchFamily="18" charset="-122"/>
                <a:cs typeface="Arial" panose="020B0604020202020204" pitchFamily="34" charset="0"/>
              </a:rPr>
              <a:t>Wang Yu</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首席</a:t>
            </a:r>
            <a:r>
              <a:rPr lang="en-US" altLang="zh-CN" sz="700" dirty="0">
                <a:latin typeface="Arial" panose="020B0604020202020204" pitchFamily="34" charset="0"/>
                <a:ea typeface="微软雅黑" panose="020B0503020204020204" pitchFamily="18" charset="-122"/>
                <a:cs typeface="Arial" panose="020B0604020202020204" pitchFamily="34" charset="0"/>
              </a:rPr>
              <a:t>HFO</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中石油国际伊拉克分公司</a:t>
            </a: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仅供清关使用</a:t>
            </a: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700" dirty="0">
              <a:latin typeface="Arial" panose="020B0604020202020204" pitchFamily="34" charset="0"/>
              <a:ea typeface="微软雅黑" panose="020B0503020204020204" pitchFamily="18" charset="-122"/>
              <a:cs typeface="Arial" panose="020B0604020202020204" pitchFamily="34" charset="0"/>
            </a:endParaRPr>
          </a:p>
        </p:txBody>
      </p:sp>
      <p:sp>
        <p:nvSpPr>
          <p:cNvPr id="15" name="矩形 14"/>
          <p:cNvSpPr/>
          <p:nvPr/>
        </p:nvSpPr>
        <p:spPr>
          <a:xfrm>
            <a:off x="1686324" y="5984993"/>
            <a:ext cx="2428476"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地址：伊拉克共和国米桑省卡拉区中石油海尔法亚基地</a:t>
            </a:r>
          </a:p>
        </p:txBody>
      </p:sp>
      <p:sp>
        <p:nvSpPr>
          <p:cNvPr id="16" name="矩形 15"/>
          <p:cNvSpPr/>
          <p:nvPr/>
        </p:nvSpPr>
        <p:spPr>
          <a:xfrm>
            <a:off x="6162675" y="2113806"/>
            <a:ext cx="2028825" cy="153888"/>
          </a:xfrm>
          <a:prstGeom prst="rect">
            <a:avLst/>
          </a:prstGeom>
          <a:solidFill>
            <a:schemeClr val="bg1"/>
          </a:solidFill>
        </p:spPr>
        <p:txBody>
          <a:bodyPr wrap="square" lIns="0" tIns="0" rIns="0" bIns="0">
            <a:spAutoFit/>
          </a:bodyPr>
          <a:lstStyle/>
          <a:p>
            <a:r>
              <a:rPr lang="zh-CN" altLang="zh-CN" sz="1000" b="1" dirty="0">
                <a:latin typeface="Arial" panose="020B0604020202020204" pitchFamily="34" charset="0"/>
                <a:ea typeface="微软雅黑" panose="020B0503020204020204" pitchFamily="18" charset="-122"/>
                <a:cs typeface="Arial" panose="020B0604020202020204" pitchFamily="34" charset="0"/>
              </a:rPr>
              <a:t>中石油国际伊拉克分公司</a:t>
            </a:r>
            <a:endParaRPr lang="zh-CN" altLang="en-US" sz="1000"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17" name="表格 16"/>
          <p:cNvGraphicFramePr>
            <a:graphicFrameLocks noGrp="1"/>
          </p:cNvGraphicFramePr>
          <p:nvPr/>
        </p:nvGraphicFramePr>
        <p:xfrm>
          <a:off x="7251064" y="2362200"/>
          <a:ext cx="1486536" cy="554475"/>
        </p:xfrm>
        <a:graphic>
          <a:graphicData uri="http://schemas.openxmlformats.org/drawingml/2006/table">
            <a:tbl>
              <a:tblPr firstRow="1" firstCol="1" bandRow="1">
                <a:tableStyleId>{5C22544A-7EE6-4342-B048-85BDC9FD1C3A}</a:tableStyleId>
              </a:tblPr>
              <a:tblGrid>
                <a:gridCol w="622936">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tblGrid>
              <a:tr h="123865">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HFO-DL-03747-CPL-2014-Sep</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3865">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9</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25</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3865">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请求</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应答</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是</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否</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23865">
                <a:tc>
                  <a:txBody>
                    <a:bodyPr/>
                    <a:lstStyle/>
                    <a:p>
                      <a:pPr algn="just">
                        <a:spcAft>
                          <a:spcPts val="0"/>
                        </a:spcAft>
                      </a:pP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MOC</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8" name="矩形 17"/>
          <p:cNvSpPr/>
          <p:nvPr/>
        </p:nvSpPr>
        <p:spPr>
          <a:xfrm>
            <a:off x="5886450" y="2563683"/>
            <a:ext cx="1014412"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致：南海关总署</a:t>
            </a:r>
          </a:p>
        </p:txBody>
      </p:sp>
      <p:sp>
        <p:nvSpPr>
          <p:cNvPr id="19" name="矩形 18"/>
          <p:cNvSpPr/>
          <p:nvPr/>
        </p:nvSpPr>
        <p:spPr>
          <a:xfrm>
            <a:off x="6602015" y="2962989"/>
            <a:ext cx="1150144" cy="123111"/>
          </a:xfrm>
          <a:prstGeom prst="rect">
            <a:avLst/>
          </a:prstGeom>
          <a:solidFill>
            <a:schemeClr val="bg1"/>
          </a:solidFill>
        </p:spPr>
        <p:txBody>
          <a:bodyPr wrap="square" lIns="0" tIns="0" rIns="0" bIns="0">
            <a:spAutoFit/>
          </a:bodyPr>
          <a:lstStyle/>
          <a:p>
            <a:pPr algn="ctr"/>
            <a:r>
              <a:rPr lang="zh-CN" altLang="zh-CN" sz="800" b="1" dirty="0">
                <a:latin typeface="Arial" panose="020B0604020202020204" pitchFamily="34" charset="0"/>
                <a:ea typeface="微软雅黑" panose="020B0503020204020204" pitchFamily="18" charset="-122"/>
                <a:cs typeface="Arial" panose="020B0604020202020204" pitchFamily="34" charset="0"/>
              </a:rPr>
              <a:t>主题：</a:t>
            </a:r>
            <a:r>
              <a:rPr lang="zh-CN" altLang="zh-CN" sz="800" b="1" u="sng" dirty="0">
                <a:latin typeface="Arial" panose="020B0604020202020204" pitchFamily="34" charset="0"/>
                <a:ea typeface="微软雅黑" panose="020B0503020204020204" pitchFamily="18" charset="-122"/>
                <a:cs typeface="Arial" panose="020B0604020202020204" pitchFamily="34" charset="0"/>
              </a:rPr>
              <a:t>授权书</a:t>
            </a:r>
          </a:p>
        </p:txBody>
      </p:sp>
      <p:sp>
        <p:nvSpPr>
          <p:cNvPr id="20" name="矩形 19"/>
          <p:cNvSpPr/>
          <p:nvPr/>
        </p:nvSpPr>
        <p:spPr>
          <a:xfrm>
            <a:off x="6678215" y="4040688"/>
            <a:ext cx="997744" cy="646331"/>
          </a:xfrm>
          <a:prstGeom prst="rect">
            <a:avLst/>
          </a:prstGeom>
          <a:solidFill>
            <a:schemeClr val="bg1"/>
          </a:solidFill>
        </p:spPr>
        <p:txBody>
          <a:bodyPr wrap="square" lIns="0" tIns="0" rIns="0" bIns="0">
            <a:spAutoFit/>
          </a:bodyPr>
          <a:lstStyle/>
          <a:p>
            <a:pPr algn="ctr"/>
            <a:r>
              <a:rPr lang="en-US" altLang="zh-CN" sz="700" dirty="0">
                <a:latin typeface="Arial" panose="020B0604020202020204" pitchFamily="34" charset="0"/>
                <a:ea typeface="微软雅黑" panose="020B0503020204020204" pitchFamily="18" charset="-122"/>
                <a:cs typeface="Arial" panose="020B0604020202020204" pitchFamily="34" charset="0"/>
              </a:rPr>
              <a:t>Wang Yu</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首席</a:t>
            </a:r>
            <a:r>
              <a:rPr lang="en-US" altLang="zh-CN" sz="700" dirty="0">
                <a:latin typeface="Arial" panose="020B0604020202020204" pitchFamily="34" charset="0"/>
                <a:ea typeface="微软雅黑" panose="020B0503020204020204" pitchFamily="18" charset="-122"/>
                <a:cs typeface="Arial" panose="020B0604020202020204" pitchFamily="34" charset="0"/>
              </a:rPr>
              <a:t>HFO</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中石油国际伊拉克分公司</a:t>
            </a: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仅供清关使用</a:t>
            </a: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700" dirty="0">
              <a:latin typeface="Arial" panose="020B0604020202020204" pitchFamily="34" charset="0"/>
              <a:ea typeface="微软雅黑" panose="020B0503020204020204" pitchFamily="18" charset="-122"/>
              <a:cs typeface="Arial" panose="020B0604020202020204" pitchFamily="34" charset="0"/>
            </a:endParaRPr>
          </a:p>
        </p:txBody>
      </p:sp>
      <p:sp>
        <p:nvSpPr>
          <p:cNvPr id="23" name="矩形 22"/>
          <p:cNvSpPr/>
          <p:nvPr/>
        </p:nvSpPr>
        <p:spPr>
          <a:xfrm>
            <a:off x="6754415" y="5303624"/>
            <a:ext cx="997744" cy="646331"/>
          </a:xfrm>
          <a:prstGeom prst="rect">
            <a:avLst/>
          </a:prstGeom>
          <a:solidFill>
            <a:schemeClr val="bg1"/>
          </a:solidFill>
        </p:spPr>
        <p:txBody>
          <a:bodyPr wrap="square" lIns="0" tIns="0" rIns="0" bIns="0">
            <a:spAutoFit/>
          </a:bodyPr>
          <a:lstStyle/>
          <a:p>
            <a:pPr algn="ctr"/>
            <a:r>
              <a:rPr lang="en-US" altLang="zh-CN" sz="700" dirty="0">
                <a:latin typeface="Arial" panose="020B0604020202020204" pitchFamily="34" charset="0"/>
                <a:ea typeface="微软雅黑" panose="020B0503020204020204" pitchFamily="18" charset="-122"/>
                <a:cs typeface="Arial" panose="020B0604020202020204" pitchFamily="34" charset="0"/>
              </a:rPr>
              <a:t>Wang Yu</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首席</a:t>
            </a:r>
            <a:r>
              <a:rPr lang="en-US" altLang="zh-CN" sz="700" dirty="0">
                <a:latin typeface="Arial" panose="020B0604020202020204" pitchFamily="34" charset="0"/>
                <a:ea typeface="微软雅黑" panose="020B0503020204020204" pitchFamily="18" charset="-122"/>
                <a:cs typeface="Arial" panose="020B0604020202020204" pitchFamily="34" charset="0"/>
              </a:rPr>
              <a:t>HFO</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中石油国际伊拉克分公司</a:t>
            </a: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仅供清关使用</a:t>
            </a: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700" dirty="0">
              <a:latin typeface="Arial" panose="020B0604020202020204" pitchFamily="34" charset="0"/>
              <a:ea typeface="微软雅黑" panose="020B0503020204020204" pitchFamily="18" charset="-122"/>
              <a:cs typeface="Arial" panose="020B0604020202020204" pitchFamily="34" charset="0"/>
            </a:endParaRPr>
          </a:p>
        </p:txBody>
      </p:sp>
      <p:sp>
        <p:nvSpPr>
          <p:cNvPr id="24" name="矩形 23"/>
          <p:cNvSpPr/>
          <p:nvPr/>
        </p:nvSpPr>
        <p:spPr>
          <a:xfrm>
            <a:off x="5996187" y="5964574"/>
            <a:ext cx="2428476"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地址：伊拉克共和国米桑省卡拉区中石油海尔法亚基地</a:t>
            </a:r>
          </a:p>
        </p:txBody>
      </p:sp>
      <p:sp>
        <p:nvSpPr>
          <p:cNvPr id="25" name="矩形 24"/>
          <p:cNvSpPr/>
          <p:nvPr/>
        </p:nvSpPr>
        <p:spPr>
          <a:xfrm>
            <a:off x="5886450" y="4284304"/>
            <a:ext cx="745329" cy="276999"/>
          </a:xfrm>
          <a:prstGeom prst="rect">
            <a:avLst/>
          </a:prstGeom>
          <a:solidFill>
            <a:schemeClr val="bg1"/>
          </a:solidFill>
        </p:spPr>
        <p:txBody>
          <a:bodyPr wrap="square" lIns="0" tIns="0" rIns="0" bIns="0">
            <a:spAutoFit/>
          </a:bodyPr>
          <a:lstStyle/>
          <a:p>
            <a:r>
              <a:rPr lang="en-US" altLang="zh-CN" sz="600" b="1" dirty="0">
                <a:latin typeface="Arial" panose="020B0604020202020204" pitchFamily="34" charset="0"/>
                <a:ea typeface="微软雅黑" panose="020B0503020204020204" pitchFamily="18" charset="-122"/>
                <a:cs typeface="Arial" panose="020B0604020202020204" pitchFamily="34" charset="0"/>
              </a:rPr>
              <a:t>Wang Yu</a:t>
            </a:r>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a:p>
            <a:r>
              <a:rPr lang="zh-CN" altLang="zh-CN" sz="600" b="1" dirty="0">
                <a:latin typeface="Arial" panose="020B0604020202020204" pitchFamily="34" charset="0"/>
                <a:ea typeface="微软雅黑" panose="020B0503020204020204" pitchFamily="18" charset="-122"/>
                <a:cs typeface="Arial" panose="020B0604020202020204" pitchFamily="34" charset="0"/>
              </a:rPr>
              <a:t>中石油（海尔法亚）首席</a:t>
            </a:r>
            <a:r>
              <a:rPr lang="en-US" altLang="zh-CN" sz="600" b="1" dirty="0">
                <a:latin typeface="Arial" panose="020B0604020202020204" pitchFamily="34" charset="0"/>
                <a:ea typeface="微软雅黑" panose="020B0503020204020204" pitchFamily="18" charset="-122"/>
                <a:cs typeface="Arial" panose="020B0604020202020204" pitchFamily="34" charset="0"/>
              </a:rPr>
              <a:t>HFO</a:t>
            </a:r>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p:txBody>
      </p:sp>
      <p:sp>
        <p:nvSpPr>
          <p:cNvPr id="26" name="矩形 25"/>
          <p:cNvSpPr/>
          <p:nvPr/>
        </p:nvSpPr>
        <p:spPr>
          <a:xfrm>
            <a:off x="5886450" y="4015371"/>
            <a:ext cx="428624"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p>
        </p:txBody>
      </p:sp>
      <p:sp>
        <p:nvSpPr>
          <p:cNvPr id="27" name="矩形 26"/>
          <p:cNvSpPr/>
          <p:nvPr/>
        </p:nvSpPr>
        <p:spPr>
          <a:xfrm>
            <a:off x="5867400" y="3161586"/>
            <a:ext cx="2666999" cy="792000"/>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我司（中石油国际伊拉克分公司）特此授权身份证号为</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的</a:t>
            </a:r>
            <a:r>
              <a:rPr lang="en-US" altLang="zh-CN" sz="600" dirty="0">
                <a:latin typeface="Arial" panose="020B0604020202020204" pitchFamily="34" charset="0"/>
                <a:ea typeface="微软雅黑" panose="020B0503020204020204" pitchFamily="18" charset="-122"/>
                <a:cs typeface="Arial" panose="020B0604020202020204" pitchFamily="34" charset="0"/>
              </a:rPr>
              <a:t>Maki Abbas Babi</a:t>
            </a:r>
            <a:r>
              <a:rPr lang="zh-CN" altLang="zh-CN" sz="600" dirty="0">
                <a:latin typeface="Arial" panose="020B0604020202020204" pitchFamily="34" charset="0"/>
                <a:ea typeface="微软雅黑" panose="020B0503020204020204" pitchFamily="18" charset="-122"/>
                <a:cs typeface="Arial" panose="020B0604020202020204" pitchFamily="34" charset="0"/>
              </a:rPr>
              <a:t>为我公司的清关服务代表，负责处理从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zh-CN" sz="600" dirty="0">
                <a:latin typeface="Arial" panose="020B0604020202020204" pitchFamily="34" charset="0"/>
                <a:ea typeface="微软雅黑" panose="020B0503020204020204" pitchFamily="18" charset="-122"/>
                <a:cs typeface="Arial" panose="020B0604020202020204" pitchFamily="34" charset="0"/>
              </a:rPr>
              <a:t>港装运设备材料及收集交货单的相关工作及</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zh-CN" sz="600" dirty="0">
                <a:latin typeface="Arial" panose="020B0604020202020204" pitchFamily="34" charset="0"/>
                <a:ea typeface="微软雅黑" panose="020B0503020204020204" pitchFamily="18" charset="-122"/>
                <a:cs typeface="Arial" panose="020B0604020202020204" pitchFamily="34" charset="0"/>
              </a:rPr>
              <a:t>流程。材料包括（修井工具），用于</a:t>
            </a:r>
            <a:r>
              <a:rPr lang="en-US" altLang="zh-CN" sz="600" dirty="0">
                <a:latin typeface="Arial" panose="020B0604020202020204" pitchFamily="34" charset="0"/>
                <a:ea typeface="微软雅黑" panose="020B0503020204020204" pitchFamily="18" charset="-122"/>
                <a:cs typeface="Arial" panose="020B0604020202020204" pitchFamily="34" charset="0"/>
              </a:rPr>
              <a:t>DPSC</a:t>
            </a:r>
            <a:r>
              <a:rPr lang="zh-CN" altLang="zh-CN" sz="600" dirty="0">
                <a:latin typeface="Arial" panose="020B0604020202020204" pitchFamily="34" charset="0"/>
                <a:ea typeface="微软雅黑" panose="020B0503020204020204" pitchFamily="18" charset="-122"/>
                <a:cs typeface="Arial" panose="020B0604020202020204" pitchFamily="34" charset="0"/>
              </a:rPr>
              <a:t>合同之目的。</a:t>
            </a:r>
          </a:p>
          <a:p>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商业发票号：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20140820BHDC-04</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MY1425XGGZUB04</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清关服务代表：银沙公司</a:t>
            </a:r>
          </a:p>
          <a:p>
            <a:r>
              <a:rPr lang="zh-CN" altLang="zh-CN" sz="600" dirty="0">
                <a:latin typeface="Arial" panose="020B0604020202020204" pitchFamily="34" charset="0"/>
                <a:ea typeface="微软雅黑" panose="020B0503020204020204" pitchFamily="18" charset="-122"/>
                <a:cs typeface="Arial" panose="020B0604020202020204" pitchFamily="34" charset="0"/>
              </a:rPr>
              <a:t>进口类型：临时性</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952500" y="2019300"/>
            <a:ext cx="3276600" cy="4457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143500" y="1892300"/>
            <a:ext cx="3429000" cy="46355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952500" y="2019300"/>
            <a:ext cx="3276600" cy="4457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143500" y="1892300"/>
            <a:ext cx="3429000" cy="4635500"/>
          </a:xfrm>
          <a:prstGeom prst="rect">
            <a:avLst/>
          </a:prstGeom>
          <a:noFill/>
        </p:spPr>
      </p:pic>
      <p:sp>
        <p:nvSpPr>
          <p:cNvPr id="2" name="TextBox 1"/>
          <p:cNvSpPr txBox="1"/>
          <p:nvPr/>
        </p:nvSpPr>
        <p:spPr>
          <a:xfrm>
            <a:off x="3955405"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6" name="矩形 5"/>
          <p:cNvSpPr/>
          <p:nvPr/>
        </p:nvSpPr>
        <p:spPr>
          <a:xfrm>
            <a:off x="1447801" y="2267694"/>
            <a:ext cx="1371600" cy="138499"/>
          </a:xfrm>
          <a:prstGeom prst="rect">
            <a:avLst/>
          </a:prstGeom>
          <a:solidFill>
            <a:schemeClr val="bg1"/>
          </a:solidFill>
        </p:spPr>
        <p:txBody>
          <a:bodyPr wrap="square" lIns="0" tIns="0" rIns="0" bIns="0">
            <a:spAutoFit/>
          </a:bodyPr>
          <a:lstStyle/>
          <a:p>
            <a:r>
              <a:rPr lang="zh-CN" altLang="zh-CN" sz="900" b="1" dirty="0">
                <a:latin typeface="Arial" panose="020B0604020202020204" pitchFamily="34" charset="0"/>
                <a:ea typeface="微软雅黑" panose="020B0503020204020204" pitchFamily="18" charset="-122"/>
                <a:cs typeface="Arial" panose="020B0604020202020204" pitchFamily="34" charset="0"/>
              </a:rPr>
              <a:t>中海油伊拉克有限公司</a:t>
            </a:r>
            <a:r>
              <a:rPr lang="en-US" altLang="zh-CN" sz="900" b="1" dirty="0">
                <a:latin typeface="Arial" panose="020B0604020202020204" pitchFamily="34" charset="0"/>
                <a:ea typeface="微软雅黑" panose="020B0503020204020204" pitchFamily="18" charset="-122"/>
                <a:cs typeface="Arial" panose="020B0604020202020204" pitchFamily="34" charset="0"/>
              </a:rPr>
              <a:t> </a:t>
            </a:r>
            <a:endParaRPr lang="zh-CN" altLang="en-US" sz="900" b="1" dirty="0">
              <a:latin typeface="Arial" panose="020B0604020202020204" pitchFamily="34" charset="0"/>
              <a:ea typeface="微软雅黑" panose="020B0503020204020204" pitchFamily="18" charset="-122"/>
              <a:cs typeface="Arial" panose="020B0604020202020204" pitchFamily="34" charset="0"/>
            </a:endParaRPr>
          </a:p>
        </p:txBody>
      </p:sp>
      <p:sp>
        <p:nvSpPr>
          <p:cNvPr id="7" name="矩形 6"/>
          <p:cNvSpPr/>
          <p:nvPr/>
        </p:nvSpPr>
        <p:spPr>
          <a:xfrm>
            <a:off x="1493521" y="2602230"/>
            <a:ext cx="1014412"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致有关人士</a:t>
            </a:r>
          </a:p>
        </p:txBody>
      </p:sp>
      <p:sp>
        <p:nvSpPr>
          <p:cNvPr id="8" name="矩形 7"/>
          <p:cNvSpPr/>
          <p:nvPr/>
        </p:nvSpPr>
        <p:spPr>
          <a:xfrm>
            <a:off x="3048000" y="2267694"/>
            <a:ext cx="990600" cy="184666"/>
          </a:xfrm>
          <a:prstGeom prst="rect">
            <a:avLst/>
          </a:prstGeom>
          <a:solidFill>
            <a:schemeClr val="bg1"/>
          </a:solidFill>
        </p:spPr>
        <p:txBody>
          <a:bodyPr wrap="square" lIns="0" tIns="0" rIns="0" bIns="0">
            <a:spAutoFit/>
          </a:bodyPr>
          <a:lstStyle/>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 阿联酋迪拜机场自贸区</a:t>
            </a:r>
            <a:r>
              <a:rPr lang="en-US" altLang="zh-CN" sz="600" dirty="0">
                <a:latin typeface="Arial" panose="020B0604020202020204" pitchFamily="34" charset="0"/>
                <a:ea typeface="微软雅黑" panose="020B0503020204020204" pitchFamily="18" charset="-122"/>
                <a:cs typeface="Arial" panose="020B0604020202020204" pitchFamily="34" charset="0"/>
              </a:rPr>
              <a:t>7WB 3100</a:t>
            </a:r>
            <a:r>
              <a:rPr lang="zh-CN" altLang="zh-CN" sz="600" dirty="0">
                <a:latin typeface="Arial" panose="020B0604020202020204" pitchFamily="34" charset="0"/>
                <a:ea typeface="微软雅黑" panose="020B0503020204020204" pitchFamily="18" charset="-122"/>
                <a:cs typeface="Arial" panose="020B0604020202020204" pitchFamily="34" charset="0"/>
              </a:rPr>
              <a:t>室</a:t>
            </a:r>
          </a:p>
        </p:txBody>
      </p:sp>
      <p:sp>
        <p:nvSpPr>
          <p:cNvPr id="9" name="矩形 8"/>
          <p:cNvSpPr/>
          <p:nvPr/>
        </p:nvSpPr>
        <p:spPr>
          <a:xfrm>
            <a:off x="2819401" y="2698373"/>
            <a:ext cx="1014412" cy="184666"/>
          </a:xfrm>
          <a:prstGeom prst="rect">
            <a:avLst/>
          </a:prstGeom>
          <a:solidFill>
            <a:schemeClr val="bg1"/>
          </a:solidFill>
        </p:spPr>
        <p:txBody>
          <a:bodyPr wrap="square" lIns="0" tIns="0" rIns="0" bIns="0">
            <a:spAutoFit/>
          </a:bodyPr>
          <a:lstStyle/>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日期：</a:t>
            </a:r>
            <a:r>
              <a:rPr lang="en-US" altLang="zh-CN" sz="600" dirty="0">
                <a:latin typeface="Arial" panose="020B0604020202020204" pitchFamily="34" charset="0"/>
                <a:ea typeface="微软雅黑" panose="020B0503020204020204" pitchFamily="18" charset="-122"/>
                <a:cs typeface="Arial" panose="020B0604020202020204" pitchFamily="34" charset="0"/>
              </a:rPr>
              <a:t>2014</a:t>
            </a:r>
            <a:r>
              <a:rPr lang="zh-CN" altLang="zh-CN" sz="600" dirty="0">
                <a:latin typeface="Arial" panose="020B0604020202020204" pitchFamily="34" charset="0"/>
                <a:ea typeface="微软雅黑" panose="020B0503020204020204" pitchFamily="18" charset="-122"/>
                <a:cs typeface="Arial" panose="020B0604020202020204" pitchFamily="34" charset="0"/>
              </a:rPr>
              <a:t>年</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22</a:t>
            </a:r>
            <a:r>
              <a:rPr lang="zh-CN" altLang="zh-CN" sz="600" dirty="0">
                <a:latin typeface="Arial" panose="020B0604020202020204" pitchFamily="34" charset="0"/>
                <a:ea typeface="微软雅黑" panose="020B0503020204020204" pitchFamily="18" charset="-122"/>
                <a:cs typeface="Arial" panose="020B0604020202020204" pitchFamily="34" charset="0"/>
              </a:rPr>
              <a:t>日</a:t>
            </a:r>
          </a:p>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参考编号：</a:t>
            </a:r>
            <a:r>
              <a:rPr lang="en-US" altLang="zh-CN" sz="600" dirty="0">
                <a:latin typeface="Arial" panose="020B0604020202020204" pitchFamily="34" charset="0"/>
                <a:ea typeface="微软雅黑" panose="020B0503020204020204" pitchFamily="18" charset="-122"/>
                <a:cs typeface="Arial" panose="020B0604020202020204" pitchFamily="34" charset="0"/>
              </a:rPr>
              <a:t>DCG/6034</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10" name="矩形 9"/>
          <p:cNvSpPr/>
          <p:nvPr/>
        </p:nvSpPr>
        <p:spPr>
          <a:xfrm>
            <a:off x="1493521" y="2886849"/>
            <a:ext cx="2340292" cy="1384995"/>
          </a:xfrm>
          <a:prstGeom prst="rect">
            <a:avLst/>
          </a:prstGeom>
          <a:solidFill>
            <a:schemeClr val="bg1"/>
          </a:solidFill>
        </p:spPr>
        <p:txBody>
          <a:bodyPr wrap="square" lIns="0" tIns="0" rIns="0" bIns="0">
            <a:spAutoFit/>
          </a:bodyPr>
          <a:lstStyle/>
          <a:p>
            <a:r>
              <a:rPr lang="zh-CN" altLang="zh-CN" sz="600" b="1" dirty="0">
                <a:latin typeface="Arial" panose="020B0604020202020204" pitchFamily="34" charset="0"/>
                <a:ea typeface="微软雅黑" panose="020B0503020204020204" pitchFamily="18" charset="-122"/>
                <a:cs typeface="Arial" panose="020B0604020202020204" pitchFamily="34" charset="0"/>
              </a:rPr>
              <a:t>主题：授权书</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尊敬的先生</a:t>
            </a:r>
            <a:r>
              <a:rPr lang="en-US" altLang="zh-CN" sz="600" dirty="0">
                <a:latin typeface="Arial" panose="020B0604020202020204" pitchFamily="34" charset="0"/>
                <a:ea typeface="微软雅黑" panose="020B0503020204020204" pitchFamily="18" charset="-122"/>
                <a:cs typeface="Arial" panose="020B0604020202020204" pitchFamily="34" charset="0"/>
              </a:rPr>
              <a:t>/</a:t>
            </a:r>
            <a:r>
              <a:rPr lang="zh-CN" altLang="zh-CN" sz="600" dirty="0">
                <a:latin typeface="Arial" panose="020B0604020202020204" pitchFamily="34" charset="0"/>
                <a:ea typeface="微软雅黑" panose="020B0503020204020204" pitchFamily="18" charset="-122"/>
                <a:cs typeface="Arial" panose="020B0604020202020204" pitchFamily="34" charset="0"/>
              </a:rPr>
              <a:t>女士：</a:t>
            </a:r>
          </a:p>
          <a:p>
            <a:r>
              <a:rPr lang="zh-CN" altLang="zh-CN" sz="600" dirty="0">
                <a:latin typeface="Arial" panose="020B0604020202020204" pitchFamily="34" charset="0"/>
                <a:ea typeface="微软雅黑" panose="020B0503020204020204" pitchFamily="18" charset="-122"/>
                <a:cs typeface="Arial" panose="020B0604020202020204" pitchFamily="34" charset="0"/>
              </a:rPr>
              <a:t>中海油伊拉克有限公司特此授权以下银沙公司之代表：</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Harith</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Samer</a:t>
            </a:r>
            <a:r>
              <a:rPr lang="en-US" altLang="zh-CN" sz="600" dirty="0">
                <a:latin typeface="Arial" panose="020B0604020202020204" pitchFamily="34" charset="0"/>
                <a:ea typeface="微软雅黑" panose="020B0503020204020204" pitchFamily="18" charset="-122"/>
                <a:cs typeface="Arial" panose="020B0604020202020204" pitchFamily="34" charset="0"/>
              </a:rPr>
              <a:t> Mohammed</a:t>
            </a:r>
            <a:r>
              <a:rPr lang="zh-CN"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Ahamed</a:t>
            </a:r>
            <a:r>
              <a:rPr lang="en-US" altLang="zh-CN" sz="600" dirty="0">
                <a:latin typeface="Arial" panose="020B0604020202020204" pitchFamily="34" charset="0"/>
                <a:ea typeface="微软雅黑" panose="020B0503020204020204" pitchFamily="18" charset="-122"/>
                <a:cs typeface="Arial" panose="020B0604020202020204" pitchFamily="34" charset="0"/>
              </a:rPr>
              <a:t> Adnan Abdul Zahra</a:t>
            </a:r>
            <a:r>
              <a:rPr lang="zh-CN" altLang="zh-CN"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zh-CN" sz="600" dirty="0">
                <a:latin typeface="Arial" panose="020B0604020202020204" pitchFamily="34" charset="0"/>
                <a:ea typeface="微软雅黑" panose="020B0503020204020204" pitchFamily="18" charset="-122"/>
                <a:cs typeface="Arial" panose="020B0604020202020204" pitchFamily="34" charset="0"/>
              </a:rPr>
              <a:t>为我公司的清关服务代表，负责收集交货单以及处理从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zh-CN" sz="600" dirty="0">
                <a:latin typeface="Arial" panose="020B0604020202020204" pitchFamily="34" charset="0"/>
                <a:ea typeface="微软雅黑" panose="020B0503020204020204" pitchFamily="18" charset="-122"/>
                <a:cs typeface="Arial" panose="020B0604020202020204" pitchFamily="34" charset="0"/>
              </a:rPr>
              <a:t>港装运设备材料至位于</a:t>
            </a:r>
            <a:r>
              <a:rPr lang="en-US" altLang="zh-CN" sz="600" dirty="0" err="1">
                <a:latin typeface="Arial" panose="020B0604020202020204" pitchFamily="34" charset="0"/>
                <a:ea typeface="微软雅黑" panose="020B0503020204020204" pitchFamily="18" charset="-122"/>
                <a:cs typeface="Arial" panose="020B0604020202020204" pitchFamily="34" charset="0"/>
              </a:rPr>
              <a:t>Buzurgan</a:t>
            </a:r>
            <a:r>
              <a:rPr lang="en-US" altLang="zh-CN" sz="600" dirty="0">
                <a:latin typeface="Arial" panose="020B0604020202020204" pitchFamily="34" charset="0"/>
                <a:ea typeface="微软雅黑" panose="020B0503020204020204" pitchFamily="18" charset="-122"/>
                <a:cs typeface="Arial" panose="020B0604020202020204" pitchFamily="34" charset="0"/>
              </a:rPr>
              <a:t> Terminal</a:t>
            </a:r>
            <a:r>
              <a:rPr lang="zh-CN" altLang="zh-CN" sz="600" dirty="0">
                <a:latin typeface="Arial" panose="020B0604020202020204" pitchFamily="34" charset="0"/>
                <a:ea typeface="微软雅黑" panose="020B0503020204020204" pitchFamily="18" charset="-122"/>
                <a:cs typeface="Arial" panose="020B0604020202020204" pitchFamily="34" charset="0"/>
              </a:rPr>
              <a:t>的油田现场的相关工作及</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zh-CN" sz="600" dirty="0">
                <a:latin typeface="Arial" panose="020B0604020202020204" pitchFamily="34" charset="0"/>
                <a:ea typeface="微软雅黑" panose="020B0503020204020204" pitchFamily="18" charset="-122"/>
                <a:cs typeface="Arial" panose="020B0604020202020204" pitchFamily="34" charset="0"/>
              </a:rPr>
              <a:t>流程。它们将根据以下信息进行长期进口：</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货物描述：固井备件和固井石油化学品</a:t>
            </a:r>
          </a:p>
          <a:p>
            <a:r>
              <a:rPr lang="zh-CN" altLang="zh-CN" sz="600" dirty="0">
                <a:latin typeface="Arial" panose="020B0604020202020204" pitchFamily="34" charset="0"/>
                <a:ea typeface="微软雅黑" panose="020B0503020204020204" pitchFamily="18" charset="-122"/>
                <a:cs typeface="Arial" panose="020B0604020202020204" pitchFamily="34" charset="0"/>
              </a:rPr>
              <a:t>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TSC/MISSN/2010/CMITWRD-210-PRT-10.53-00151-2</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MY1425XGGZUB14</a:t>
            </a:r>
          </a:p>
          <a:p>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11" name="矩形 10"/>
          <p:cNvSpPr/>
          <p:nvPr/>
        </p:nvSpPr>
        <p:spPr>
          <a:xfrm>
            <a:off x="1493521" y="4343400"/>
            <a:ext cx="792479"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p>
        </p:txBody>
      </p:sp>
      <p:sp>
        <p:nvSpPr>
          <p:cNvPr id="12" name="矩形 11"/>
          <p:cNvSpPr/>
          <p:nvPr/>
        </p:nvSpPr>
        <p:spPr>
          <a:xfrm>
            <a:off x="1493521" y="5943600"/>
            <a:ext cx="1249679" cy="276999"/>
          </a:xfrm>
          <a:prstGeom prst="rect">
            <a:avLst/>
          </a:prstGeom>
          <a:solidFill>
            <a:schemeClr val="bg1"/>
          </a:solidFill>
        </p:spPr>
        <p:txBody>
          <a:bodyPr wrap="square" lIns="0" tIns="0" rIns="0" bIns="0">
            <a:spAutoFit/>
          </a:bodyPr>
          <a:lstStyle/>
          <a:p>
            <a:r>
              <a:rPr lang="en-US" altLang="zh-CN" sz="600" dirty="0" err="1">
                <a:latin typeface="Arial" panose="020B0604020202020204" pitchFamily="34" charset="0"/>
                <a:ea typeface="微软雅黑" panose="020B0503020204020204" pitchFamily="18" charset="-122"/>
                <a:cs typeface="Arial" panose="020B0604020202020204" pitchFamily="34" charset="0"/>
              </a:rPr>
              <a:t>Duan</a:t>
            </a:r>
            <a:r>
              <a:rPr lang="en-US" altLang="zh-CN" sz="600" dirty="0">
                <a:latin typeface="Arial" panose="020B0604020202020204" pitchFamily="34" charset="0"/>
                <a:ea typeface="微软雅黑" panose="020B0503020204020204" pitchFamily="18" charset="-122"/>
                <a:cs typeface="Arial" panose="020B0604020202020204" pitchFamily="34" charset="0"/>
              </a:rPr>
              <a:t> Chenggang</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中海油伊拉克有限公司总经理</a:t>
            </a:r>
          </a:p>
          <a:p>
            <a:r>
              <a:rPr lang="zh-CN" altLang="zh-CN" sz="600" dirty="0">
                <a:latin typeface="Arial" panose="020B0604020202020204" pitchFamily="34" charset="0"/>
                <a:ea typeface="微软雅黑" panose="020B0503020204020204" pitchFamily="18" charset="-122"/>
                <a:cs typeface="Arial" panose="020B0604020202020204" pitchFamily="34" charset="0"/>
              </a:rPr>
              <a:t>谨代表中海油伊拉克有限公司</a:t>
            </a:r>
          </a:p>
        </p:txBody>
      </p:sp>
      <p:sp>
        <p:nvSpPr>
          <p:cNvPr id="13" name="矩形 12"/>
          <p:cNvSpPr/>
          <p:nvPr/>
        </p:nvSpPr>
        <p:spPr>
          <a:xfrm>
            <a:off x="5867400" y="1920240"/>
            <a:ext cx="2514600" cy="276999"/>
          </a:xfrm>
          <a:prstGeom prst="rect">
            <a:avLst/>
          </a:prstGeom>
          <a:solidFill>
            <a:schemeClr val="bg1"/>
          </a:solidFill>
        </p:spPr>
        <p:txBody>
          <a:bodyPr wrap="square" lIns="0" tIns="0" rIns="0" bIns="0">
            <a:spAutoFit/>
          </a:bodyPr>
          <a:lstStyle/>
          <a:p>
            <a:pPr algn="ctr"/>
            <a:r>
              <a:rPr lang="zh-CN" altLang="en-US" sz="900" b="1" dirty="0">
                <a:latin typeface="Arial" panose="020B0604020202020204" pitchFamily="34" charset="0"/>
                <a:ea typeface="微软雅黑" panose="020B0503020204020204" pitchFamily="18" charset="-122"/>
                <a:cs typeface="Arial" panose="020B0604020202020204" pitchFamily="34" charset="0"/>
              </a:rPr>
              <a:t>中国石油集团渤海钻探工程有限公司伊拉克分公司</a:t>
            </a:r>
            <a:endParaRPr lang="en-US" altLang="zh-CN" sz="900" b="1"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9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5" name="表格 4"/>
          <p:cNvGraphicFramePr>
            <a:graphicFrameLocks noGrp="1"/>
          </p:cNvGraphicFramePr>
          <p:nvPr/>
        </p:nvGraphicFramePr>
        <p:xfrm>
          <a:off x="6858000" y="2261870"/>
          <a:ext cx="1524636" cy="259240"/>
        </p:xfrm>
        <a:graphic>
          <a:graphicData uri="http://schemas.openxmlformats.org/drawingml/2006/table">
            <a:tbl>
              <a:tblPr firstRow="1" firstCol="1" bandRow="1">
                <a:tableStyleId>{5C22544A-7EE6-4342-B048-85BDC9FD1C3A}</a:tableStyleId>
              </a:tblPr>
              <a:tblGrid>
                <a:gridCol w="478943">
                  <a:extLst>
                    <a:ext uri="{9D8B030D-6E8A-4147-A177-3AD203B41FA5}">
                      <a16:colId xmlns:a16="http://schemas.microsoft.com/office/drawing/2014/main" val="20000"/>
                    </a:ext>
                  </a:extLst>
                </a:gridCol>
                <a:gridCol w="1045693">
                  <a:extLst>
                    <a:ext uri="{9D8B030D-6E8A-4147-A177-3AD203B41FA5}">
                      <a16:colId xmlns:a16="http://schemas.microsoft.com/office/drawing/2014/main" val="20001"/>
                    </a:ext>
                  </a:extLst>
                </a:gridCol>
              </a:tblGrid>
              <a:tr h="129620">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BHDC-WQ-ALCDO-0010</a:t>
                      </a:r>
                      <a:endPar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9620">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10</a:t>
                      </a: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22</a:t>
                      </a: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5" name="矩形 14"/>
          <p:cNvSpPr/>
          <p:nvPr/>
        </p:nvSpPr>
        <p:spPr>
          <a:xfrm>
            <a:off x="5562600" y="2352407"/>
            <a:ext cx="1014412"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致有关人士</a:t>
            </a:r>
          </a:p>
        </p:txBody>
      </p:sp>
      <p:sp>
        <p:nvSpPr>
          <p:cNvPr id="16" name="矩形 15"/>
          <p:cNvSpPr/>
          <p:nvPr/>
        </p:nvSpPr>
        <p:spPr>
          <a:xfrm>
            <a:off x="5562600" y="2763589"/>
            <a:ext cx="2667000" cy="972000"/>
          </a:xfrm>
          <a:prstGeom prst="rect">
            <a:avLst/>
          </a:prstGeom>
          <a:solidFill>
            <a:schemeClr val="bg1"/>
          </a:solidFill>
        </p:spPr>
        <p:txBody>
          <a:bodyPr wrap="square" lIns="0" tIns="0" rIns="0" bIns="0">
            <a:spAutoFit/>
          </a:bodyPr>
          <a:lstStyle/>
          <a:p>
            <a:r>
              <a:rPr lang="zh-CN" altLang="en-US" sz="600" dirty="0">
                <a:latin typeface="Arial" panose="020B0604020202020204" pitchFamily="34" charset="0"/>
                <a:ea typeface="微软雅黑" panose="020B0503020204020204" pitchFamily="18" charset="-122"/>
                <a:cs typeface="Arial" panose="020B0604020202020204" pitchFamily="34" charset="0"/>
              </a:rPr>
              <a:t>尊敬的先生：</a:t>
            </a:r>
          </a:p>
          <a:p>
            <a:r>
              <a:rPr lang="zh-CN" altLang="en-US" sz="600" dirty="0">
                <a:latin typeface="Arial" panose="020B0604020202020204" pitchFamily="34" charset="0"/>
                <a:ea typeface="微软雅黑" panose="020B0503020204020204" pitchFamily="18" charset="-122"/>
                <a:cs typeface="Arial" panose="020B0604020202020204" pitchFamily="34" charset="0"/>
              </a:rPr>
              <a:t>渤海钻探工程有限公司伊拉克分公司特此授权以下银沙公司之代表：</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Harith</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Samer</a:t>
            </a:r>
            <a:r>
              <a:rPr lang="en-US" altLang="zh-CN" sz="600" dirty="0">
                <a:latin typeface="Arial" panose="020B0604020202020204" pitchFamily="34" charset="0"/>
                <a:ea typeface="微软雅黑" panose="020B0503020204020204" pitchFamily="18" charset="-122"/>
                <a:cs typeface="Arial" panose="020B0604020202020204" pitchFamily="34" charset="0"/>
              </a:rPr>
              <a:t> Mohammed</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Ahamed</a:t>
            </a:r>
            <a:r>
              <a:rPr lang="en-US" altLang="zh-CN" sz="600" dirty="0">
                <a:latin typeface="Arial" panose="020B0604020202020204" pitchFamily="34" charset="0"/>
                <a:ea typeface="微软雅黑" panose="020B0503020204020204" pitchFamily="18" charset="-122"/>
                <a:cs typeface="Arial" panose="020B0604020202020204" pitchFamily="34" charset="0"/>
              </a:rPr>
              <a:t> Adnan Abdul Zahra</a:t>
            </a:r>
            <a:r>
              <a:rPr lang="zh-CN" altLang="en-US"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为我公司的清关服务代表，负责处理</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en-US" sz="600" dirty="0">
                <a:latin typeface="Arial" panose="020B0604020202020204" pitchFamily="34" charset="0"/>
                <a:ea typeface="微软雅黑" panose="020B0503020204020204" pitchFamily="18" charset="-122"/>
                <a:cs typeface="Arial" panose="020B0604020202020204" pitchFamily="34" charset="0"/>
              </a:rPr>
              <a:t>流程的相关工作，以及收集来自航运公司以下相关信息之设备的交货单：</a:t>
            </a:r>
          </a:p>
          <a:p>
            <a:pPr marL="85725"/>
            <a:r>
              <a:rPr lang="en-US" altLang="zh-CN" sz="600" dirty="0">
                <a:latin typeface="Arial" panose="020B0604020202020204" pitchFamily="34" charset="0"/>
                <a:ea typeface="微软雅黑" panose="020B0503020204020204" pitchFamily="18" charset="-122"/>
                <a:cs typeface="Arial" panose="020B0604020202020204" pitchFamily="34" charset="0"/>
              </a:rPr>
              <a:t>1. </a:t>
            </a:r>
            <a:r>
              <a:rPr lang="zh-CN" altLang="en-US" sz="600" dirty="0">
                <a:latin typeface="Arial" panose="020B0604020202020204" pitchFamily="34" charset="0"/>
                <a:ea typeface="微软雅黑" panose="020B0503020204020204" pitchFamily="18" charset="-122"/>
                <a:cs typeface="Arial" panose="020B0604020202020204" pitchFamily="34" charset="0"/>
              </a:rPr>
              <a:t>设备类型：氯化钙</a:t>
            </a:r>
          </a:p>
          <a:p>
            <a:pPr marL="85725"/>
            <a:r>
              <a:rPr lang="en-US" altLang="zh-CN" sz="600" dirty="0">
                <a:latin typeface="Arial" panose="020B0604020202020204" pitchFamily="34" charset="0"/>
                <a:ea typeface="微软雅黑" panose="020B0503020204020204" pitchFamily="18" charset="-122"/>
                <a:cs typeface="Arial" panose="020B0604020202020204" pitchFamily="34" charset="0"/>
              </a:rPr>
              <a:t>2. </a:t>
            </a:r>
            <a:r>
              <a:rPr lang="zh-CN" altLang="en-US"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Khour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en-US" sz="600" dirty="0">
                <a:latin typeface="Arial" panose="020B0604020202020204" pitchFamily="34" charset="0"/>
                <a:ea typeface="微软雅黑" panose="020B0503020204020204" pitchFamily="18" charset="-122"/>
                <a:cs typeface="Arial" panose="020B0604020202020204" pitchFamily="34" charset="0"/>
              </a:rPr>
              <a:t>港</a:t>
            </a:r>
          </a:p>
          <a:p>
            <a:pPr marL="85725"/>
            <a:r>
              <a:rPr lang="en-US" altLang="zh-CN" sz="600" dirty="0">
                <a:latin typeface="Arial" panose="020B0604020202020204" pitchFamily="34" charset="0"/>
                <a:ea typeface="微软雅黑" panose="020B0503020204020204" pitchFamily="18" charset="-122"/>
                <a:cs typeface="Arial" panose="020B0604020202020204" pitchFamily="34" charset="0"/>
              </a:rPr>
              <a:t>3. </a:t>
            </a:r>
            <a:r>
              <a:rPr lang="zh-CN" altLang="en-US"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20140820BHDC-09</a:t>
            </a:r>
          </a:p>
          <a:p>
            <a:pPr marL="85725"/>
            <a:r>
              <a:rPr lang="en-US" altLang="zh-CN" sz="600" dirty="0">
                <a:latin typeface="Arial" panose="020B0604020202020204" pitchFamily="34" charset="0"/>
                <a:ea typeface="微软雅黑" panose="020B0503020204020204" pitchFamily="18" charset="-122"/>
                <a:cs typeface="Arial" panose="020B0604020202020204" pitchFamily="34" charset="0"/>
              </a:rPr>
              <a:t>4. </a:t>
            </a:r>
            <a:r>
              <a:rPr lang="zh-CN" altLang="en-US"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MY1425XGGZUB12</a:t>
            </a:r>
          </a:p>
        </p:txBody>
      </p:sp>
      <p:sp>
        <p:nvSpPr>
          <p:cNvPr id="17" name="矩形 16"/>
          <p:cNvSpPr/>
          <p:nvPr/>
        </p:nvSpPr>
        <p:spPr>
          <a:xfrm>
            <a:off x="5562600" y="2609358"/>
            <a:ext cx="1981200"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主题：</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zh-CN" altLang="zh-CN" sz="600" u="sng" dirty="0">
                <a:latin typeface="Arial" panose="020B0604020202020204" pitchFamily="34" charset="0"/>
                <a:ea typeface="微软雅黑" panose="020B0503020204020204" pitchFamily="18" charset="-122"/>
                <a:cs typeface="Arial" panose="020B0604020202020204" pitchFamily="34" charset="0"/>
              </a:rPr>
              <a:t>授权书</a:t>
            </a:r>
          </a:p>
        </p:txBody>
      </p:sp>
      <p:sp>
        <p:nvSpPr>
          <p:cNvPr id="18" name="矩形 17"/>
          <p:cNvSpPr/>
          <p:nvPr/>
        </p:nvSpPr>
        <p:spPr>
          <a:xfrm>
            <a:off x="5562600" y="3971151"/>
            <a:ext cx="1485900" cy="415498"/>
          </a:xfrm>
          <a:prstGeom prst="rect">
            <a:avLst/>
          </a:prstGeom>
          <a:solidFill>
            <a:schemeClr val="bg1"/>
          </a:solidFill>
        </p:spPr>
        <p:txBody>
          <a:bodyPr wrap="square" lIns="0" tIns="0" rIns="0" bIns="0">
            <a:spAutoFit/>
          </a:bodyPr>
          <a:lstStyle/>
          <a:p>
            <a:pPr>
              <a:lnSpc>
                <a:spcPct val="150000"/>
              </a:lnSpc>
            </a:pPr>
            <a:r>
              <a:rPr lang="en-US" altLang="zh-CN" sz="600" dirty="0" err="1">
                <a:latin typeface="Arial" panose="020B0604020202020204" pitchFamily="34" charset="0"/>
                <a:ea typeface="微软雅黑" panose="020B0503020204020204" pitchFamily="18" charset="-122"/>
                <a:cs typeface="Arial" panose="020B0604020202020204" pitchFamily="34" charset="0"/>
              </a:rPr>
              <a:t>Xiong</a:t>
            </a:r>
            <a:r>
              <a:rPr lang="en-US" altLang="zh-CN" sz="600" dirty="0">
                <a:latin typeface="Arial" panose="020B0604020202020204" pitchFamily="34" charset="0"/>
                <a:ea typeface="微软雅黑" panose="020B0503020204020204" pitchFamily="18" charset="-122"/>
                <a:cs typeface="Arial" panose="020B0604020202020204" pitchFamily="34" charset="0"/>
              </a:rPr>
              <a:t> Zhan</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总经理</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渤海钻探工程有限公司伊拉克分公司</a:t>
            </a:r>
          </a:p>
        </p:txBody>
      </p:sp>
      <p:sp>
        <p:nvSpPr>
          <p:cNvPr id="19" name="矩形 18"/>
          <p:cNvSpPr/>
          <p:nvPr/>
        </p:nvSpPr>
        <p:spPr>
          <a:xfrm>
            <a:off x="5599273" y="6038850"/>
            <a:ext cx="2325527"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地址：伊拉克共和国米桑省卡拉区海尔法亚油田</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914400" y="1854200"/>
            <a:ext cx="3378200" cy="45339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372100" y="1854200"/>
            <a:ext cx="3263900" cy="46355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914400" y="1854200"/>
            <a:ext cx="3378200" cy="45339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372100" y="1854200"/>
            <a:ext cx="3263900" cy="4635500"/>
          </a:xfrm>
          <a:prstGeom prst="rect">
            <a:avLst/>
          </a:prstGeom>
          <a:noFill/>
        </p:spPr>
      </p:pic>
      <p:sp>
        <p:nvSpPr>
          <p:cNvPr id="2" name="TextBox 1"/>
          <p:cNvSpPr txBox="1"/>
          <p:nvPr/>
        </p:nvSpPr>
        <p:spPr>
          <a:xfrm>
            <a:off x="4192290"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6" name="矩形 5"/>
          <p:cNvSpPr/>
          <p:nvPr/>
        </p:nvSpPr>
        <p:spPr>
          <a:xfrm>
            <a:off x="1676400" y="2018407"/>
            <a:ext cx="2514600" cy="138499"/>
          </a:xfrm>
          <a:prstGeom prst="rect">
            <a:avLst/>
          </a:prstGeom>
          <a:solidFill>
            <a:schemeClr val="bg1"/>
          </a:solidFill>
        </p:spPr>
        <p:txBody>
          <a:bodyPr wrap="square" lIns="0" tIns="0" rIns="0" bIns="0">
            <a:spAutoFit/>
          </a:bodyPr>
          <a:lstStyle/>
          <a:p>
            <a:r>
              <a:rPr lang="zh-CN" altLang="en-US" sz="900" b="1" dirty="0">
                <a:latin typeface="Arial" panose="020B0604020202020204" pitchFamily="34" charset="0"/>
                <a:ea typeface="微软雅黑" panose="020B0503020204020204" pitchFamily="18" charset="-122"/>
                <a:cs typeface="Arial" panose="020B0604020202020204" pitchFamily="34" charset="0"/>
              </a:rPr>
              <a:t>中国石油集团渤海钻探工程有限公司伊拉克分公司</a:t>
            </a:r>
            <a:endParaRPr lang="zh-CN" altLang="zh-CN" sz="9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7" name="表格 6"/>
          <p:cNvGraphicFramePr>
            <a:graphicFrameLocks noGrp="1"/>
          </p:cNvGraphicFramePr>
          <p:nvPr/>
        </p:nvGraphicFramePr>
        <p:xfrm>
          <a:off x="2632075" y="2357595"/>
          <a:ext cx="1524636" cy="259240"/>
        </p:xfrm>
        <a:graphic>
          <a:graphicData uri="http://schemas.openxmlformats.org/drawingml/2006/table">
            <a:tbl>
              <a:tblPr firstRow="1" firstCol="1" bandRow="1">
                <a:tableStyleId>{5C22544A-7EE6-4342-B048-85BDC9FD1C3A}</a:tableStyleId>
              </a:tblPr>
              <a:tblGrid>
                <a:gridCol w="478943">
                  <a:extLst>
                    <a:ext uri="{9D8B030D-6E8A-4147-A177-3AD203B41FA5}">
                      <a16:colId xmlns:a16="http://schemas.microsoft.com/office/drawing/2014/main" val="20000"/>
                    </a:ext>
                  </a:extLst>
                </a:gridCol>
                <a:gridCol w="1045693">
                  <a:extLst>
                    <a:ext uri="{9D8B030D-6E8A-4147-A177-3AD203B41FA5}">
                      <a16:colId xmlns:a16="http://schemas.microsoft.com/office/drawing/2014/main" val="20001"/>
                    </a:ext>
                  </a:extLst>
                </a:gridCol>
              </a:tblGrid>
              <a:tr h="129620">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BHDC-SIBA-AL-0012</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9620">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9</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25</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 name="矩形 7"/>
          <p:cNvSpPr/>
          <p:nvPr/>
        </p:nvSpPr>
        <p:spPr>
          <a:xfrm>
            <a:off x="1371600" y="2381250"/>
            <a:ext cx="990600" cy="184666"/>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致：科威特能源公司伊拉克分公司</a:t>
            </a:r>
          </a:p>
        </p:txBody>
      </p:sp>
      <p:sp>
        <p:nvSpPr>
          <p:cNvPr id="9" name="矩形 8"/>
          <p:cNvSpPr/>
          <p:nvPr/>
        </p:nvSpPr>
        <p:spPr>
          <a:xfrm>
            <a:off x="1371600" y="2744165"/>
            <a:ext cx="2667000" cy="1440000"/>
          </a:xfrm>
          <a:prstGeom prst="rect">
            <a:avLst/>
          </a:prstGeom>
          <a:solidFill>
            <a:schemeClr val="bg1"/>
          </a:solidFill>
        </p:spPr>
        <p:txBody>
          <a:bodyPr wrap="square" lIns="0" tIns="0" rIns="0" bIns="0">
            <a:spAutoFit/>
          </a:bodyPr>
          <a:lstStyle/>
          <a:p>
            <a:r>
              <a:rPr lang="zh-CN" altLang="en-US" sz="600" dirty="0">
                <a:latin typeface="Arial" panose="020B0604020202020204" pitchFamily="34" charset="0"/>
                <a:ea typeface="微软雅黑" panose="020B0503020204020204" pitchFamily="18" charset="-122"/>
                <a:cs typeface="Arial" panose="020B0604020202020204" pitchFamily="34" charset="0"/>
              </a:rPr>
              <a:t>我司（中国石油集团渤海钻探工程有限公司伊拉克分公司）作为</a:t>
            </a:r>
            <a:r>
              <a:rPr lang="en-US" altLang="zh-CN" sz="600" dirty="0">
                <a:latin typeface="Arial" panose="020B0604020202020204" pitchFamily="34" charset="0"/>
                <a:ea typeface="微软雅黑" panose="020B0503020204020204" pitchFamily="18" charset="-122"/>
                <a:cs typeface="Arial" panose="020B0604020202020204" pitchFamily="34" charset="0"/>
              </a:rPr>
              <a:t>KEIL</a:t>
            </a:r>
            <a:r>
              <a:rPr lang="zh-CN" altLang="en-US" sz="600" dirty="0">
                <a:latin typeface="Arial" panose="020B0604020202020204" pitchFamily="34" charset="0"/>
                <a:ea typeface="微软雅黑" panose="020B0503020204020204" pitchFamily="18" charset="-122"/>
                <a:cs typeface="Arial" panose="020B0604020202020204" pitchFamily="34" charset="0"/>
              </a:rPr>
              <a:t>的承包商，特此请求授权以下人员作为我公司的清关服务代表，负责处理从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en-US" sz="600" dirty="0">
                <a:latin typeface="Arial" panose="020B0604020202020204" pitchFamily="34" charset="0"/>
                <a:ea typeface="微软雅黑" panose="020B0503020204020204" pitchFamily="18" charset="-122"/>
                <a:cs typeface="Arial" panose="020B0604020202020204" pitchFamily="34" charset="0"/>
              </a:rPr>
              <a:t>港装运设备材料的</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en-US" sz="600" dirty="0">
                <a:latin typeface="Arial" panose="020B0604020202020204" pitchFamily="34" charset="0"/>
                <a:ea typeface="微软雅黑" panose="020B0503020204020204" pitchFamily="18" charset="-122"/>
                <a:cs typeface="Arial" panose="020B0604020202020204" pitchFamily="34" charset="0"/>
              </a:rPr>
              <a:t>、清关及相关工作流程，以及收集来自航运公司材料为钻井工具的交货单。</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1. </a:t>
            </a:r>
            <a:r>
              <a:rPr lang="zh-CN" altLang="en-US"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2. </a:t>
            </a:r>
            <a:r>
              <a:rPr lang="zh-CN" altLang="en-US"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20140820BHDC-12</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3. </a:t>
            </a:r>
            <a:r>
              <a:rPr lang="zh-CN" altLang="en-US"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MY1425XGGZUB15</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4. </a:t>
            </a:r>
            <a:r>
              <a:rPr lang="zh-CN" altLang="en-US" sz="600" dirty="0">
                <a:latin typeface="Arial" panose="020B0604020202020204" pitchFamily="34" charset="0"/>
                <a:ea typeface="微软雅黑" panose="020B0503020204020204" pitchFamily="18" charset="-122"/>
                <a:cs typeface="Arial" panose="020B0604020202020204" pitchFamily="34" charset="0"/>
              </a:rPr>
              <a:t>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KEIL/SIBA/2013/C-025-DRILLING RIG</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5. </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清关服务代表：银沙公司</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6. SRC</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a:t>
            </a:r>
            <a:r>
              <a:rPr lang="en-US" altLang="zh-CN" sz="600" dirty="0">
                <a:latin typeface="Arial" panose="020B0604020202020204" pitchFamily="34" charset="0"/>
                <a:ea typeface="微软雅黑" panose="020B0503020204020204" pitchFamily="18" charset="-122"/>
                <a:cs typeface="Arial" panose="020B0604020202020204" pitchFamily="34" charset="0"/>
              </a:rPr>
              <a:t>Maki ABBAS Babi SC</a:t>
            </a:r>
            <a:r>
              <a:rPr lang="zh-CN" altLang="en-US" sz="600" dirty="0">
                <a:latin typeface="Arial" panose="020B0604020202020204" pitchFamily="34" charset="0"/>
                <a:ea typeface="微软雅黑" panose="020B0503020204020204" pitchFamily="18" charset="-122"/>
                <a:cs typeface="Arial" panose="020B0604020202020204" pitchFamily="34" charset="0"/>
              </a:rPr>
              <a:t>报关员，海关南区</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en-US" sz="600" dirty="0">
                <a:latin typeface="Arial" panose="020B0604020202020204" pitchFamily="34" charset="0"/>
                <a:ea typeface="微软雅黑" panose="020B0503020204020204" pitchFamily="18" charset="-122"/>
                <a:cs typeface="Arial" panose="020B0604020202020204" pitchFamily="34" charset="0"/>
              </a:rPr>
              <a:t>号信。</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7. KEC, SIBA Authority, SOC</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清关服务代表，负责收集交货单和清关：</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00295676</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01240061</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a:latin typeface="Arial" panose="020B0604020202020204" pitchFamily="34" charset="0"/>
                <a:ea typeface="微软雅黑" panose="020B0503020204020204" pitchFamily="18" charset="-122"/>
                <a:cs typeface="Arial" panose="020B0604020202020204" pitchFamily="34" charset="0"/>
              </a:rPr>
              <a:t>Abbas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00764135</a:t>
            </a:r>
            <a:r>
              <a:rPr lang="zh-CN" altLang="en-US"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00396378</a:t>
            </a:r>
            <a:r>
              <a:rPr lang="zh-CN" altLang="en-US" sz="600" dirty="0">
                <a:latin typeface="Arial" panose="020B0604020202020204" pitchFamily="34" charset="0"/>
                <a:ea typeface="微软雅黑" panose="020B0503020204020204" pitchFamily="18" charset="-122"/>
                <a:cs typeface="Arial" panose="020B0604020202020204" pitchFamily="34" charset="0"/>
              </a:rPr>
              <a:t>）。</a:t>
            </a:r>
          </a:p>
          <a:p>
            <a:pPr marL="180975" indent="-95250"/>
            <a:r>
              <a:rPr lang="en-US" altLang="zh-CN" sz="600" dirty="0">
                <a:latin typeface="Arial" panose="020B0604020202020204" pitchFamily="34" charset="0"/>
                <a:ea typeface="微软雅黑" panose="020B0503020204020204" pitchFamily="18" charset="-122"/>
                <a:cs typeface="Arial" panose="020B0604020202020204" pitchFamily="34" charset="0"/>
              </a:rPr>
              <a:t>8. </a:t>
            </a:r>
            <a:r>
              <a:rPr lang="zh-CN" altLang="en-US" sz="600" dirty="0">
                <a:latin typeface="Arial" panose="020B0604020202020204" pitchFamily="34" charset="0"/>
                <a:ea typeface="微软雅黑" panose="020B0503020204020204" pitchFamily="18" charset="-122"/>
                <a:cs typeface="Arial" panose="020B0604020202020204" pitchFamily="34" charset="0"/>
              </a:rPr>
              <a:t>进口类型：临时性</a:t>
            </a:r>
          </a:p>
        </p:txBody>
      </p:sp>
      <p:sp>
        <p:nvSpPr>
          <p:cNvPr id="10" name="矩形 9"/>
          <p:cNvSpPr/>
          <p:nvPr/>
        </p:nvSpPr>
        <p:spPr>
          <a:xfrm>
            <a:off x="1371600" y="2642308"/>
            <a:ext cx="1981200"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主题：</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zh-CN" altLang="zh-CN" sz="600" u="sng" dirty="0">
                <a:latin typeface="Arial" panose="020B0604020202020204" pitchFamily="34" charset="0"/>
                <a:ea typeface="微软雅黑" panose="020B0503020204020204" pitchFamily="18" charset="-122"/>
                <a:cs typeface="Arial" panose="020B0604020202020204" pitchFamily="34" charset="0"/>
              </a:rPr>
              <a:t>授权书</a:t>
            </a:r>
          </a:p>
        </p:txBody>
      </p:sp>
      <p:sp>
        <p:nvSpPr>
          <p:cNvPr id="11" name="矩形 10"/>
          <p:cNvSpPr/>
          <p:nvPr/>
        </p:nvSpPr>
        <p:spPr>
          <a:xfrm>
            <a:off x="1408273" y="6134100"/>
            <a:ext cx="2325527"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308100" y="1854200"/>
            <a:ext cx="3327400" cy="459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397500" y="1866900"/>
            <a:ext cx="3505200" cy="46609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308100" y="1854200"/>
            <a:ext cx="3327400" cy="45974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397500" y="1866900"/>
            <a:ext cx="3505200" cy="4660900"/>
          </a:xfrm>
          <a:prstGeom prst="rect">
            <a:avLst/>
          </a:prstGeom>
          <a:noFill/>
        </p:spPr>
      </p:pic>
      <p:sp>
        <p:nvSpPr>
          <p:cNvPr id="2" name="TextBox 1"/>
          <p:cNvSpPr txBox="1"/>
          <p:nvPr/>
        </p:nvSpPr>
        <p:spPr>
          <a:xfrm>
            <a:off x="4431010"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6" name="矩形 5"/>
          <p:cNvSpPr/>
          <p:nvPr/>
        </p:nvSpPr>
        <p:spPr>
          <a:xfrm>
            <a:off x="1748771" y="2141368"/>
            <a:ext cx="1371600" cy="138499"/>
          </a:xfrm>
          <a:prstGeom prst="rect">
            <a:avLst/>
          </a:prstGeom>
          <a:solidFill>
            <a:schemeClr val="bg1"/>
          </a:solidFill>
        </p:spPr>
        <p:txBody>
          <a:bodyPr wrap="square" lIns="0" tIns="0" rIns="0" bIns="0">
            <a:spAutoFit/>
          </a:bodyPr>
          <a:lstStyle/>
          <a:p>
            <a:r>
              <a:rPr lang="zh-CN" altLang="zh-CN" sz="900" b="1" dirty="0">
                <a:latin typeface="Arial" panose="020B0604020202020204" pitchFamily="34" charset="0"/>
                <a:ea typeface="微软雅黑" panose="020B0503020204020204" pitchFamily="18" charset="-122"/>
                <a:cs typeface="Arial" panose="020B0604020202020204" pitchFamily="34" charset="0"/>
              </a:rPr>
              <a:t>中海油伊拉克有限公司</a:t>
            </a:r>
            <a:r>
              <a:rPr lang="en-US" altLang="zh-CN" sz="900" b="1" dirty="0">
                <a:latin typeface="Arial" panose="020B0604020202020204" pitchFamily="34" charset="0"/>
                <a:ea typeface="微软雅黑" panose="020B0503020204020204" pitchFamily="18" charset="-122"/>
                <a:cs typeface="Arial" panose="020B0604020202020204" pitchFamily="34" charset="0"/>
              </a:rPr>
              <a:t> </a:t>
            </a:r>
            <a:endParaRPr lang="zh-CN" altLang="en-US" sz="900" b="1" dirty="0">
              <a:latin typeface="Arial" panose="020B0604020202020204" pitchFamily="34" charset="0"/>
              <a:ea typeface="微软雅黑" panose="020B0503020204020204" pitchFamily="18" charset="-122"/>
              <a:cs typeface="Arial" panose="020B0604020202020204" pitchFamily="34" charset="0"/>
            </a:endParaRPr>
          </a:p>
        </p:txBody>
      </p:sp>
      <p:sp>
        <p:nvSpPr>
          <p:cNvPr id="7" name="矩形 6"/>
          <p:cNvSpPr/>
          <p:nvPr/>
        </p:nvSpPr>
        <p:spPr>
          <a:xfrm>
            <a:off x="1794491" y="2468284"/>
            <a:ext cx="1014412"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致有关人士</a:t>
            </a:r>
          </a:p>
        </p:txBody>
      </p:sp>
      <p:sp>
        <p:nvSpPr>
          <p:cNvPr id="8" name="矩形 7"/>
          <p:cNvSpPr/>
          <p:nvPr/>
        </p:nvSpPr>
        <p:spPr>
          <a:xfrm>
            <a:off x="3403600" y="2128668"/>
            <a:ext cx="990600" cy="184666"/>
          </a:xfrm>
          <a:prstGeom prst="rect">
            <a:avLst/>
          </a:prstGeom>
          <a:solidFill>
            <a:schemeClr val="bg1"/>
          </a:solidFill>
        </p:spPr>
        <p:txBody>
          <a:bodyPr wrap="square" lIns="0" tIns="0" rIns="0" bIns="0">
            <a:spAutoFit/>
          </a:bodyPr>
          <a:lstStyle/>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阿联酋迪拜机场自贸区</a:t>
            </a:r>
            <a:r>
              <a:rPr lang="en-US" altLang="zh-CN" sz="600" dirty="0">
                <a:latin typeface="Arial" panose="020B0604020202020204" pitchFamily="34" charset="0"/>
                <a:ea typeface="微软雅黑" panose="020B0503020204020204" pitchFamily="18" charset="-122"/>
                <a:cs typeface="Arial" panose="020B0604020202020204" pitchFamily="34" charset="0"/>
              </a:rPr>
              <a:t>7WB 3100</a:t>
            </a:r>
            <a:r>
              <a:rPr lang="zh-CN" altLang="zh-CN" sz="600" dirty="0">
                <a:latin typeface="Arial" panose="020B0604020202020204" pitchFamily="34" charset="0"/>
                <a:ea typeface="微软雅黑" panose="020B0503020204020204" pitchFamily="18" charset="-122"/>
                <a:cs typeface="Arial" panose="020B0604020202020204" pitchFamily="34" charset="0"/>
              </a:rPr>
              <a:t>室</a:t>
            </a:r>
          </a:p>
        </p:txBody>
      </p:sp>
      <p:sp>
        <p:nvSpPr>
          <p:cNvPr id="9" name="矩形 8"/>
          <p:cNvSpPr/>
          <p:nvPr/>
        </p:nvSpPr>
        <p:spPr>
          <a:xfrm>
            <a:off x="3200400" y="2544930"/>
            <a:ext cx="1014412" cy="184666"/>
          </a:xfrm>
          <a:prstGeom prst="rect">
            <a:avLst/>
          </a:prstGeom>
          <a:solidFill>
            <a:schemeClr val="bg1"/>
          </a:solidFill>
        </p:spPr>
        <p:txBody>
          <a:bodyPr wrap="square" lIns="0" tIns="0" rIns="0" bIns="0">
            <a:spAutoFit/>
          </a:bodyPr>
          <a:lstStyle/>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日期：</a:t>
            </a:r>
            <a:r>
              <a:rPr lang="en-US" altLang="zh-CN" sz="600" dirty="0">
                <a:latin typeface="Arial" panose="020B0604020202020204" pitchFamily="34" charset="0"/>
                <a:ea typeface="微软雅黑" panose="020B0503020204020204" pitchFamily="18" charset="-122"/>
                <a:cs typeface="Arial" panose="020B0604020202020204" pitchFamily="34" charset="0"/>
              </a:rPr>
              <a:t>2014</a:t>
            </a:r>
            <a:r>
              <a:rPr lang="zh-CN" altLang="zh-CN" sz="600" dirty="0">
                <a:latin typeface="Arial" panose="020B0604020202020204" pitchFamily="34" charset="0"/>
                <a:ea typeface="微软雅黑" panose="020B0503020204020204" pitchFamily="18" charset="-122"/>
                <a:cs typeface="Arial" panose="020B0604020202020204" pitchFamily="34" charset="0"/>
              </a:rPr>
              <a:t>年</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22</a:t>
            </a:r>
            <a:r>
              <a:rPr lang="zh-CN" altLang="zh-CN" sz="600" dirty="0">
                <a:latin typeface="Arial" panose="020B0604020202020204" pitchFamily="34" charset="0"/>
                <a:ea typeface="微软雅黑" panose="020B0503020204020204" pitchFamily="18" charset="-122"/>
                <a:cs typeface="Arial" panose="020B0604020202020204" pitchFamily="34" charset="0"/>
              </a:rPr>
              <a:t>日</a:t>
            </a:r>
          </a:p>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参考编号：</a:t>
            </a:r>
            <a:r>
              <a:rPr lang="en-US" altLang="zh-CN" sz="600" dirty="0">
                <a:latin typeface="Arial" panose="020B0604020202020204" pitchFamily="34" charset="0"/>
                <a:ea typeface="微软雅黑" panose="020B0503020204020204" pitchFamily="18" charset="-122"/>
                <a:cs typeface="Arial" panose="020B0604020202020204" pitchFamily="34" charset="0"/>
              </a:rPr>
              <a:t>DCG/6034</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10" name="矩形 9"/>
          <p:cNvSpPr/>
          <p:nvPr/>
        </p:nvSpPr>
        <p:spPr>
          <a:xfrm>
            <a:off x="1794490" y="2768143"/>
            <a:ext cx="2420321" cy="1384995"/>
          </a:xfrm>
          <a:prstGeom prst="rect">
            <a:avLst/>
          </a:prstGeom>
          <a:solidFill>
            <a:schemeClr val="bg1"/>
          </a:solidFill>
        </p:spPr>
        <p:txBody>
          <a:bodyPr wrap="square" lIns="0" tIns="0" rIns="0" bIns="0">
            <a:spAutoFit/>
          </a:bodyPr>
          <a:lstStyle/>
          <a:p>
            <a:r>
              <a:rPr lang="zh-CN" altLang="zh-CN" sz="600" b="1" dirty="0">
                <a:latin typeface="Arial" panose="020B0604020202020204" pitchFamily="34" charset="0"/>
                <a:ea typeface="微软雅黑" panose="020B0503020204020204" pitchFamily="18" charset="-122"/>
                <a:cs typeface="Arial" panose="020B0604020202020204" pitchFamily="34" charset="0"/>
              </a:rPr>
              <a:t>主题：授权书</a:t>
            </a:r>
            <a:endParaRPr lang="en-US" altLang="zh-CN" sz="600" b="1" dirty="0">
              <a:latin typeface="Arial" panose="020B0604020202020204" pitchFamily="34" charset="0"/>
              <a:ea typeface="微软雅黑" panose="020B0503020204020204" pitchFamily="18" charset="-122"/>
              <a:cs typeface="Arial" panose="020B0604020202020204" pitchFamily="34" charset="0"/>
            </a:endParaRPr>
          </a:p>
          <a:p>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尊敬的先生</a:t>
            </a:r>
            <a:r>
              <a:rPr lang="en-US" altLang="zh-CN" sz="600" dirty="0">
                <a:latin typeface="Arial" panose="020B0604020202020204" pitchFamily="34" charset="0"/>
                <a:ea typeface="微软雅黑" panose="020B0503020204020204" pitchFamily="18" charset="-122"/>
                <a:cs typeface="Arial" panose="020B0604020202020204" pitchFamily="34" charset="0"/>
              </a:rPr>
              <a:t>/</a:t>
            </a:r>
            <a:r>
              <a:rPr lang="zh-CN" altLang="zh-CN" sz="600" dirty="0">
                <a:latin typeface="Arial" panose="020B0604020202020204" pitchFamily="34" charset="0"/>
                <a:ea typeface="微软雅黑" panose="020B0503020204020204" pitchFamily="18" charset="-122"/>
                <a:cs typeface="Arial" panose="020B0604020202020204" pitchFamily="34" charset="0"/>
              </a:rPr>
              <a:t>女士：</a:t>
            </a:r>
          </a:p>
          <a:p>
            <a:r>
              <a:rPr lang="zh-CN" altLang="zh-CN" sz="600" dirty="0">
                <a:latin typeface="Arial" panose="020B0604020202020204" pitchFamily="34" charset="0"/>
                <a:ea typeface="微软雅黑" panose="020B0503020204020204" pitchFamily="18" charset="-122"/>
                <a:cs typeface="Arial" panose="020B0604020202020204" pitchFamily="34" charset="0"/>
              </a:rPr>
              <a:t>中海油伊拉克有限公司特此授权以下银沙公司之代表：</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Harith</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Samer</a:t>
            </a:r>
            <a:r>
              <a:rPr lang="en-US" altLang="zh-CN" sz="600" dirty="0">
                <a:latin typeface="Arial" panose="020B0604020202020204" pitchFamily="34" charset="0"/>
                <a:ea typeface="微软雅黑" panose="020B0503020204020204" pitchFamily="18" charset="-122"/>
                <a:cs typeface="Arial" panose="020B0604020202020204" pitchFamily="34" charset="0"/>
              </a:rPr>
              <a:t> Mohammed</a:t>
            </a:r>
            <a:r>
              <a:rPr lang="zh-CN"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Ahamed</a:t>
            </a:r>
            <a:r>
              <a:rPr lang="en-US" altLang="zh-CN" sz="600" dirty="0">
                <a:latin typeface="Arial" panose="020B0604020202020204" pitchFamily="34" charset="0"/>
                <a:ea typeface="微软雅黑" panose="020B0503020204020204" pitchFamily="18" charset="-122"/>
                <a:cs typeface="Arial" panose="020B0604020202020204" pitchFamily="34" charset="0"/>
              </a:rPr>
              <a:t> Adnan Abdul Zahra</a:t>
            </a:r>
            <a:r>
              <a:rPr lang="zh-CN" altLang="zh-CN"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zh-CN" sz="600" dirty="0">
                <a:latin typeface="Arial" panose="020B0604020202020204" pitchFamily="34" charset="0"/>
                <a:ea typeface="微软雅黑" panose="020B0503020204020204" pitchFamily="18" charset="-122"/>
                <a:cs typeface="Arial" panose="020B0604020202020204" pitchFamily="34" charset="0"/>
              </a:rPr>
              <a:t>为我公司的清关服务代表，负责收集交货单以及处理从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zh-CN" sz="600" dirty="0">
                <a:latin typeface="Arial" panose="020B0604020202020204" pitchFamily="34" charset="0"/>
                <a:ea typeface="微软雅黑" panose="020B0503020204020204" pitchFamily="18" charset="-122"/>
                <a:cs typeface="Arial" panose="020B0604020202020204" pitchFamily="34" charset="0"/>
              </a:rPr>
              <a:t>港装运设备材料至位于</a:t>
            </a:r>
            <a:r>
              <a:rPr lang="en-US" altLang="zh-CN" sz="600" dirty="0" err="1">
                <a:latin typeface="Arial" panose="020B0604020202020204" pitchFamily="34" charset="0"/>
                <a:ea typeface="微软雅黑" panose="020B0503020204020204" pitchFamily="18" charset="-122"/>
                <a:cs typeface="Arial" panose="020B0604020202020204" pitchFamily="34" charset="0"/>
              </a:rPr>
              <a:t>Buzurgan</a:t>
            </a:r>
            <a:r>
              <a:rPr lang="en-US" altLang="zh-CN" sz="600" dirty="0">
                <a:latin typeface="Arial" panose="020B0604020202020204" pitchFamily="34" charset="0"/>
                <a:ea typeface="微软雅黑" panose="020B0503020204020204" pitchFamily="18" charset="-122"/>
                <a:cs typeface="Arial" panose="020B0604020202020204" pitchFamily="34" charset="0"/>
              </a:rPr>
              <a:t> Terminal</a:t>
            </a:r>
            <a:r>
              <a:rPr lang="zh-CN" altLang="zh-CN" sz="600" dirty="0">
                <a:latin typeface="Arial" panose="020B0604020202020204" pitchFamily="34" charset="0"/>
                <a:ea typeface="微软雅黑" panose="020B0503020204020204" pitchFamily="18" charset="-122"/>
                <a:cs typeface="Arial" panose="020B0604020202020204" pitchFamily="34" charset="0"/>
              </a:rPr>
              <a:t>的油田现场的相关工作及</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zh-CN" sz="600" dirty="0">
                <a:latin typeface="Arial" panose="020B0604020202020204" pitchFamily="34" charset="0"/>
                <a:ea typeface="微软雅黑" panose="020B0503020204020204" pitchFamily="18" charset="-122"/>
                <a:cs typeface="Arial" panose="020B0604020202020204" pitchFamily="34" charset="0"/>
              </a:rPr>
              <a:t>流程。它们将根据以下信息进行长期进口：</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货物描述：固井备件和固井石油化学品</a:t>
            </a:r>
          </a:p>
          <a:p>
            <a:r>
              <a:rPr lang="zh-CN" altLang="zh-CN" sz="600" dirty="0">
                <a:latin typeface="Arial" panose="020B0604020202020204" pitchFamily="34" charset="0"/>
                <a:ea typeface="微软雅黑" panose="020B0503020204020204" pitchFamily="18" charset="-122"/>
                <a:cs typeface="Arial" panose="020B0604020202020204" pitchFamily="34" charset="0"/>
              </a:rPr>
              <a:t>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TSC/MISSN/2010/CMITWRD-210-PRT-10.53-00151-2</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MY1425XGGZUB14</a:t>
            </a:r>
          </a:p>
          <a:p>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11" name="矩形 10"/>
          <p:cNvSpPr/>
          <p:nvPr/>
        </p:nvSpPr>
        <p:spPr>
          <a:xfrm>
            <a:off x="1794491" y="4232314"/>
            <a:ext cx="792479"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p>
        </p:txBody>
      </p:sp>
      <p:sp>
        <p:nvSpPr>
          <p:cNvPr id="12" name="矩形 11"/>
          <p:cNvSpPr/>
          <p:nvPr/>
        </p:nvSpPr>
        <p:spPr>
          <a:xfrm>
            <a:off x="1828761" y="5875020"/>
            <a:ext cx="1249679" cy="276999"/>
          </a:xfrm>
          <a:prstGeom prst="rect">
            <a:avLst/>
          </a:prstGeom>
          <a:solidFill>
            <a:schemeClr val="bg1"/>
          </a:solidFill>
        </p:spPr>
        <p:txBody>
          <a:bodyPr wrap="square" lIns="0" tIns="0" rIns="0" bIns="0">
            <a:spAutoFit/>
          </a:bodyPr>
          <a:lstStyle/>
          <a:p>
            <a:r>
              <a:rPr lang="en-US" altLang="zh-CN" sz="600" dirty="0" err="1">
                <a:latin typeface="Arial" panose="020B0604020202020204" pitchFamily="34" charset="0"/>
                <a:ea typeface="微软雅黑" panose="020B0503020204020204" pitchFamily="18" charset="-122"/>
                <a:cs typeface="Arial" panose="020B0604020202020204" pitchFamily="34" charset="0"/>
              </a:rPr>
              <a:t>Duan</a:t>
            </a:r>
            <a:r>
              <a:rPr lang="en-US" altLang="zh-CN" sz="600" dirty="0">
                <a:latin typeface="Arial" panose="020B0604020202020204" pitchFamily="34" charset="0"/>
                <a:ea typeface="微软雅黑" panose="020B0503020204020204" pitchFamily="18" charset="-122"/>
                <a:cs typeface="Arial" panose="020B0604020202020204" pitchFamily="34" charset="0"/>
              </a:rPr>
              <a:t> Chenggang</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中海油伊拉克有限公司总经理</a:t>
            </a:r>
          </a:p>
          <a:p>
            <a:r>
              <a:rPr lang="zh-CN" altLang="zh-CN" sz="600" dirty="0">
                <a:latin typeface="Arial" panose="020B0604020202020204" pitchFamily="34" charset="0"/>
                <a:ea typeface="微软雅黑" panose="020B0503020204020204" pitchFamily="18" charset="-122"/>
                <a:cs typeface="Arial" panose="020B0604020202020204" pitchFamily="34" charset="0"/>
              </a:rPr>
              <a:t>谨代表中海油伊拉克有限公司</a:t>
            </a:r>
          </a:p>
        </p:txBody>
      </p:sp>
      <p:sp>
        <p:nvSpPr>
          <p:cNvPr id="13" name="矩形 12"/>
          <p:cNvSpPr/>
          <p:nvPr/>
        </p:nvSpPr>
        <p:spPr>
          <a:xfrm>
            <a:off x="6094095" y="2167146"/>
            <a:ext cx="2211705" cy="153888"/>
          </a:xfrm>
          <a:prstGeom prst="rect">
            <a:avLst/>
          </a:prstGeom>
          <a:solidFill>
            <a:schemeClr val="bg1"/>
          </a:solidFill>
        </p:spPr>
        <p:txBody>
          <a:bodyPr wrap="square" lIns="0" tIns="0" rIns="0" bIns="0">
            <a:spAutoFit/>
          </a:bodyPr>
          <a:lstStyle/>
          <a:p>
            <a:r>
              <a:rPr lang="zh-CN" altLang="zh-CN" sz="1000" b="1" dirty="0">
                <a:latin typeface="Arial" panose="020B0604020202020204" pitchFamily="34" charset="0"/>
                <a:ea typeface="微软雅黑" panose="020B0503020204020204" pitchFamily="18" charset="-122"/>
                <a:cs typeface="Arial" panose="020B0604020202020204" pitchFamily="34" charset="0"/>
              </a:rPr>
              <a:t>中石油国际伊拉克分公司 </a:t>
            </a:r>
            <a:r>
              <a:rPr lang="en-US" altLang="zh-CN" sz="1000" b="1" dirty="0">
                <a:latin typeface="Arial" panose="020B0604020202020204" pitchFamily="34" charset="0"/>
                <a:ea typeface="微软雅黑" panose="020B0503020204020204" pitchFamily="18" charset="-122"/>
                <a:cs typeface="Arial" panose="020B0604020202020204" pitchFamily="34" charset="0"/>
              </a:rPr>
              <a:t>                        </a:t>
            </a:r>
            <a:endParaRPr lang="zh-CN" altLang="zh-CN" sz="10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14" name="表格 13"/>
          <p:cNvGraphicFramePr>
            <a:graphicFrameLocks noGrp="1"/>
          </p:cNvGraphicFramePr>
          <p:nvPr/>
        </p:nvGraphicFramePr>
        <p:xfrm>
          <a:off x="7182484" y="2415540"/>
          <a:ext cx="1486536" cy="554475"/>
        </p:xfrm>
        <a:graphic>
          <a:graphicData uri="http://schemas.openxmlformats.org/drawingml/2006/table">
            <a:tbl>
              <a:tblPr firstRow="1" firstCol="1" bandRow="1">
                <a:tableStyleId>{5C22544A-7EE6-4342-B048-85BDC9FD1C3A}</a:tableStyleId>
              </a:tblPr>
              <a:tblGrid>
                <a:gridCol w="622936">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tblGrid>
              <a:tr h="123865">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HFO-DL-03730-CPL-2014-Sep</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3865">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2013</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9</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23</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3865">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请求</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应答</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是</a:t>
                      </a: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    </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否</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23865">
                <a:tc>
                  <a:txBody>
                    <a:bodyPr/>
                    <a:lstStyle/>
                    <a:p>
                      <a:pPr algn="just">
                        <a:spcAft>
                          <a:spcPts val="0"/>
                        </a:spcAft>
                      </a:pPr>
                      <a:r>
                        <a:rPr lang="en-US"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MOC</a:t>
                      </a: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 </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5" name="矩形 14"/>
          <p:cNvSpPr/>
          <p:nvPr/>
        </p:nvSpPr>
        <p:spPr>
          <a:xfrm>
            <a:off x="5810250" y="2617023"/>
            <a:ext cx="1014412"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致：南海关总署</a:t>
            </a:r>
          </a:p>
        </p:txBody>
      </p:sp>
      <p:sp>
        <p:nvSpPr>
          <p:cNvPr id="16" name="矩形 15"/>
          <p:cNvSpPr/>
          <p:nvPr/>
        </p:nvSpPr>
        <p:spPr>
          <a:xfrm>
            <a:off x="6533435" y="3016329"/>
            <a:ext cx="1150144" cy="123111"/>
          </a:xfrm>
          <a:prstGeom prst="rect">
            <a:avLst/>
          </a:prstGeom>
          <a:solidFill>
            <a:schemeClr val="bg1"/>
          </a:solidFill>
        </p:spPr>
        <p:txBody>
          <a:bodyPr wrap="square" lIns="0" tIns="0" rIns="0" bIns="0">
            <a:spAutoFit/>
          </a:bodyPr>
          <a:lstStyle/>
          <a:p>
            <a:pPr algn="ctr"/>
            <a:r>
              <a:rPr lang="zh-CN" altLang="zh-CN" sz="800" b="1" dirty="0">
                <a:latin typeface="Arial" panose="020B0604020202020204" pitchFamily="34" charset="0"/>
                <a:ea typeface="微软雅黑" panose="020B0503020204020204" pitchFamily="18" charset="-122"/>
                <a:cs typeface="Arial" panose="020B0604020202020204" pitchFamily="34" charset="0"/>
              </a:rPr>
              <a:t>主题：</a:t>
            </a:r>
            <a:r>
              <a:rPr lang="zh-CN" altLang="zh-CN" sz="800" b="1" u="sng" dirty="0">
                <a:latin typeface="Arial" panose="020B0604020202020204" pitchFamily="34" charset="0"/>
                <a:ea typeface="微软雅黑" panose="020B0503020204020204" pitchFamily="18" charset="-122"/>
                <a:cs typeface="Arial" panose="020B0604020202020204" pitchFamily="34" charset="0"/>
              </a:rPr>
              <a:t>授权书</a:t>
            </a:r>
          </a:p>
        </p:txBody>
      </p:sp>
      <p:sp>
        <p:nvSpPr>
          <p:cNvPr id="17" name="矩形 16"/>
          <p:cNvSpPr/>
          <p:nvPr/>
        </p:nvSpPr>
        <p:spPr>
          <a:xfrm>
            <a:off x="6563199" y="4130278"/>
            <a:ext cx="997744" cy="646331"/>
          </a:xfrm>
          <a:prstGeom prst="rect">
            <a:avLst/>
          </a:prstGeom>
          <a:solidFill>
            <a:schemeClr val="bg1"/>
          </a:solidFill>
        </p:spPr>
        <p:txBody>
          <a:bodyPr wrap="square" lIns="0" tIns="0" rIns="0" bIns="0">
            <a:spAutoFit/>
          </a:bodyPr>
          <a:lstStyle/>
          <a:p>
            <a:pPr algn="ctr"/>
            <a:r>
              <a:rPr lang="en-US" altLang="zh-CN" sz="700" dirty="0">
                <a:latin typeface="Arial" panose="020B0604020202020204" pitchFamily="34" charset="0"/>
                <a:ea typeface="微软雅黑" panose="020B0503020204020204" pitchFamily="18" charset="-122"/>
                <a:cs typeface="Arial" panose="020B0604020202020204" pitchFamily="34" charset="0"/>
              </a:rPr>
              <a:t>Wang Yu</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首席</a:t>
            </a:r>
            <a:r>
              <a:rPr lang="en-US" altLang="zh-CN" sz="700" dirty="0">
                <a:latin typeface="Arial" panose="020B0604020202020204" pitchFamily="34" charset="0"/>
                <a:ea typeface="微软雅黑" panose="020B0503020204020204" pitchFamily="18" charset="-122"/>
                <a:cs typeface="Arial" panose="020B0604020202020204" pitchFamily="34" charset="0"/>
              </a:rPr>
              <a:t>HFO</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中石油国际伊拉克分公司</a:t>
            </a: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仅供清关使用</a:t>
            </a: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700" dirty="0">
              <a:latin typeface="Arial" panose="020B0604020202020204" pitchFamily="34" charset="0"/>
              <a:ea typeface="微软雅黑" panose="020B0503020204020204" pitchFamily="18" charset="-122"/>
              <a:cs typeface="Arial" panose="020B0604020202020204" pitchFamily="34" charset="0"/>
            </a:endParaRPr>
          </a:p>
        </p:txBody>
      </p:sp>
      <p:sp>
        <p:nvSpPr>
          <p:cNvPr id="18" name="矩形 17"/>
          <p:cNvSpPr/>
          <p:nvPr/>
        </p:nvSpPr>
        <p:spPr>
          <a:xfrm>
            <a:off x="5927607" y="6033154"/>
            <a:ext cx="2428476"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地址：伊拉克共和国米桑省卡拉区中石油海尔法亚基地</a:t>
            </a:r>
          </a:p>
        </p:txBody>
      </p:sp>
      <p:sp>
        <p:nvSpPr>
          <p:cNvPr id="19" name="矩形 18"/>
          <p:cNvSpPr/>
          <p:nvPr/>
        </p:nvSpPr>
        <p:spPr>
          <a:xfrm>
            <a:off x="5810250" y="4476143"/>
            <a:ext cx="745329" cy="276999"/>
          </a:xfrm>
          <a:prstGeom prst="rect">
            <a:avLst/>
          </a:prstGeom>
          <a:solidFill>
            <a:schemeClr val="bg1"/>
          </a:solidFill>
        </p:spPr>
        <p:txBody>
          <a:bodyPr wrap="square" lIns="0" tIns="0" rIns="0" bIns="0">
            <a:spAutoFit/>
          </a:bodyPr>
          <a:lstStyle/>
          <a:p>
            <a:r>
              <a:rPr lang="en-US" altLang="zh-CN" sz="600" b="1" dirty="0">
                <a:latin typeface="Arial" panose="020B0604020202020204" pitchFamily="34" charset="0"/>
                <a:ea typeface="微软雅黑" panose="020B0503020204020204" pitchFamily="18" charset="-122"/>
                <a:cs typeface="Arial" panose="020B0604020202020204" pitchFamily="34" charset="0"/>
              </a:rPr>
              <a:t>Wang Yu</a:t>
            </a:r>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a:p>
            <a:r>
              <a:rPr lang="zh-CN" altLang="zh-CN" sz="600" b="1" dirty="0">
                <a:latin typeface="Arial" panose="020B0604020202020204" pitchFamily="34" charset="0"/>
                <a:ea typeface="微软雅黑" panose="020B0503020204020204" pitchFamily="18" charset="-122"/>
                <a:cs typeface="Arial" panose="020B0604020202020204" pitchFamily="34" charset="0"/>
              </a:rPr>
              <a:t>中石油（海尔法亚）首席</a:t>
            </a:r>
            <a:r>
              <a:rPr lang="en-US" altLang="zh-CN" sz="600" b="1" dirty="0">
                <a:latin typeface="Arial" panose="020B0604020202020204" pitchFamily="34" charset="0"/>
                <a:ea typeface="微软雅黑" panose="020B0503020204020204" pitchFamily="18" charset="-122"/>
                <a:cs typeface="Arial" panose="020B0604020202020204" pitchFamily="34" charset="0"/>
              </a:rPr>
              <a:t>HFO</a:t>
            </a:r>
            <a:endParaRPr lang="zh-CN" altLang="zh-CN" sz="600" b="1" dirty="0">
              <a:latin typeface="Arial" panose="020B0604020202020204" pitchFamily="34" charset="0"/>
              <a:ea typeface="微软雅黑" panose="020B0503020204020204" pitchFamily="18" charset="-122"/>
              <a:cs typeface="Arial" panose="020B0604020202020204" pitchFamily="34" charset="0"/>
            </a:endParaRPr>
          </a:p>
        </p:txBody>
      </p:sp>
      <p:sp>
        <p:nvSpPr>
          <p:cNvPr id="20" name="矩形 19"/>
          <p:cNvSpPr/>
          <p:nvPr/>
        </p:nvSpPr>
        <p:spPr>
          <a:xfrm>
            <a:off x="5817870" y="4186147"/>
            <a:ext cx="428624"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p>
        </p:txBody>
      </p:sp>
      <p:sp>
        <p:nvSpPr>
          <p:cNvPr id="21" name="矩形 20"/>
          <p:cNvSpPr/>
          <p:nvPr/>
        </p:nvSpPr>
        <p:spPr>
          <a:xfrm>
            <a:off x="5798820" y="3185160"/>
            <a:ext cx="2666999" cy="923330"/>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我司（中石油国际伊拉克分公司）特此授权身份证号为</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的</a:t>
            </a:r>
            <a:r>
              <a:rPr lang="en-US" altLang="zh-CN" sz="600" dirty="0">
                <a:latin typeface="Arial" panose="020B0604020202020204" pitchFamily="34" charset="0"/>
                <a:ea typeface="微软雅黑" panose="020B0503020204020204" pitchFamily="18" charset="-122"/>
                <a:cs typeface="Arial" panose="020B0604020202020204" pitchFamily="34" charset="0"/>
              </a:rPr>
              <a:t>Maki Abbas Babi</a:t>
            </a:r>
            <a:r>
              <a:rPr lang="zh-CN" altLang="zh-CN" sz="600" dirty="0">
                <a:latin typeface="Arial" panose="020B0604020202020204" pitchFamily="34" charset="0"/>
                <a:ea typeface="微软雅黑" panose="020B0503020204020204" pitchFamily="18" charset="-122"/>
                <a:cs typeface="Arial" panose="020B0604020202020204" pitchFamily="34" charset="0"/>
              </a:rPr>
              <a:t>为我公司的清关服务代表，负责处理从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zh-CN" sz="600" dirty="0">
                <a:latin typeface="Arial" panose="020B0604020202020204" pitchFamily="34" charset="0"/>
                <a:ea typeface="微软雅黑" panose="020B0503020204020204" pitchFamily="18" charset="-122"/>
                <a:cs typeface="Arial" panose="020B0604020202020204" pitchFamily="34" charset="0"/>
              </a:rPr>
              <a:t>港装运设备材料及收集交货单的相关工作及</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zh-CN" sz="600" dirty="0">
                <a:latin typeface="Arial" panose="020B0604020202020204" pitchFamily="34" charset="0"/>
                <a:ea typeface="微软雅黑" panose="020B0503020204020204" pitchFamily="18" charset="-122"/>
                <a:cs typeface="Arial" panose="020B0604020202020204" pitchFamily="34" charset="0"/>
              </a:rPr>
              <a:t>流程。材料包括（钻井设备），用于</a:t>
            </a:r>
            <a:r>
              <a:rPr lang="en-US" altLang="zh-CN" sz="600" dirty="0">
                <a:latin typeface="Arial" panose="020B0604020202020204" pitchFamily="34" charset="0"/>
                <a:ea typeface="微软雅黑" panose="020B0503020204020204" pitchFamily="18" charset="-122"/>
                <a:cs typeface="Arial" panose="020B0604020202020204" pitchFamily="34" charset="0"/>
              </a:rPr>
              <a:t>DPSC</a:t>
            </a:r>
            <a:r>
              <a:rPr lang="zh-CN" altLang="zh-CN" sz="600" dirty="0">
                <a:latin typeface="Arial" panose="020B0604020202020204" pitchFamily="34" charset="0"/>
                <a:ea typeface="微软雅黑" panose="020B0503020204020204" pitchFamily="18" charset="-122"/>
                <a:cs typeface="Arial" panose="020B0604020202020204" pitchFamily="34" charset="0"/>
              </a:rPr>
              <a:t>合同之目的。</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商业发票号：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20140820BHDC-01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MY1425XGGZUB01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清关服务代表：银沙公司</a:t>
            </a:r>
          </a:p>
          <a:p>
            <a:r>
              <a:rPr lang="zh-CN" altLang="zh-CN" sz="600" dirty="0">
                <a:latin typeface="Arial" panose="020B0604020202020204" pitchFamily="34" charset="0"/>
                <a:ea typeface="微软雅黑" panose="020B0503020204020204" pitchFamily="18" charset="-122"/>
                <a:cs typeface="Arial" panose="020B0604020202020204" pitchFamily="34" charset="0"/>
              </a:rPr>
              <a:t>进口类型：临时性</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22" name="矩形 21"/>
          <p:cNvSpPr/>
          <p:nvPr/>
        </p:nvSpPr>
        <p:spPr>
          <a:xfrm>
            <a:off x="6781800" y="5367188"/>
            <a:ext cx="997744" cy="646331"/>
          </a:xfrm>
          <a:prstGeom prst="rect">
            <a:avLst/>
          </a:prstGeom>
          <a:solidFill>
            <a:schemeClr val="bg1"/>
          </a:solidFill>
        </p:spPr>
        <p:txBody>
          <a:bodyPr wrap="square" lIns="0" tIns="0" rIns="0" bIns="0">
            <a:spAutoFit/>
          </a:bodyPr>
          <a:lstStyle/>
          <a:p>
            <a:pPr algn="ctr"/>
            <a:r>
              <a:rPr lang="en-US" altLang="zh-CN" sz="700" dirty="0">
                <a:latin typeface="Arial" panose="020B0604020202020204" pitchFamily="34" charset="0"/>
                <a:ea typeface="微软雅黑" panose="020B0503020204020204" pitchFamily="18" charset="-122"/>
                <a:cs typeface="Arial" panose="020B0604020202020204" pitchFamily="34" charset="0"/>
              </a:rPr>
              <a:t>Wang Yu</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首席</a:t>
            </a:r>
            <a:r>
              <a:rPr lang="en-US" altLang="zh-CN" sz="700" dirty="0">
                <a:latin typeface="Arial" panose="020B0604020202020204" pitchFamily="34" charset="0"/>
                <a:ea typeface="微软雅黑" panose="020B0503020204020204" pitchFamily="18" charset="-122"/>
                <a:cs typeface="Arial" panose="020B0604020202020204" pitchFamily="34" charset="0"/>
              </a:rPr>
              <a:t>HFO</a:t>
            </a:r>
            <a:endParaRPr lang="zh-CN" altLang="zh-CN" sz="7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中石油国际伊拉克分公司</a:t>
            </a:r>
          </a:p>
          <a:p>
            <a:pPr algn="ctr"/>
            <a:r>
              <a:rPr lang="zh-CN" altLang="zh-CN" sz="700" dirty="0">
                <a:latin typeface="Arial" panose="020B0604020202020204" pitchFamily="34" charset="0"/>
                <a:ea typeface="微软雅黑" panose="020B0503020204020204" pitchFamily="18" charset="-122"/>
                <a:cs typeface="Arial" panose="020B0604020202020204" pitchFamily="34" charset="0"/>
              </a:rPr>
              <a:t>仅供清关使用</a:t>
            </a: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en-US" altLang="zh-CN" sz="7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700" dirty="0">
              <a:latin typeface="Arial" panose="020B0604020202020204" pitchFamily="34" charset="0"/>
              <a:ea typeface="微软雅黑" panose="020B0503020204020204" pitchFamily="18" charset="-122"/>
              <a:cs typeface="Arial" panose="020B0604020202020204"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79500" y="1943100"/>
            <a:ext cx="3429000" cy="46101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156200" y="1854200"/>
            <a:ext cx="3352800" cy="47371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79500" y="1943100"/>
            <a:ext cx="3429000" cy="46101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156200" y="1854200"/>
            <a:ext cx="3352800" cy="4737100"/>
          </a:xfrm>
          <a:prstGeom prst="rect">
            <a:avLst/>
          </a:prstGeom>
          <a:noFill/>
        </p:spPr>
      </p:pic>
      <p:sp>
        <p:nvSpPr>
          <p:cNvPr id="2" name="TextBox 1"/>
          <p:cNvSpPr txBox="1"/>
          <p:nvPr/>
        </p:nvSpPr>
        <p:spPr>
          <a:xfrm>
            <a:off x="4191000"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6" name="矩形 5"/>
          <p:cNvSpPr/>
          <p:nvPr/>
        </p:nvSpPr>
        <p:spPr>
          <a:xfrm>
            <a:off x="1984375" y="1993900"/>
            <a:ext cx="2044700" cy="276999"/>
          </a:xfrm>
          <a:prstGeom prst="rect">
            <a:avLst/>
          </a:prstGeom>
          <a:solidFill>
            <a:schemeClr val="bg1"/>
          </a:solidFill>
        </p:spPr>
        <p:txBody>
          <a:bodyPr wrap="square" lIns="0" tIns="0" rIns="0" bIns="0">
            <a:spAutoFit/>
          </a:bodyPr>
          <a:lstStyle/>
          <a:p>
            <a:pPr algn="ctr"/>
            <a:r>
              <a:rPr lang="zh-CN" altLang="en-US" sz="900" b="1" dirty="0">
                <a:latin typeface="Arial" panose="020B0604020202020204" pitchFamily="34" charset="0"/>
                <a:ea typeface="微软雅黑" panose="020B0503020204020204" pitchFamily="18" charset="-122"/>
                <a:cs typeface="Arial" panose="020B0604020202020204" pitchFamily="34" charset="0"/>
              </a:rPr>
              <a:t>中国石油集团渤海钻探工程有限公司伊拉克分公司</a:t>
            </a:r>
            <a:endParaRPr lang="zh-CN" altLang="zh-CN" sz="9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7" name="表格 6"/>
          <p:cNvGraphicFramePr>
            <a:graphicFrameLocks noGrp="1"/>
          </p:cNvGraphicFramePr>
          <p:nvPr/>
        </p:nvGraphicFramePr>
        <p:xfrm>
          <a:off x="2971164" y="2477610"/>
          <a:ext cx="1524636" cy="259240"/>
        </p:xfrm>
        <a:graphic>
          <a:graphicData uri="http://schemas.openxmlformats.org/drawingml/2006/table">
            <a:tbl>
              <a:tblPr firstRow="1" firstCol="1" bandRow="1">
                <a:tableStyleId>{5C22544A-7EE6-4342-B048-85BDC9FD1C3A}</a:tableStyleId>
              </a:tblPr>
              <a:tblGrid>
                <a:gridCol w="478943">
                  <a:extLst>
                    <a:ext uri="{9D8B030D-6E8A-4147-A177-3AD203B41FA5}">
                      <a16:colId xmlns:a16="http://schemas.microsoft.com/office/drawing/2014/main" val="20000"/>
                    </a:ext>
                  </a:extLst>
                </a:gridCol>
                <a:gridCol w="1045693">
                  <a:extLst>
                    <a:ext uri="{9D8B030D-6E8A-4147-A177-3AD203B41FA5}">
                      <a16:colId xmlns:a16="http://schemas.microsoft.com/office/drawing/2014/main" val="20001"/>
                    </a:ext>
                  </a:extLst>
                </a:gridCol>
              </a:tblGrid>
              <a:tr h="129620">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BHDC-SIBA-AL-0012</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9620">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9</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25</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 name="矩形 7"/>
          <p:cNvSpPr/>
          <p:nvPr/>
        </p:nvSpPr>
        <p:spPr>
          <a:xfrm>
            <a:off x="1498600" y="2503808"/>
            <a:ext cx="990600" cy="184666"/>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致：科威特能源公司伊拉克分公司</a:t>
            </a:r>
          </a:p>
        </p:txBody>
      </p:sp>
      <p:sp>
        <p:nvSpPr>
          <p:cNvPr id="9" name="矩形 8"/>
          <p:cNvSpPr/>
          <p:nvPr/>
        </p:nvSpPr>
        <p:spPr>
          <a:xfrm>
            <a:off x="1567815" y="2852420"/>
            <a:ext cx="2684145" cy="1477010"/>
          </a:xfrm>
          <a:prstGeom prst="rect">
            <a:avLst/>
          </a:prstGeom>
          <a:solidFill>
            <a:schemeClr val="bg1"/>
          </a:solidFill>
        </p:spPr>
        <p:txBody>
          <a:bodyPr wrap="square" lIns="0" tIns="0" rIns="0" bIns="0">
            <a:spAutoFit/>
          </a:bodyPr>
          <a:lstStyle/>
          <a:p>
            <a:r>
              <a:rPr lang="zh-CN" altLang="en-US" sz="600" dirty="0">
                <a:latin typeface="Arial" panose="020B0604020202020204" pitchFamily="34" charset="0"/>
                <a:ea typeface="微软雅黑" panose="020B0503020204020204" pitchFamily="18" charset="-122"/>
                <a:cs typeface="Arial" panose="020B0604020202020204" pitchFamily="34" charset="0"/>
              </a:rPr>
              <a:t>我司（中国石油集团渤海钻探工程有限公司伊拉克分公司）作为</a:t>
            </a:r>
            <a:r>
              <a:rPr lang="en-US" altLang="zh-CN" sz="600" dirty="0">
                <a:latin typeface="Arial" panose="020B0604020202020204" pitchFamily="34" charset="0"/>
                <a:ea typeface="微软雅黑" panose="020B0503020204020204" pitchFamily="18" charset="-122"/>
                <a:cs typeface="Arial" panose="020B0604020202020204" pitchFamily="34" charset="0"/>
              </a:rPr>
              <a:t>KEIL</a:t>
            </a:r>
            <a:r>
              <a:rPr lang="zh-CN" altLang="en-US" sz="600" dirty="0">
                <a:latin typeface="Arial" panose="020B0604020202020204" pitchFamily="34" charset="0"/>
                <a:ea typeface="微软雅黑" panose="020B0503020204020204" pitchFamily="18" charset="-122"/>
                <a:cs typeface="Arial" panose="020B0604020202020204" pitchFamily="34" charset="0"/>
              </a:rPr>
              <a:t>的承包商，特此请求授权以下人员作为我公司的清关服务代表，负责处理从</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en-US" sz="600" dirty="0">
                <a:latin typeface="Arial" panose="020B0604020202020204" pitchFamily="34" charset="0"/>
                <a:ea typeface="微软雅黑" panose="020B0503020204020204" pitchFamily="18" charset="-122"/>
                <a:cs typeface="Arial" panose="020B0604020202020204" pitchFamily="34" charset="0"/>
              </a:rPr>
              <a:t>港装运设备材料的</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en-US" sz="600" dirty="0">
                <a:latin typeface="Arial" panose="020B0604020202020204" pitchFamily="34" charset="0"/>
                <a:ea typeface="微软雅黑" panose="020B0503020204020204" pitchFamily="18" charset="-122"/>
                <a:cs typeface="Arial" panose="020B0604020202020204" pitchFamily="34" charset="0"/>
              </a:rPr>
              <a:t>、清关及相关工作流程，以及收集来自航运公司材料为钻井工具的交货单。</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1. </a:t>
            </a:r>
            <a:r>
              <a:rPr lang="zh-CN" altLang="en-US"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2. </a:t>
            </a:r>
            <a:r>
              <a:rPr lang="zh-CN" altLang="en-US"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20140820BHDC-12</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3. </a:t>
            </a:r>
            <a:r>
              <a:rPr lang="zh-CN" altLang="en-US"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MY1425XGGZUB15</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4. </a:t>
            </a:r>
            <a:r>
              <a:rPr lang="zh-CN" altLang="en-US" sz="600" dirty="0">
                <a:latin typeface="Arial" panose="020B0604020202020204" pitchFamily="34" charset="0"/>
                <a:ea typeface="微软雅黑" panose="020B0503020204020204" pitchFamily="18" charset="-122"/>
                <a:cs typeface="Arial" panose="020B0604020202020204" pitchFamily="34" charset="0"/>
              </a:rPr>
              <a:t>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KEIL/SIBA/2013/C-025-DRILLING RIG</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5. </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清关服务代表：银沙公司</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6. SRC</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a:t>
            </a:r>
            <a:r>
              <a:rPr lang="en-US" altLang="zh-CN" sz="600" dirty="0">
                <a:latin typeface="Arial" panose="020B0604020202020204" pitchFamily="34" charset="0"/>
                <a:ea typeface="微软雅黑" panose="020B0503020204020204" pitchFamily="18" charset="-122"/>
                <a:cs typeface="Arial" panose="020B0604020202020204" pitchFamily="34" charset="0"/>
              </a:rPr>
              <a:t>Maki ABBAS Babi SC</a:t>
            </a:r>
            <a:r>
              <a:rPr lang="zh-CN" altLang="en-US" sz="600" dirty="0">
                <a:latin typeface="Arial" panose="020B0604020202020204" pitchFamily="34" charset="0"/>
                <a:ea typeface="微软雅黑" panose="020B0503020204020204" pitchFamily="18" charset="-122"/>
                <a:cs typeface="Arial" panose="020B0604020202020204" pitchFamily="34" charset="0"/>
              </a:rPr>
              <a:t>报关员，海关南区</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en-US" sz="600" dirty="0">
                <a:latin typeface="Arial" panose="020B0604020202020204" pitchFamily="34" charset="0"/>
                <a:ea typeface="微软雅黑" panose="020B0503020204020204" pitchFamily="18" charset="-122"/>
                <a:cs typeface="Arial" panose="020B0604020202020204" pitchFamily="34" charset="0"/>
              </a:rPr>
              <a:t>号信。</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7. KEC, SIBA Authority, SOC</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清关服务代表，负责收集交货单和清关：</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00295676</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01240061</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a:latin typeface="Arial" panose="020B0604020202020204" pitchFamily="34" charset="0"/>
                <a:ea typeface="微软雅黑" panose="020B0503020204020204" pitchFamily="18" charset="-122"/>
                <a:cs typeface="Arial" panose="020B0604020202020204" pitchFamily="34" charset="0"/>
              </a:rPr>
              <a:t>Abbas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00764135</a:t>
            </a:r>
            <a:r>
              <a:rPr lang="zh-CN" altLang="en-US"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00396378</a:t>
            </a:r>
            <a:r>
              <a:rPr lang="zh-CN" altLang="en-US" sz="600" dirty="0">
                <a:latin typeface="Arial" panose="020B0604020202020204" pitchFamily="34" charset="0"/>
                <a:ea typeface="微软雅黑" panose="020B0503020204020204" pitchFamily="18" charset="-122"/>
                <a:cs typeface="Arial" panose="020B0604020202020204" pitchFamily="34" charset="0"/>
              </a:rPr>
              <a:t>）。</a:t>
            </a:r>
          </a:p>
          <a:p>
            <a:pPr marL="177800" indent="-88900"/>
            <a:r>
              <a:rPr lang="en-US" altLang="zh-CN" sz="600" dirty="0">
                <a:latin typeface="Arial" panose="020B0604020202020204" pitchFamily="34" charset="0"/>
                <a:ea typeface="微软雅黑" panose="020B0503020204020204" pitchFamily="18" charset="-122"/>
                <a:cs typeface="Arial" panose="020B0604020202020204" pitchFamily="34" charset="0"/>
              </a:rPr>
              <a:t>8. </a:t>
            </a:r>
            <a:r>
              <a:rPr lang="zh-CN" altLang="en-US" sz="600" dirty="0">
                <a:latin typeface="Arial" panose="020B0604020202020204" pitchFamily="34" charset="0"/>
                <a:ea typeface="微软雅黑" panose="020B0503020204020204" pitchFamily="18" charset="-122"/>
                <a:cs typeface="Arial" panose="020B0604020202020204" pitchFamily="34" charset="0"/>
              </a:rPr>
              <a:t>进口类型：临时性</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marL="177800" indent="-88900"/>
            <a:endParaRPr lang="zh-CN" altLang="en-US" sz="600" dirty="0">
              <a:latin typeface="Arial" panose="020B0604020202020204" pitchFamily="34" charset="0"/>
              <a:ea typeface="微软雅黑" panose="020B0503020204020204" pitchFamily="18" charset="-122"/>
              <a:cs typeface="Arial" panose="020B0604020202020204" pitchFamily="34" charset="0"/>
            </a:endParaRPr>
          </a:p>
        </p:txBody>
      </p:sp>
      <p:sp>
        <p:nvSpPr>
          <p:cNvPr id="10" name="矩形 9"/>
          <p:cNvSpPr/>
          <p:nvPr/>
        </p:nvSpPr>
        <p:spPr>
          <a:xfrm>
            <a:off x="1567736" y="2740991"/>
            <a:ext cx="1981200"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主题：</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zh-CN" altLang="zh-CN" sz="600" u="sng" dirty="0">
                <a:latin typeface="Arial" panose="020B0604020202020204" pitchFamily="34" charset="0"/>
                <a:ea typeface="微软雅黑" panose="020B0503020204020204" pitchFamily="18" charset="-122"/>
                <a:cs typeface="Arial" panose="020B0604020202020204" pitchFamily="34" charset="0"/>
              </a:rPr>
              <a:t>授权书</a:t>
            </a:r>
          </a:p>
        </p:txBody>
      </p:sp>
      <p:sp>
        <p:nvSpPr>
          <p:cNvPr id="11" name="矩形 10"/>
          <p:cNvSpPr/>
          <p:nvPr/>
        </p:nvSpPr>
        <p:spPr>
          <a:xfrm>
            <a:off x="1726129" y="6330950"/>
            <a:ext cx="2325527"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a:t>
            </a:r>
          </a:p>
        </p:txBody>
      </p:sp>
      <p:sp>
        <p:nvSpPr>
          <p:cNvPr id="14" name="矩形 13"/>
          <p:cNvSpPr/>
          <p:nvPr/>
        </p:nvSpPr>
        <p:spPr>
          <a:xfrm>
            <a:off x="6019800" y="1894702"/>
            <a:ext cx="2286000" cy="275798"/>
          </a:xfrm>
          <a:prstGeom prst="rect">
            <a:avLst/>
          </a:prstGeom>
          <a:solidFill>
            <a:schemeClr val="bg1"/>
          </a:solidFill>
        </p:spPr>
        <p:txBody>
          <a:bodyPr wrap="square" lIns="0" tIns="0" rIns="0" bIns="0">
            <a:spAutoFit/>
          </a:bodyPr>
          <a:lstStyle/>
          <a:p>
            <a:pPr algn="ctr"/>
            <a:r>
              <a:rPr lang="zh-CN" altLang="en-US" sz="900" b="1" dirty="0">
                <a:latin typeface="Arial" panose="020B0604020202020204" pitchFamily="34" charset="0"/>
                <a:ea typeface="微软雅黑" panose="020B0503020204020204" pitchFamily="18" charset="-122"/>
                <a:cs typeface="Arial" panose="020B0604020202020204" pitchFamily="34" charset="0"/>
              </a:rPr>
              <a:t>中国石油集团渤海钻探工程有限公司伊拉克分公司</a:t>
            </a:r>
            <a:endParaRPr lang="zh-CN" altLang="zh-CN" sz="9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15" name="表格 14"/>
          <p:cNvGraphicFramePr>
            <a:graphicFrameLocks noGrp="1"/>
          </p:cNvGraphicFramePr>
          <p:nvPr/>
        </p:nvGraphicFramePr>
        <p:xfrm>
          <a:off x="7162800" y="2244568"/>
          <a:ext cx="1524636" cy="259240"/>
        </p:xfrm>
        <a:graphic>
          <a:graphicData uri="http://schemas.openxmlformats.org/drawingml/2006/table">
            <a:tbl>
              <a:tblPr firstRow="1" firstCol="1" bandRow="1">
                <a:tableStyleId>{5C22544A-7EE6-4342-B048-85BDC9FD1C3A}</a:tableStyleId>
              </a:tblPr>
              <a:tblGrid>
                <a:gridCol w="478943">
                  <a:extLst>
                    <a:ext uri="{9D8B030D-6E8A-4147-A177-3AD203B41FA5}">
                      <a16:colId xmlns:a16="http://schemas.microsoft.com/office/drawing/2014/main" val="20000"/>
                    </a:ext>
                  </a:extLst>
                </a:gridCol>
                <a:gridCol w="1045693">
                  <a:extLst>
                    <a:ext uri="{9D8B030D-6E8A-4147-A177-3AD203B41FA5}">
                      <a16:colId xmlns:a16="http://schemas.microsoft.com/office/drawing/2014/main" val="20001"/>
                    </a:ext>
                  </a:extLst>
                </a:gridCol>
              </a:tblGrid>
              <a:tr h="129620">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BHDC-WQ-ALCDO-0010</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9620">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10</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22</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6" name="矩形 15"/>
          <p:cNvSpPr/>
          <p:nvPr/>
        </p:nvSpPr>
        <p:spPr>
          <a:xfrm>
            <a:off x="5581650" y="2317494"/>
            <a:ext cx="990600"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致有关人士</a:t>
            </a:r>
          </a:p>
        </p:txBody>
      </p:sp>
      <p:sp>
        <p:nvSpPr>
          <p:cNvPr id="17" name="矩形 16"/>
          <p:cNvSpPr/>
          <p:nvPr/>
        </p:nvSpPr>
        <p:spPr>
          <a:xfrm>
            <a:off x="5575300" y="2549974"/>
            <a:ext cx="2501900" cy="1107996"/>
          </a:xfrm>
          <a:prstGeom prst="rect">
            <a:avLst/>
          </a:prstGeom>
          <a:solidFill>
            <a:schemeClr val="bg1"/>
          </a:solidFill>
        </p:spPr>
        <p:txBody>
          <a:bodyPr wrap="square" lIns="0" tIns="0" rIns="0" bIns="0">
            <a:spAutoFit/>
          </a:bodyPr>
          <a:lstStyle/>
          <a:p>
            <a:r>
              <a:rPr lang="zh-CN" altLang="en-US" sz="600" dirty="0">
                <a:latin typeface="Arial" panose="020B0604020202020204" pitchFamily="34" charset="0"/>
                <a:ea typeface="微软雅黑" panose="020B0503020204020204" pitchFamily="18" charset="-122"/>
                <a:cs typeface="Arial" panose="020B0604020202020204" pitchFamily="34" charset="0"/>
              </a:rPr>
              <a:t>主题：</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zh-CN" altLang="en-US" sz="600" u="sng" dirty="0">
                <a:latin typeface="Arial" panose="020B0604020202020204" pitchFamily="34" charset="0"/>
                <a:ea typeface="微软雅黑" panose="020B0503020204020204" pitchFamily="18" charset="-122"/>
                <a:cs typeface="Arial" panose="020B0604020202020204" pitchFamily="34" charset="0"/>
              </a:rPr>
              <a:t>授权书</a:t>
            </a:r>
          </a:p>
          <a:p>
            <a:r>
              <a:rPr lang="zh-CN" altLang="en-US" sz="600" dirty="0">
                <a:latin typeface="Arial" panose="020B0604020202020204" pitchFamily="34" charset="0"/>
                <a:ea typeface="微软雅黑" panose="020B0503020204020204" pitchFamily="18" charset="-122"/>
                <a:cs typeface="Arial" panose="020B0604020202020204" pitchFamily="34" charset="0"/>
              </a:rPr>
              <a:t>尊敬的先生：</a:t>
            </a:r>
          </a:p>
          <a:p>
            <a:r>
              <a:rPr lang="zh-CN" altLang="en-US" sz="600" dirty="0">
                <a:latin typeface="Arial" panose="020B0604020202020204" pitchFamily="34" charset="0"/>
                <a:ea typeface="微软雅黑" panose="020B0503020204020204" pitchFamily="18" charset="-122"/>
                <a:cs typeface="Arial" panose="020B0604020202020204" pitchFamily="34" charset="0"/>
              </a:rPr>
              <a:t>渤海钻探工程有限公司伊拉克分公司特此授权以下银沙公司之代表：</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Harith</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Samer</a:t>
            </a:r>
            <a:r>
              <a:rPr lang="en-US" altLang="zh-CN" sz="600" dirty="0">
                <a:latin typeface="Arial" panose="020B0604020202020204" pitchFamily="34" charset="0"/>
                <a:ea typeface="微软雅黑" panose="020B0503020204020204" pitchFamily="18" charset="-122"/>
                <a:cs typeface="Arial" panose="020B0604020202020204" pitchFamily="34" charset="0"/>
              </a:rPr>
              <a:t> Mohammed</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Ahamed</a:t>
            </a:r>
            <a:r>
              <a:rPr lang="en-US" altLang="zh-CN" sz="600" dirty="0">
                <a:latin typeface="Arial" panose="020B0604020202020204" pitchFamily="34" charset="0"/>
                <a:ea typeface="微软雅黑" panose="020B0503020204020204" pitchFamily="18" charset="-122"/>
                <a:cs typeface="Arial" panose="020B0604020202020204" pitchFamily="34" charset="0"/>
              </a:rPr>
              <a:t> Adnan Abdul Zahra</a:t>
            </a:r>
            <a:r>
              <a:rPr lang="zh-CN" altLang="en-US"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为我公司的清关服务代表，负责处理</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en-US" sz="600" dirty="0">
                <a:latin typeface="Arial" panose="020B0604020202020204" pitchFamily="34" charset="0"/>
                <a:ea typeface="微软雅黑" panose="020B0503020204020204" pitchFamily="18" charset="-122"/>
                <a:cs typeface="Arial" panose="020B0604020202020204" pitchFamily="34" charset="0"/>
              </a:rPr>
              <a:t>流程的相关工作，以及收集来自航运公司以下相关信息之设备的交货单：</a:t>
            </a:r>
          </a:p>
          <a:p>
            <a:pPr marL="88900"/>
            <a:r>
              <a:rPr lang="en-US" altLang="zh-CN" sz="600" dirty="0">
                <a:latin typeface="Arial" panose="020B0604020202020204" pitchFamily="34" charset="0"/>
                <a:ea typeface="微软雅黑" panose="020B0503020204020204" pitchFamily="18" charset="-122"/>
                <a:cs typeface="Arial" panose="020B0604020202020204" pitchFamily="34" charset="0"/>
              </a:rPr>
              <a:t>1. </a:t>
            </a:r>
            <a:r>
              <a:rPr lang="zh-CN" altLang="en-US" sz="600" dirty="0">
                <a:latin typeface="Arial" panose="020B0604020202020204" pitchFamily="34" charset="0"/>
                <a:ea typeface="微软雅黑" panose="020B0503020204020204" pitchFamily="18" charset="-122"/>
                <a:cs typeface="Arial" panose="020B0604020202020204" pitchFamily="34" charset="0"/>
              </a:rPr>
              <a:t>设备类型：氯化钙</a:t>
            </a:r>
          </a:p>
          <a:p>
            <a:pPr marL="88900"/>
            <a:r>
              <a:rPr lang="en-US" altLang="zh-CN" sz="600" dirty="0">
                <a:latin typeface="Arial" panose="020B0604020202020204" pitchFamily="34" charset="0"/>
                <a:ea typeface="微软雅黑" panose="020B0503020204020204" pitchFamily="18" charset="-122"/>
                <a:cs typeface="Arial" panose="020B0604020202020204" pitchFamily="34" charset="0"/>
              </a:rPr>
              <a:t>2. </a:t>
            </a:r>
            <a:r>
              <a:rPr lang="zh-CN" altLang="en-US"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Khour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en-US" sz="600" dirty="0">
                <a:latin typeface="Arial" panose="020B0604020202020204" pitchFamily="34" charset="0"/>
                <a:ea typeface="微软雅黑" panose="020B0503020204020204" pitchFamily="18" charset="-122"/>
                <a:cs typeface="Arial" panose="020B0604020202020204" pitchFamily="34" charset="0"/>
              </a:rPr>
              <a:t>港</a:t>
            </a:r>
          </a:p>
          <a:p>
            <a:pPr marL="88900"/>
            <a:r>
              <a:rPr lang="en-US" altLang="zh-CN" sz="600" dirty="0">
                <a:latin typeface="Arial" panose="020B0604020202020204" pitchFamily="34" charset="0"/>
                <a:ea typeface="微软雅黑" panose="020B0503020204020204" pitchFamily="18" charset="-122"/>
                <a:cs typeface="Arial" panose="020B0604020202020204" pitchFamily="34" charset="0"/>
              </a:rPr>
              <a:t>3. </a:t>
            </a:r>
            <a:r>
              <a:rPr lang="zh-CN" altLang="en-US"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20140820BHDC-09</a:t>
            </a:r>
          </a:p>
          <a:p>
            <a:pPr marL="88900"/>
            <a:r>
              <a:rPr lang="en-US" altLang="zh-CN" sz="600" dirty="0">
                <a:latin typeface="Arial" panose="020B0604020202020204" pitchFamily="34" charset="0"/>
                <a:ea typeface="微软雅黑" panose="020B0503020204020204" pitchFamily="18" charset="-122"/>
                <a:cs typeface="Arial" panose="020B0604020202020204" pitchFamily="34" charset="0"/>
              </a:rPr>
              <a:t>4. </a:t>
            </a:r>
            <a:r>
              <a:rPr lang="zh-CN" altLang="en-US"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MY1425XGGZUB12</a:t>
            </a:r>
          </a:p>
          <a:p>
            <a:pPr marL="88900"/>
            <a:endParaRPr lang="en-US"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18" name="矩形 17"/>
          <p:cNvSpPr/>
          <p:nvPr/>
        </p:nvSpPr>
        <p:spPr>
          <a:xfrm>
            <a:off x="5600700" y="3934454"/>
            <a:ext cx="1333500" cy="415498"/>
          </a:xfrm>
          <a:prstGeom prst="rect">
            <a:avLst/>
          </a:prstGeom>
          <a:solidFill>
            <a:schemeClr val="bg1"/>
          </a:solidFill>
        </p:spPr>
        <p:txBody>
          <a:bodyPr wrap="square" lIns="0" tIns="0" rIns="0" bIns="0">
            <a:spAutoFit/>
          </a:bodyPr>
          <a:lstStyle/>
          <a:p>
            <a:pPr>
              <a:lnSpc>
                <a:spcPct val="150000"/>
              </a:lnSpc>
            </a:pPr>
            <a:r>
              <a:rPr lang="en-US" altLang="zh-CN" sz="600" dirty="0" err="1">
                <a:latin typeface="Arial" panose="020B0604020202020204" pitchFamily="34" charset="0"/>
                <a:ea typeface="微软雅黑" panose="020B0503020204020204" pitchFamily="18" charset="-122"/>
                <a:cs typeface="Arial" panose="020B0604020202020204" pitchFamily="34" charset="0"/>
              </a:rPr>
              <a:t>Xiong</a:t>
            </a:r>
            <a:r>
              <a:rPr lang="en-US" altLang="zh-CN" sz="600" dirty="0">
                <a:latin typeface="Arial" panose="020B0604020202020204" pitchFamily="34" charset="0"/>
                <a:ea typeface="微软雅黑" panose="020B0503020204020204" pitchFamily="18" charset="-122"/>
                <a:cs typeface="Arial" panose="020B0604020202020204" pitchFamily="34" charset="0"/>
              </a:rPr>
              <a:t> Zhan</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总经理</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渤海钻探工程有限公司伊拉克分公司</a:t>
            </a:r>
          </a:p>
        </p:txBody>
      </p:sp>
      <p:sp>
        <p:nvSpPr>
          <p:cNvPr id="19" name="矩形 18"/>
          <p:cNvSpPr/>
          <p:nvPr/>
        </p:nvSpPr>
        <p:spPr>
          <a:xfrm>
            <a:off x="5565775" y="5943600"/>
            <a:ext cx="2325527"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地址：伊拉克共和国米桑省卡拉区海尔法亚油田</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143000" y="1803400"/>
            <a:ext cx="3225800" cy="46863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105400" y="1803400"/>
            <a:ext cx="3416300" cy="47117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143000" y="1803400"/>
            <a:ext cx="3225800" cy="46863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105400" y="1803400"/>
            <a:ext cx="3416300" cy="4711700"/>
          </a:xfrm>
          <a:prstGeom prst="rect">
            <a:avLst/>
          </a:prstGeom>
          <a:noFill/>
        </p:spPr>
      </p:pic>
      <p:sp>
        <p:nvSpPr>
          <p:cNvPr id="2" name="TextBox 1"/>
          <p:cNvSpPr txBox="1"/>
          <p:nvPr/>
        </p:nvSpPr>
        <p:spPr>
          <a:xfrm>
            <a:off x="3925590"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6" name="矩形 5"/>
          <p:cNvSpPr/>
          <p:nvPr/>
        </p:nvSpPr>
        <p:spPr>
          <a:xfrm>
            <a:off x="1741804" y="1899027"/>
            <a:ext cx="2601595" cy="138499"/>
          </a:xfrm>
          <a:prstGeom prst="rect">
            <a:avLst/>
          </a:prstGeom>
          <a:solidFill>
            <a:schemeClr val="bg1"/>
          </a:solidFill>
        </p:spPr>
        <p:txBody>
          <a:bodyPr wrap="square" lIns="0" tIns="0" rIns="0" bIns="0">
            <a:spAutoFit/>
          </a:bodyPr>
          <a:lstStyle/>
          <a:p>
            <a:r>
              <a:rPr lang="zh-CN" altLang="en-US" sz="900" b="1" dirty="0">
                <a:latin typeface="Arial" panose="020B0604020202020204" pitchFamily="34" charset="0"/>
                <a:ea typeface="微软雅黑" panose="020B0503020204020204" pitchFamily="18" charset="-122"/>
                <a:cs typeface="Arial" panose="020B0604020202020204" pitchFamily="34" charset="0"/>
              </a:rPr>
              <a:t>中国石油集团渤海钻探工程有限公司伊拉克分公司</a:t>
            </a:r>
            <a:endParaRPr lang="zh-CN" altLang="zh-CN" sz="9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7" name="表格 6"/>
          <p:cNvGraphicFramePr>
            <a:graphicFrameLocks noGrp="1"/>
          </p:cNvGraphicFramePr>
          <p:nvPr/>
        </p:nvGraphicFramePr>
        <p:xfrm>
          <a:off x="2844164" y="2178102"/>
          <a:ext cx="1524636" cy="259240"/>
        </p:xfrm>
        <a:graphic>
          <a:graphicData uri="http://schemas.openxmlformats.org/drawingml/2006/table">
            <a:tbl>
              <a:tblPr firstRow="1" firstCol="1" bandRow="1">
                <a:tableStyleId>{5C22544A-7EE6-4342-B048-85BDC9FD1C3A}</a:tableStyleId>
              </a:tblPr>
              <a:tblGrid>
                <a:gridCol w="478943">
                  <a:extLst>
                    <a:ext uri="{9D8B030D-6E8A-4147-A177-3AD203B41FA5}">
                      <a16:colId xmlns:a16="http://schemas.microsoft.com/office/drawing/2014/main" val="20000"/>
                    </a:ext>
                  </a:extLst>
                </a:gridCol>
                <a:gridCol w="1045693">
                  <a:extLst>
                    <a:ext uri="{9D8B030D-6E8A-4147-A177-3AD203B41FA5}">
                      <a16:colId xmlns:a16="http://schemas.microsoft.com/office/drawing/2014/main" val="20001"/>
                    </a:ext>
                  </a:extLst>
                </a:gridCol>
              </a:tblGrid>
              <a:tr h="129620">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BHDC-WQW-2014-0038</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9620">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10</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22</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 name="矩形 7"/>
          <p:cNvSpPr/>
          <p:nvPr/>
        </p:nvSpPr>
        <p:spPr>
          <a:xfrm>
            <a:off x="1524000" y="2178102"/>
            <a:ext cx="1122322" cy="369332"/>
          </a:xfrm>
          <a:prstGeom prst="rect">
            <a:avLst/>
          </a:prstGeom>
          <a:solidFill>
            <a:schemeClr val="bg1"/>
          </a:solidFill>
        </p:spPr>
        <p:txBody>
          <a:bodyPr wrap="square" lIns="0" tIns="0" rIns="0" bIns="0">
            <a:spAutoFit/>
          </a:bodyPr>
          <a:lstStyle/>
          <a:p>
            <a:r>
              <a:rPr lang="zh-CN" altLang="en-US" sz="600" dirty="0">
                <a:latin typeface="Arial" panose="020B0604020202020204" pitchFamily="34" charset="0"/>
                <a:ea typeface="微软雅黑" panose="020B0503020204020204" pitchFamily="18" charset="-122"/>
                <a:cs typeface="Arial" panose="020B0604020202020204" pitchFamily="34" charset="0"/>
              </a:rPr>
              <a:t>致：卢克石油中东有限公司</a:t>
            </a:r>
          </a:p>
          <a:p>
            <a:r>
              <a:rPr lang="zh-CN" altLang="en-US" sz="600" dirty="0">
                <a:latin typeface="Arial" panose="020B0604020202020204" pitchFamily="34" charset="0"/>
                <a:ea typeface="微软雅黑" panose="020B0503020204020204" pitchFamily="18" charset="-122"/>
                <a:cs typeface="Arial" panose="020B0604020202020204" pitchFamily="34" charset="0"/>
              </a:rPr>
              <a:t>收件人：</a:t>
            </a:r>
            <a:r>
              <a:rPr lang="en-US" altLang="zh-CN" sz="600" dirty="0" err="1">
                <a:latin typeface="Arial" panose="020B0604020202020204" pitchFamily="34" charset="0"/>
                <a:ea typeface="微软雅黑" panose="020B0503020204020204" pitchFamily="18" charset="-122"/>
                <a:cs typeface="Arial" panose="020B0604020202020204" pitchFamily="34" charset="0"/>
              </a:rPr>
              <a:t>Iskander</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Nasyrov</a:t>
            </a:r>
            <a:r>
              <a:rPr lang="zh-CN" altLang="en-US" sz="600" dirty="0">
                <a:latin typeface="Arial" panose="020B0604020202020204" pitchFamily="34" charset="0"/>
                <a:ea typeface="微软雅黑" panose="020B0503020204020204" pitchFamily="18" charset="-122"/>
                <a:cs typeface="Arial" panose="020B0604020202020204" pitchFamily="34" charset="0"/>
              </a:rPr>
              <a:t>先生</a:t>
            </a:r>
          </a:p>
          <a:p>
            <a:r>
              <a:rPr lang="zh-CN" altLang="en-US" sz="600" dirty="0">
                <a:latin typeface="Arial" panose="020B0604020202020204" pitchFamily="34" charset="0"/>
                <a:ea typeface="微软雅黑" panose="020B0503020204020204" pitchFamily="18" charset="-122"/>
                <a:cs typeface="Arial" panose="020B0604020202020204" pitchFamily="34" charset="0"/>
              </a:rPr>
              <a:t>               总经理</a:t>
            </a:r>
          </a:p>
          <a:p>
            <a:r>
              <a:rPr lang="zh-CN" altLang="en-US" sz="600" dirty="0">
                <a:latin typeface="Arial" panose="020B0604020202020204" pitchFamily="34" charset="0"/>
                <a:ea typeface="微软雅黑" panose="020B0503020204020204" pitchFamily="18" charset="-122"/>
                <a:cs typeface="Arial" panose="020B0604020202020204" pitchFamily="34" charset="0"/>
              </a:rPr>
              <a:t>抄送：    项目经理</a:t>
            </a:r>
          </a:p>
        </p:txBody>
      </p:sp>
      <p:sp>
        <p:nvSpPr>
          <p:cNvPr id="9" name="矩形 8"/>
          <p:cNvSpPr/>
          <p:nvPr/>
        </p:nvSpPr>
        <p:spPr>
          <a:xfrm>
            <a:off x="1652507" y="2612231"/>
            <a:ext cx="2718514" cy="3416320"/>
          </a:xfrm>
          <a:prstGeom prst="rect">
            <a:avLst/>
          </a:prstGeom>
          <a:solidFill>
            <a:schemeClr val="bg1"/>
          </a:solidFill>
        </p:spPr>
        <p:txBody>
          <a:bodyPr wrap="square" lIns="0" tIns="0" rIns="0" bIns="0">
            <a:spAutoFit/>
          </a:bodyPr>
          <a:lstStyle/>
          <a:p>
            <a:r>
              <a:rPr lang="zh-CN" altLang="en-US" sz="600" dirty="0">
                <a:latin typeface="Arial" panose="020B0604020202020204" pitchFamily="34" charset="0"/>
                <a:ea typeface="微软雅黑" panose="020B0503020204020204" pitchFamily="18" charset="-122"/>
                <a:cs typeface="Arial" panose="020B0604020202020204" pitchFamily="34" charset="0"/>
              </a:rPr>
              <a:t>关于：进口货物、文件跟进和清关之授权</a:t>
            </a:r>
          </a:p>
          <a:p>
            <a:r>
              <a:rPr lang="zh-CN" altLang="en-US" sz="600" dirty="0">
                <a:latin typeface="Arial" panose="020B0604020202020204" pitchFamily="34" charset="0"/>
                <a:ea typeface="微软雅黑" panose="020B0503020204020204" pitchFamily="18" charset="-122"/>
                <a:cs typeface="Arial" panose="020B0604020202020204" pitchFamily="34" charset="0"/>
              </a:rPr>
              <a:t>尊敬的先生：</a:t>
            </a:r>
          </a:p>
          <a:p>
            <a:r>
              <a:rPr lang="zh-CN" altLang="en-US" sz="600" dirty="0">
                <a:latin typeface="Arial" panose="020B0604020202020204" pitchFamily="34" charset="0"/>
                <a:ea typeface="微软雅黑" panose="020B0503020204020204" pitchFamily="18" charset="-122"/>
                <a:cs typeface="Arial" panose="020B0604020202020204" pitchFamily="34" charset="0"/>
              </a:rPr>
              <a:t>请注意，根据中国石油集团渤海钻探工程有限公司与卢克石油中东有限公司（“</a:t>
            </a:r>
            <a:r>
              <a:rPr lang="en-US" altLang="zh-CN" sz="600" dirty="0">
                <a:latin typeface="Arial" panose="020B0604020202020204" pitchFamily="34" charset="0"/>
                <a:ea typeface="微软雅黑" panose="020B0503020204020204" pitchFamily="18" charset="-122"/>
                <a:cs typeface="Arial" panose="020B0604020202020204" pitchFamily="34" charset="0"/>
              </a:rPr>
              <a:t>LUKOIL”</a:t>
            </a:r>
            <a:r>
              <a:rPr lang="zh-CN" altLang="en-US" sz="600" dirty="0">
                <a:latin typeface="Arial" panose="020B0604020202020204" pitchFamily="34" charset="0"/>
                <a:ea typeface="微软雅黑" panose="020B0503020204020204" pitchFamily="18" charset="-122"/>
                <a:cs typeface="Arial" panose="020B0604020202020204" pitchFamily="34" charset="0"/>
              </a:rPr>
              <a:t>）之间于</a:t>
            </a:r>
            <a:r>
              <a:rPr lang="en-US" altLang="zh-CN" sz="600" dirty="0">
                <a:latin typeface="Arial" panose="020B0604020202020204" pitchFamily="34" charset="0"/>
                <a:ea typeface="微软雅黑" panose="020B0503020204020204" pitchFamily="18" charset="-122"/>
                <a:cs typeface="Arial" panose="020B0604020202020204" pitchFamily="34" charset="0"/>
              </a:rPr>
              <a:t>2013</a:t>
            </a:r>
            <a:r>
              <a:rPr lang="zh-CN" altLang="en-US" sz="600" dirty="0">
                <a:latin typeface="Arial" panose="020B0604020202020204" pitchFamily="34" charset="0"/>
                <a:ea typeface="微软雅黑" panose="020B0503020204020204" pitchFamily="18" charset="-122"/>
                <a:cs typeface="Arial" panose="020B0604020202020204" pitchFamily="34" charset="0"/>
              </a:rPr>
              <a:t>年</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en-US"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25</a:t>
            </a:r>
            <a:r>
              <a:rPr lang="zh-CN" altLang="en-US" sz="600" dirty="0">
                <a:latin typeface="Arial" panose="020B0604020202020204" pitchFamily="34" charset="0"/>
                <a:ea typeface="微软雅黑" panose="020B0503020204020204" pitchFamily="18" charset="-122"/>
                <a:cs typeface="Arial" panose="020B0604020202020204" pitchFamily="34" charset="0"/>
              </a:rPr>
              <a:t>日订立的合同编号为</a:t>
            </a:r>
            <a:r>
              <a:rPr lang="en-US" altLang="zh-CN" sz="600" dirty="0">
                <a:latin typeface="Arial" panose="020B0604020202020204" pitchFamily="34" charset="0"/>
                <a:ea typeface="微软雅黑" panose="020B0503020204020204" pitchFamily="18" charset="-122"/>
                <a:cs typeface="Arial" panose="020B0604020202020204" pitchFamily="34" charset="0"/>
              </a:rPr>
              <a:t>CY-13-8015-0050</a:t>
            </a:r>
            <a:r>
              <a:rPr lang="zh-CN" altLang="en-US" sz="600" dirty="0">
                <a:latin typeface="Arial" panose="020B0604020202020204" pitchFamily="34" charset="0"/>
                <a:ea typeface="微软雅黑" panose="020B0503020204020204" pitchFamily="18" charset="-122"/>
                <a:cs typeface="Arial" panose="020B0604020202020204" pitchFamily="34" charset="0"/>
              </a:rPr>
              <a:t>之合同为西古尔纳（第二阶段）项目提供完井和修井服务，我司特此授权报关代理公司：银沙公司之员工，依照</a:t>
            </a:r>
            <a:r>
              <a:rPr lang="en-US" altLang="zh-CN" sz="600" dirty="0">
                <a:latin typeface="Arial" panose="020B0604020202020204" pitchFamily="34" charset="0"/>
                <a:ea typeface="微软雅黑" panose="020B0503020204020204" pitchFamily="18" charset="-122"/>
                <a:cs typeface="Arial" panose="020B0604020202020204" pitchFamily="34" charset="0"/>
              </a:rPr>
              <a:t>LUKOIL</a:t>
            </a:r>
            <a:r>
              <a:rPr lang="zh-CN" altLang="en-US" sz="600" dirty="0">
                <a:latin typeface="Arial" panose="020B0604020202020204" pitchFamily="34" charset="0"/>
                <a:ea typeface="微软雅黑" panose="020B0503020204020204" pitchFamily="18" charset="-122"/>
                <a:cs typeface="Arial" panose="020B0604020202020204" pitchFamily="34" charset="0"/>
              </a:rPr>
              <a:t>与中国石油集团渤海钻探工程有限公司之间订立的合同编号为</a:t>
            </a:r>
            <a:r>
              <a:rPr lang="en-US" altLang="zh-CN" sz="600" dirty="0">
                <a:latin typeface="Arial" panose="020B0604020202020204" pitchFamily="34" charset="0"/>
                <a:ea typeface="微软雅黑" panose="020B0503020204020204" pitchFamily="18" charset="-122"/>
                <a:cs typeface="Arial" panose="020B0604020202020204" pitchFamily="34" charset="0"/>
              </a:rPr>
              <a:t>CY-13-8015-0050</a:t>
            </a:r>
            <a:r>
              <a:rPr lang="zh-CN" altLang="en-US" sz="600" dirty="0">
                <a:latin typeface="Arial" panose="020B0604020202020204" pitchFamily="34" charset="0"/>
                <a:ea typeface="微软雅黑" panose="020B0503020204020204" pitchFamily="18" charset="-122"/>
                <a:cs typeface="Arial" panose="020B0604020202020204" pitchFamily="34" charset="0"/>
              </a:rPr>
              <a:t>之合同，于</a:t>
            </a:r>
            <a:r>
              <a:rPr lang="en-US" altLang="zh-CN" sz="600" dirty="0">
                <a:latin typeface="Arial" panose="020B0604020202020204" pitchFamily="34" charset="0"/>
                <a:ea typeface="微软雅黑" panose="020B0503020204020204" pitchFamily="18" charset="-122"/>
                <a:cs typeface="Arial" panose="020B0604020202020204" pitchFamily="34" charset="0"/>
              </a:rPr>
              <a:t>2014</a:t>
            </a:r>
            <a:r>
              <a:rPr lang="zh-CN" altLang="en-US" sz="600" dirty="0">
                <a:latin typeface="Arial" panose="020B0604020202020204" pitchFamily="34" charset="0"/>
                <a:ea typeface="微软雅黑" panose="020B0503020204020204" pitchFamily="18" charset="-122"/>
                <a:cs typeface="Arial" panose="020B0604020202020204" pitchFamily="34" charset="0"/>
              </a:rPr>
              <a:t>年</a:t>
            </a:r>
            <a:r>
              <a:rPr lang="en-US" altLang="zh-CN" sz="600" dirty="0">
                <a:latin typeface="Arial" panose="020B0604020202020204" pitchFamily="34" charset="0"/>
                <a:ea typeface="微软雅黑" panose="020B0503020204020204" pitchFamily="18" charset="-122"/>
                <a:cs typeface="Arial" panose="020B0604020202020204" pitchFamily="34" charset="0"/>
              </a:rPr>
              <a:t>8</a:t>
            </a:r>
            <a:r>
              <a:rPr lang="zh-CN" altLang="en-US"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20</a:t>
            </a:r>
            <a:r>
              <a:rPr lang="zh-CN" altLang="en-US" sz="600" dirty="0">
                <a:latin typeface="Arial" panose="020B0604020202020204" pitchFamily="34" charset="0"/>
                <a:ea typeface="微软雅黑" panose="020B0503020204020204" pitchFamily="18" charset="-122"/>
                <a:cs typeface="Arial" panose="020B0604020202020204" pitchFamily="34" charset="0"/>
              </a:rPr>
              <a:t>日按发票号：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20140820BHDC-09</a:t>
            </a:r>
            <a:r>
              <a:rPr lang="zh-CN" altLang="en-US" sz="600" dirty="0">
                <a:latin typeface="Arial" panose="020B0604020202020204" pitchFamily="34" charset="0"/>
                <a:ea typeface="微软雅黑" panose="020B0503020204020204" pitchFamily="18" charset="-122"/>
                <a:cs typeface="Arial" panose="020B0604020202020204" pitchFamily="34" charset="0"/>
              </a:rPr>
              <a:t>办理货物清运手续。</a:t>
            </a:r>
          </a:p>
          <a:p>
            <a:r>
              <a:rPr lang="zh-CN" altLang="en-US" sz="600" dirty="0">
                <a:latin typeface="Arial" panose="020B0604020202020204" pitchFamily="34" charset="0"/>
                <a:ea typeface="微软雅黑" panose="020B0503020204020204" pitchFamily="18" charset="-122"/>
                <a:cs typeface="Arial" panose="020B0604020202020204" pitchFamily="34" charset="0"/>
              </a:rPr>
              <a:t>上述货物将通过</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r>
              <a:rPr lang="zh-CN" altLang="en-US" sz="600" dirty="0">
                <a:latin typeface="Arial" panose="020B0604020202020204" pitchFamily="34" charset="0"/>
                <a:ea typeface="微软雅黑" panose="020B0503020204020204" pitchFamily="18" charset="-122"/>
                <a:cs typeface="Arial" panose="020B0604020202020204" pitchFamily="34" charset="0"/>
              </a:rPr>
              <a:t>港长期进口到伊拉克。</a:t>
            </a:r>
          </a:p>
          <a:p>
            <a:endParaRPr lang="zh-CN" altLang="en-US" sz="600" dirty="0">
              <a:latin typeface="Arial" panose="020B0604020202020204" pitchFamily="34" charset="0"/>
              <a:ea typeface="微软雅黑" panose="020B0503020204020204" pitchFamily="18" charset="-122"/>
              <a:cs typeface="Arial" panose="020B0604020202020204" pitchFamily="34" charset="0"/>
            </a:endParaRPr>
          </a:p>
          <a:p>
            <a:r>
              <a:rPr lang="zh-CN" altLang="en-US" sz="600" dirty="0">
                <a:latin typeface="Arial" panose="020B0604020202020204" pitchFamily="34" charset="0"/>
                <a:ea typeface="微软雅黑" panose="020B0503020204020204" pitchFamily="18" charset="-122"/>
                <a:cs typeface="Arial" panose="020B0604020202020204" pitchFamily="34" charset="0"/>
              </a:rPr>
              <a:t>负责清关文件跟进的授权人员信息如下：</a:t>
            </a:r>
          </a:p>
          <a:p>
            <a:pPr marL="530225" indent="-171450">
              <a:buFont typeface="Wingdings" panose="05000000000000000000" pitchFamily="2" charset="2"/>
              <a:buChar char="l"/>
            </a:pP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（附身份证号）</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00295676</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电话：</a:t>
            </a:r>
            <a:r>
              <a:rPr lang="en-US" altLang="zh-CN" sz="600" dirty="0">
                <a:latin typeface="Arial" panose="020B0604020202020204" pitchFamily="34" charset="0"/>
                <a:ea typeface="微软雅黑" panose="020B0503020204020204" pitchFamily="18" charset="-122"/>
                <a:cs typeface="Arial" panose="020B0604020202020204" pitchFamily="34" charset="0"/>
              </a:rPr>
              <a:t>+964 7811331333</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公司名称：银沙公司</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地址：巴士拉省萨夫万</a:t>
            </a:r>
          </a:p>
          <a:p>
            <a:pPr marL="358775"/>
            <a:endParaRPr lang="zh-CN" altLang="en-US" sz="600" dirty="0">
              <a:latin typeface="Arial" panose="020B0604020202020204" pitchFamily="34" charset="0"/>
              <a:ea typeface="微软雅黑" panose="020B0503020204020204" pitchFamily="18" charset="-122"/>
              <a:cs typeface="Arial" panose="020B0604020202020204" pitchFamily="34" charset="0"/>
            </a:endParaRPr>
          </a:p>
          <a:p>
            <a:pPr marL="530225" indent="-171450">
              <a:buFont typeface="Wingdings" panose="05000000000000000000" pitchFamily="2" charset="2"/>
              <a:buChar char="l"/>
            </a:pP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en-US" sz="600" dirty="0">
                <a:latin typeface="Arial" panose="020B0604020202020204" pitchFamily="34" charset="0"/>
                <a:ea typeface="微软雅黑" panose="020B0503020204020204" pitchFamily="18" charset="-122"/>
                <a:cs typeface="Arial" panose="020B0604020202020204" pitchFamily="34" charset="0"/>
              </a:rPr>
              <a:t>（附身份证号）</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01240061</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电话：</a:t>
            </a:r>
            <a:r>
              <a:rPr lang="en-US" altLang="zh-CN" sz="600" dirty="0">
                <a:latin typeface="Arial" panose="020B0604020202020204" pitchFamily="34" charset="0"/>
                <a:ea typeface="微软雅黑" panose="020B0503020204020204" pitchFamily="18" charset="-122"/>
                <a:cs typeface="Arial" panose="020B0604020202020204" pitchFamily="34" charset="0"/>
              </a:rPr>
              <a:t>+964 7700778114</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公司名称：银沙公司</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地址：巴士拉省萨夫万</a:t>
            </a:r>
          </a:p>
          <a:p>
            <a:pPr marL="358775"/>
            <a:endParaRPr lang="zh-CN" altLang="en-US" sz="600" dirty="0">
              <a:latin typeface="Arial" panose="020B0604020202020204" pitchFamily="34" charset="0"/>
              <a:ea typeface="微软雅黑" panose="020B0503020204020204" pitchFamily="18" charset="-122"/>
              <a:cs typeface="Arial" panose="020B0604020202020204" pitchFamily="34" charset="0"/>
            </a:endParaRPr>
          </a:p>
          <a:p>
            <a:pPr marL="530225" indent="-171450">
              <a:buFont typeface="Wingdings" panose="05000000000000000000" pitchFamily="2" charset="2"/>
              <a:buChar char="l"/>
            </a:pP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（附身份证号）</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00396378</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电话：</a:t>
            </a:r>
            <a:r>
              <a:rPr lang="en-US" altLang="zh-CN" sz="600" dirty="0">
                <a:latin typeface="Arial" panose="020B0604020202020204" pitchFamily="34" charset="0"/>
                <a:ea typeface="微软雅黑" panose="020B0503020204020204" pitchFamily="18" charset="-122"/>
                <a:cs typeface="Arial" panose="020B0604020202020204" pitchFamily="34" charset="0"/>
              </a:rPr>
              <a:t>+964 7709050905</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公司名称：银沙公司</a:t>
            </a:r>
          </a:p>
          <a:p>
            <a:pPr marL="541655"/>
            <a:r>
              <a:rPr lang="zh-CN" altLang="en-US" sz="600" dirty="0">
                <a:latin typeface="Arial" panose="020B0604020202020204" pitchFamily="34" charset="0"/>
                <a:ea typeface="微软雅黑" panose="020B0503020204020204" pitchFamily="18" charset="-122"/>
                <a:cs typeface="Arial" panose="020B0604020202020204" pitchFamily="34" charset="0"/>
              </a:rPr>
              <a:t>地址：巴士拉省萨夫万</a:t>
            </a:r>
          </a:p>
          <a:p>
            <a:pPr marL="358775"/>
            <a:endParaRPr lang="zh-CN" altLang="en-US" sz="600" dirty="0">
              <a:latin typeface="Arial" panose="020B0604020202020204" pitchFamily="34" charset="0"/>
              <a:ea typeface="微软雅黑" panose="020B0503020204020204" pitchFamily="18" charset="-122"/>
              <a:cs typeface="Arial" panose="020B0604020202020204" pitchFamily="34" charset="0"/>
            </a:endParaRPr>
          </a:p>
          <a:p>
            <a:r>
              <a:rPr lang="zh-CN" altLang="en-US" sz="600" dirty="0">
                <a:latin typeface="Arial" panose="020B0604020202020204" pitchFamily="34" charset="0"/>
                <a:ea typeface="微软雅黑" panose="020B0503020204020204" pitchFamily="18" charset="-122"/>
                <a:cs typeface="Arial" panose="020B0604020202020204" pitchFamily="34" charset="0"/>
              </a:rPr>
              <a:t>负责清关的授权人员信息如下：</a:t>
            </a:r>
          </a:p>
          <a:p>
            <a:pPr marL="354330" indent="-171450">
              <a:buFont typeface="Wingdings" panose="05000000000000000000" pitchFamily="2" charset="2"/>
              <a:buChar char="l"/>
            </a:pPr>
            <a:r>
              <a:rPr lang="en-US" altLang="zh-CN" sz="600" dirty="0">
                <a:latin typeface="Arial" panose="020B0604020202020204" pitchFamily="34" charset="0"/>
                <a:ea typeface="微软雅黑" panose="020B0503020204020204" pitchFamily="18" charset="-122"/>
                <a:cs typeface="Arial" panose="020B0604020202020204" pitchFamily="34" charset="0"/>
              </a:rPr>
              <a:t>Maki </a:t>
            </a:r>
            <a:r>
              <a:rPr lang="en-US" altLang="zh-CN" sz="600" dirty="0" err="1">
                <a:latin typeface="Arial" panose="020B0604020202020204" pitchFamily="34" charset="0"/>
                <a:ea typeface="微软雅黑" panose="020B0503020204020204" pitchFamily="18" charset="-122"/>
                <a:cs typeface="Arial" panose="020B0604020202020204" pitchFamily="34" charset="0"/>
              </a:rPr>
              <a:t>Abaas</a:t>
            </a:r>
            <a:r>
              <a:rPr lang="en-US" altLang="zh-CN" sz="600" dirty="0">
                <a:latin typeface="Arial" panose="020B0604020202020204" pitchFamily="34" charset="0"/>
                <a:ea typeface="微软雅黑" panose="020B0503020204020204" pitchFamily="18" charset="-122"/>
                <a:cs typeface="Arial" panose="020B0604020202020204" pitchFamily="34" charset="0"/>
              </a:rPr>
              <a:t> Babi</a:t>
            </a:r>
            <a:r>
              <a:rPr lang="zh-CN" altLang="en-US" sz="600" dirty="0">
                <a:latin typeface="Arial" panose="020B0604020202020204" pitchFamily="34" charset="0"/>
                <a:ea typeface="微软雅黑" panose="020B0503020204020204" pitchFamily="18" charset="-122"/>
                <a:cs typeface="Arial" panose="020B0604020202020204" pitchFamily="34" charset="0"/>
              </a:rPr>
              <a:t>（附身份证号）</a:t>
            </a:r>
          </a:p>
          <a:p>
            <a:pPr marL="358775"/>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p>
          <a:p>
            <a:pPr marL="358775"/>
            <a:r>
              <a:rPr lang="zh-CN" altLang="en-US" sz="600" dirty="0">
                <a:latin typeface="Arial" panose="020B0604020202020204" pitchFamily="34" charset="0"/>
                <a:ea typeface="微软雅黑" panose="020B0503020204020204" pitchFamily="18" charset="-122"/>
                <a:cs typeface="Arial" panose="020B0604020202020204" pitchFamily="34" charset="0"/>
              </a:rPr>
              <a:t>电话：</a:t>
            </a:r>
            <a:r>
              <a:rPr lang="en-US" altLang="zh-CN" sz="600" dirty="0">
                <a:latin typeface="Arial" panose="020B0604020202020204" pitchFamily="34" charset="0"/>
                <a:ea typeface="微软雅黑" panose="020B0503020204020204" pitchFamily="18" charset="-122"/>
                <a:cs typeface="Arial" panose="020B0604020202020204" pitchFamily="34" charset="0"/>
              </a:rPr>
              <a:t>+00964 7801295440</a:t>
            </a:r>
          </a:p>
          <a:p>
            <a:pPr marL="358775"/>
            <a:r>
              <a:rPr lang="zh-CN" altLang="en-US" sz="600" dirty="0">
                <a:latin typeface="Arial" panose="020B0604020202020204" pitchFamily="34" charset="0"/>
                <a:ea typeface="微软雅黑" panose="020B0503020204020204" pitchFamily="18" charset="-122"/>
                <a:cs typeface="Arial" panose="020B0604020202020204" pitchFamily="34" charset="0"/>
              </a:rPr>
              <a:t>公司名称：银沙公司</a:t>
            </a:r>
          </a:p>
          <a:p>
            <a:pPr marL="358775"/>
            <a:r>
              <a:rPr lang="zh-CN" altLang="en-US" sz="600" dirty="0">
                <a:latin typeface="Arial" panose="020B0604020202020204" pitchFamily="34" charset="0"/>
                <a:ea typeface="微软雅黑" panose="020B0503020204020204" pitchFamily="18" charset="-122"/>
                <a:cs typeface="Arial" panose="020B0604020202020204" pitchFamily="34" charset="0"/>
              </a:rPr>
              <a:t>地址：巴士拉省萨夫万</a:t>
            </a:r>
          </a:p>
          <a:p>
            <a:endParaRPr lang="zh-CN" altLang="en-US" sz="600" dirty="0">
              <a:latin typeface="Arial" panose="020B0604020202020204" pitchFamily="34" charset="0"/>
              <a:ea typeface="微软雅黑" panose="020B0503020204020204" pitchFamily="18" charset="-122"/>
              <a:cs typeface="Arial" panose="020B0604020202020204" pitchFamily="34" charset="0"/>
            </a:endParaRPr>
          </a:p>
          <a:p>
            <a:endParaRPr lang="zh-CN" altLang="en-US" sz="600" dirty="0">
              <a:latin typeface="Arial" panose="020B0604020202020204" pitchFamily="34" charset="0"/>
              <a:ea typeface="微软雅黑" panose="020B0503020204020204" pitchFamily="18" charset="-122"/>
              <a:cs typeface="Arial" panose="020B0604020202020204" pitchFamily="34" charset="0"/>
            </a:endParaRPr>
          </a:p>
        </p:txBody>
      </p:sp>
      <p:sp>
        <p:nvSpPr>
          <p:cNvPr id="11" name="矩形 10"/>
          <p:cNvSpPr/>
          <p:nvPr/>
        </p:nvSpPr>
        <p:spPr>
          <a:xfrm>
            <a:off x="1705847" y="6078081"/>
            <a:ext cx="2325527" cy="92333"/>
          </a:xfrm>
          <a:prstGeom prst="rect">
            <a:avLst/>
          </a:prstGeom>
          <a:solidFill>
            <a:schemeClr val="bg1"/>
          </a:solidFill>
        </p:spPr>
        <p:txBody>
          <a:bodyPr wrap="square" lIns="0" tIns="0" rIns="0" bIns="0">
            <a:spAutoFit/>
          </a:bodyPr>
          <a:lstStyle/>
          <a:p>
            <a:pPr algn="ctr"/>
            <a:r>
              <a:rPr lang="zh-CN" altLang="en-US" sz="600" dirty="0">
                <a:latin typeface="Arial" panose="020B0604020202020204" pitchFamily="34" charset="0"/>
                <a:ea typeface="微软雅黑" panose="020B0503020204020204" pitchFamily="18" charset="-122"/>
                <a:cs typeface="Arial" panose="020B0604020202020204" pitchFamily="34" charset="0"/>
              </a:rPr>
              <a:t>地址：伊拉克共和国米桑省卡拉区海尔法亚油田</a:t>
            </a:r>
          </a:p>
        </p:txBody>
      </p:sp>
      <p:sp>
        <p:nvSpPr>
          <p:cNvPr id="12" name="矩形 11"/>
          <p:cNvSpPr/>
          <p:nvPr/>
        </p:nvSpPr>
        <p:spPr>
          <a:xfrm>
            <a:off x="5953125" y="1821180"/>
            <a:ext cx="2124075" cy="276999"/>
          </a:xfrm>
          <a:prstGeom prst="rect">
            <a:avLst/>
          </a:prstGeom>
          <a:solidFill>
            <a:schemeClr val="bg1"/>
          </a:solidFill>
        </p:spPr>
        <p:txBody>
          <a:bodyPr wrap="square" lIns="0" tIns="0" rIns="0" bIns="0">
            <a:spAutoFit/>
          </a:bodyPr>
          <a:lstStyle/>
          <a:p>
            <a:pPr algn="ctr"/>
            <a:r>
              <a:rPr lang="zh-CN" altLang="en-US" sz="900" b="1" dirty="0">
                <a:latin typeface="Arial" panose="020B0604020202020204" pitchFamily="34" charset="0"/>
                <a:ea typeface="微软雅黑" panose="020B0503020204020204" pitchFamily="18" charset="-122"/>
                <a:cs typeface="Arial" panose="020B0604020202020204" pitchFamily="34" charset="0"/>
              </a:rPr>
              <a:t>中国石油集团渤海钻探工程有限公司伊拉克分公司</a:t>
            </a:r>
            <a:endParaRPr lang="zh-CN" altLang="zh-CN" sz="900" b="1" dirty="0">
              <a:latin typeface="Arial" panose="020B0604020202020204" pitchFamily="34" charset="0"/>
              <a:ea typeface="微软雅黑" panose="020B0503020204020204" pitchFamily="18" charset="-122"/>
              <a:cs typeface="Arial" panose="020B0604020202020204" pitchFamily="34" charset="0"/>
            </a:endParaRPr>
          </a:p>
        </p:txBody>
      </p:sp>
      <p:graphicFrame>
        <p:nvGraphicFramePr>
          <p:cNvPr id="13" name="表格 12"/>
          <p:cNvGraphicFramePr>
            <a:graphicFrameLocks noGrp="1"/>
          </p:cNvGraphicFramePr>
          <p:nvPr/>
        </p:nvGraphicFramePr>
        <p:xfrm>
          <a:off x="6858000" y="2317456"/>
          <a:ext cx="1524636" cy="259240"/>
        </p:xfrm>
        <a:graphic>
          <a:graphicData uri="http://schemas.openxmlformats.org/drawingml/2006/table">
            <a:tbl>
              <a:tblPr firstRow="1" firstCol="1" bandRow="1">
                <a:tableStyleId>{5C22544A-7EE6-4342-B048-85BDC9FD1C3A}</a:tableStyleId>
              </a:tblPr>
              <a:tblGrid>
                <a:gridCol w="478943">
                  <a:extLst>
                    <a:ext uri="{9D8B030D-6E8A-4147-A177-3AD203B41FA5}">
                      <a16:colId xmlns:a16="http://schemas.microsoft.com/office/drawing/2014/main" val="20000"/>
                    </a:ext>
                  </a:extLst>
                </a:gridCol>
                <a:gridCol w="1045693">
                  <a:extLst>
                    <a:ext uri="{9D8B030D-6E8A-4147-A177-3AD203B41FA5}">
                      <a16:colId xmlns:a16="http://schemas.microsoft.com/office/drawing/2014/main" val="20001"/>
                    </a:ext>
                  </a:extLst>
                </a:gridCol>
              </a:tblGrid>
              <a:tr h="129620">
                <a:tc>
                  <a:txBody>
                    <a:bodyPr/>
                    <a:lstStyle/>
                    <a:p>
                      <a:pPr algn="just">
                        <a:spcAft>
                          <a:spcPts val="0"/>
                        </a:spcAft>
                      </a:pPr>
                      <a:r>
                        <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参考编号：</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BHDC-SIBA-LEL-0012</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9620">
                <a:tc>
                  <a:txBody>
                    <a:bodyPr/>
                    <a:lstStyle/>
                    <a:p>
                      <a:pPr algn="just">
                        <a:spcAft>
                          <a:spcPts val="0"/>
                        </a:spcAft>
                      </a:pPr>
                      <a:r>
                        <a:rPr lang="zh-CN" sz="600" b="0" kern="1200">
                          <a:solidFill>
                            <a:schemeClr val="tx1"/>
                          </a:solidFill>
                          <a:latin typeface="Arial" panose="020B0604020202020204" pitchFamily="34" charset="0"/>
                          <a:ea typeface="微软雅黑" panose="020B0503020204020204" pitchFamily="18" charset="-122"/>
                          <a:cs typeface="Arial" panose="020B0604020202020204" pitchFamily="34" charset="0"/>
                        </a:rPr>
                        <a:t>日期：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2014</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年</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9</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月</a:t>
                      </a:r>
                      <a:r>
                        <a:rPr lang="en-US"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25</a:t>
                      </a:r>
                      <a:r>
                        <a:rPr lang="zh-CN" alt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rPr>
                        <a:t>日</a:t>
                      </a:r>
                      <a:endParaRPr lang="zh-CN" sz="600" b="0" kern="1200" dirty="0">
                        <a:solidFill>
                          <a:schemeClr val="tx1"/>
                        </a:solidFill>
                        <a:latin typeface="Arial" panose="020B0604020202020204" pitchFamily="34" charset="0"/>
                        <a:ea typeface="微软雅黑" panose="020B0503020204020204" pitchFamily="18"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4" name="矩形 13"/>
          <p:cNvSpPr/>
          <p:nvPr/>
        </p:nvSpPr>
        <p:spPr>
          <a:xfrm>
            <a:off x="5567362" y="2667000"/>
            <a:ext cx="2895600" cy="2640723"/>
          </a:xfrm>
          <a:prstGeom prst="rect">
            <a:avLst/>
          </a:prstGeom>
          <a:solidFill>
            <a:schemeClr val="bg1"/>
          </a:solidFill>
        </p:spPr>
        <p:txBody>
          <a:bodyPr wrap="square" lIns="0" tIns="0" rIns="0" bIns="0">
            <a:spAutoFit/>
          </a:bodyPr>
          <a:lstStyle/>
          <a:p>
            <a:pPr algn="ctr">
              <a:lnSpc>
                <a:spcPct val="130000"/>
              </a:lnSpc>
            </a:pPr>
            <a:r>
              <a:rPr lang="zh-CN" altLang="en-US" sz="600" b="1" dirty="0">
                <a:latin typeface="Arial" panose="020B0604020202020204" pitchFamily="34" charset="0"/>
                <a:ea typeface="微软雅黑" panose="020B0503020204020204" pitchFamily="18" charset="-122"/>
                <a:cs typeface="Arial" panose="020B0604020202020204" pitchFamily="34" charset="0"/>
              </a:rPr>
              <a:t>主题</a:t>
            </a:r>
            <a:r>
              <a:rPr lang="en-US" altLang="zh-CN" sz="600" b="1" dirty="0">
                <a:latin typeface="Arial" panose="020B0604020202020204" pitchFamily="34" charset="0"/>
                <a:ea typeface="微软雅黑" panose="020B0503020204020204" pitchFamily="18" charset="-122"/>
                <a:cs typeface="Arial" panose="020B0604020202020204" pitchFamily="34" charset="0"/>
              </a:rPr>
              <a:t>/</a:t>
            </a:r>
            <a:r>
              <a:rPr lang="zh-CN" altLang="en-US" sz="600" b="1" dirty="0">
                <a:latin typeface="Arial" panose="020B0604020202020204" pitchFamily="34" charset="0"/>
                <a:ea typeface="微软雅黑" panose="020B0503020204020204" pitchFamily="18" charset="-122"/>
                <a:cs typeface="Arial" panose="020B0604020202020204" pitchFamily="34" charset="0"/>
              </a:rPr>
              <a:t>钻井工具豁免征款申请</a:t>
            </a:r>
            <a:endParaRPr lang="en-US" altLang="zh-CN" sz="600" b="1" dirty="0">
              <a:latin typeface="Arial" panose="020B0604020202020204" pitchFamily="34" charset="0"/>
              <a:ea typeface="微软雅黑" panose="020B0503020204020204" pitchFamily="18" charset="-122"/>
              <a:cs typeface="Arial" panose="020B0604020202020204" pitchFamily="34" charset="0"/>
            </a:endParaRPr>
          </a:p>
          <a:p>
            <a:pPr algn="ctr">
              <a:lnSpc>
                <a:spcPct val="130000"/>
              </a:lnSpc>
            </a:pPr>
            <a:r>
              <a:rPr lang="zh-CN" altLang="en-US" sz="600" b="1" dirty="0">
                <a:latin typeface="Arial" panose="020B0604020202020204" pitchFamily="34" charset="0"/>
                <a:ea typeface="微软雅黑" panose="020B0503020204020204" pitchFamily="18" charset="-122"/>
                <a:cs typeface="Arial" panose="020B0604020202020204" pitchFamily="34" charset="0"/>
              </a:rPr>
              <a:t>合同编号：</a:t>
            </a:r>
            <a:r>
              <a:rPr lang="en-US" altLang="zh-CN" sz="600" b="1" dirty="0">
                <a:latin typeface="Arial" panose="020B0604020202020204" pitchFamily="34" charset="0"/>
                <a:ea typeface="微软雅黑" panose="020B0503020204020204" pitchFamily="18" charset="-122"/>
                <a:cs typeface="Arial" panose="020B0604020202020204" pitchFamily="34" charset="0"/>
              </a:rPr>
              <a:t>KEIL/SIBA/2013/C-025-DRILLING RIG</a:t>
            </a:r>
          </a:p>
          <a:p>
            <a:pPr>
              <a:lnSpc>
                <a:spcPct val="13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尊敬的先生：</a:t>
            </a:r>
          </a:p>
          <a:p>
            <a:pPr>
              <a:lnSpc>
                <a:spcPct val="13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请知悉，渤海钻探工程有限公司伊拉克分公司（科威特能源公司伊拉克分公司的承包商），目前正着手向</a:t>
            </a:r>
            <a:r>
              <a:rPr lang="en-US" altLang="zh-CN" sz="600" dirty="0">
                <a:latin typeface="Arial" panose="020B0604020202020204" pitchFamily="34" charset="0"/>
                <a:ea typeface="微软雅黑" panose="020B0503020204020204" pitchFamily="18" charset="-122"/>
                <a:cs typeface="Arial" panose="020B0604020202020204" pitchFamily="34" charset="0"/>
              </a:rPr>
              <a:t>SIBA</a:t>
            </a:r>
            <a:r>
              <a:rPr lang="zh-CN" altLang="en-US" sz="600" dirty="0">
                <a:latin typeface="Arial" panose="020B0604020202020204" pitchFamily="34" charset="0"/>
                <a:ea typeface="微软雅黑" panose="020B0503020204020204" pitchFamily="18" charset="-122"/>
                <a:cs typeface="Arial" panose="020B0604020202020204" pitchFamily="34" charset="0"/>
              </a:rPr>
              <a:t>工地进口材料。根据</a:t>
            </a:r>
            <a:r>
              <a:rPr lang="en-US" altLang="zh-CN" sz="600" dirty="0">
                <a:latin typeface="Arial" panose="020B0604020202020204" pitchFamily="34" charset="0"/>
                <a:ea typeface="微软雅黑" panose="020B0503020204020204" pitchFamily="18" charset="-122"/>
                <a:cs typeface="Arial" panose="020B0604020202020204" pitchFamily="34" charset="0"/>
              </a:rPr>
              <a:t>14/SIBA/SOC/2011</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a:latin typeface="Arial" panose="020B0604020202020204" pitchFamily="34" charset="0"/>
                <a:ea typeface="微软雅黑" panose="020B0503020204020204" pitchFamily="18" charset="-122"/>
                <a:cs typeface="Arial" panose="020B0604020202020204" pitchFamily="34" charset="0"/>
              </a:rPr>
              <a:t>KEIL</a:t>
            </a:r>
            <a:r>
              <a:rPr lang="zh-CN" altLang="en-US" sz="600" dirty="0">
                <a:latin typeface="Arial" panose="020B0604020202020204" pitchFamily="34" charset="0"/>
                <a:ea typeface="微软雅黑" panose="020B0503020204020204" pitchFamily="18" charset="-122"/>
                <a:cs typeface="Arial" panose="020B0604020202020204" pitchFamily="34" charset="0"/>
              </a:rPr>
              <a:t>和分包商有权免税进口</a:t>
            </a:r>
            <a:r>
              <a:rPr lang="en-US" altLang="zh-CN" sz="600" dirty="0">
                <a:latin typeface="Arial" panose="020B0604020202020204" pitchFamily="34" charset="0"/>
                <a:ea typeface="微软雅黑" panose="020B0503020204020204" pitchFamily="18" charset="-122"/>
                <a:cs typeface="Arial" panose="020B0604020202020204" pitchFamily="34" charset="0"/>
              </a:rPr>
              <a:t>SIBA</a:t>
            </a:r>
            <a:r>
              <a:rPr lang="zh-CN" altLang="en-US" sz="600" dirty="0">
                <a:latin typeface="Arial" panose="020B0604020202020204" pitchFamily="34" charset="0"/>
                <a:ea typeface="微软雅黑" panose="020B0503020204020204" pitchFamily="18" charset="-122"/>
                <a:cs typeface="Arial" panose="020B0604020202020204" pitchFamily="34" charset="0"/>
              </a:rPr>
              <a:t>油田石油运营所需的所有材料、设施和设备。因此，恳请科威特能源公司伊拉克分公司协助渤海钻探工程有限公司伊拉克分公司向</a:t>
            </a:r>
            <a:r>
              <a:rPr lang="en-US" altLang="zh-CN" sz="600" dirty="0">
                <a:latin typeface="Arial" panose="020B0604020202020204" pitchFamily="34" charset="0"/>
                <a:ea typeface="微软雅黑" panose="020B0503020204020204" pitchFamily="18" charset="-122"/>
                <a:cs typeface="Arial" panose="020B0604020202020204" pitchFamily="34" charset="0"/>
              </a:rPr>
              <a:t>SOC</a:t>
            </a:r>
            <a:r>
              <a:rPr lang="zh-CN" altLang="en-US" sz="600" dirty="0">
                <a:latin typeface="Arial" panose="020B0604020202020204" pitchFamily="34" charset="0"/>
                <a:ea typeface="微软雅黑" panose="020B0503020204020204" pitchFamily="18" charset="-122"/>
                <a:cs typeface="Arial" panose="020B0604020202020204" pitchFamily="34" charset="0"/>
              </a:rPr>
              <a:t>申请以下合同的</a:t>
            </a:r>
            <a:r>
              <a:rPr lang="en-US" altLang="zh-CN" sz="600" dirty="0">
                <a:latin typeface="Arial" panose="020B0604020202020204" pitchFamily="34" charset="0"/>
                <a:ea typeface="微软雅黑" panose="020B0503020204020204" pitchFamily="18" charset="-122"/>
                <a:cs typeface="Arial" panose="020B0604020202020204" pitchFamily="34" charset="0"/>
              </a:rPr>
              <a:t>LEW</a:t>
            </a:r>
            <a:r>
              <a:rPr lang="zh-CN" altLang="en-US" sz="600" dirty="0">
                <a:latin typeface="Arial" panose="020B0604020202020204" pitchFamily="34" charset="0"/>
                <a:ea typeface="微软雅黑" panose="020B0503020204020204" pitchFamily="18" charset="-122"/>
                <a:cs typeface="Arial" panose="020B0604020202020204" pitchFamily="34" charset="0"/>
              </a:rPr>
              <a:t>和清关协助：</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1. </a:t>
            </a:r>
            <a:r>
              <a:rPr lang="zh-CN" altLang="en-US" sz="600" dirty="0">
                <a:latin typeface="Arial" panose="020B0604020202020204" pitchFamily="34" charset="0"/>
                <a:ea typeface="微软雅黑" panose="020B0503020204020204" pitchFamily="18" charset="-122"/>
                <a:cs typeface="Arial" panose="020B0604020202020204" pitchFamily="34" charset="0"/>
              </a:rPr>
              <a:t>货物类型：钻井工具</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2. </a:t>
            </a:r>
            <a:r>
              <a:rPr lang="zh-CN" altLang="en-US"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3. </a:t>
            </a:r>
            <a:r>
              <a:rPr lang="zh-CN" altLang="en-US" sz="600" dirty="0">
                <a:latin typeface="Arial" panose="020B0604020202020204" pitchFamily="34" charset="0"/>
                <a:ea typeface="微软雅黑" panose="020B0503020204020204" pitchFamily="18" charset="-122"/>
                <a:cs typeface="Arial" panose="020B0604020202020204" pitchFamily="34" charset="0"/>
              </a:rPr>
              <a:t>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20140820BHDC-12</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4. </a:t>
            </a:r>
            <a:r>
              <a:rPr lang="zh-CN" altLang="en-US" sz="600" dirty="0">
                <a:latin typeface="Arial" panose="020B0604020202020204" pitchFamily="34" charset="0"/>
                <a:ea typeface="微软雅黑" panose="020B0503020204020204" pitchFamily="18" charset="-122"/>
                <a:cs typeface="Arial" panose="020B0604020202020204" pitchFamily="34" charset="0"/>
              </a:rPr>
              <a:t>主要合同编号：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14/SIBA/SOC/2011</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5. </a:t>
            </a:r>
            <a:r>
              <a:rPr lang="zh-CN" altLang="en-US" sz="600" dirty="0">
                <a:latin typeface="Arial" panose="020B0604020202020204" pitchFamily="34" charset="0"/>
                <a:ea typeface="微软雅黑" panose="020B0503020204020204" pitchFamily="18" charset="-122"/>
                <a:cs typeface="Arial" panose="020B0604020202020204" pitchFamily="34" charset="0"/>
              </a:rPr>
              <a:t>分包合同编号：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KEIL/SIBA/2013/C-025-DRILLING RIG</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6. </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清关服务代表：银沙公司</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7. SC</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a:t>
            </a:r>
            <a:r>
              <a:rPr lang="en-US" altLang="zh-CN" sz="600" dirty="0">
                <a:latin typeface="Arial" panose="020B0604020202020204" pitchFamily="34" charset="0"/>
                <a:ea typeface="微软雅黑" panose="020B0503020204020204" pitchFamily="18" charset="-122"/>
                <a:cs typeface="Arial" panose="020B0604020202020204" pitchFamily="34" charset="0"/>
              </a:rPr>
              <a:t>Maki ABBAS Babi SC</a:t>
            </a:r>
            <a:r>
              <a:rPr lang="zh-CN" altLang="en-US" sz="600" dirty="0">
                <a:latin typeface="Arial" panose="020B0604020202020204" pitchFamily="34" charset="0"/>
                <a:ea typeface="微软雅黑" panose="020B0503020204020204" pitchFamily="18" charset="-122"/>
                <a:cs typeface="Arial" panose="020B0604020202020204" pitchFamily="34" charset="0"/>
              </a:rPr>
              <a:t>报关员，海关南区</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en-US" sz="600" dirty="0">
                <a:latin typeface="Arial" panose="020B0604020202020204" pitchFamily="34" charset="0"/>
                <a:ea typeface="微软雅黑" panose="020B0503020204020204" pitchFamily="18" charset="-122"/>
                <a:cs typeface="Arial" panose="020B0604020202020204" pitchFamily="34" charset="0"/>
              </a:rPr>
              <a:t>号信。</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8. KEIL, SIBA, SOC, SC</a:t>
            </a:r>
            <a:r>
              <a:rPr lang="zh-CN" altLang="en-US" sz="600" dirty="0">
                <a:latin typeface="Arial" panose="020B0604020202020204" pitchFamily="34" charset="0"/>
                <a:ea typeface="微软雅黑" panose="020B0503020204020204" pitchFamily="18" charset="-122"/>
                <a:cs typeface="Arial" panose="020B0604020202020204" pitchFamily="34" charset="0"/>
              </a:rPr>
              <a:t>清关服务代表，负责邮件抄送工作：</a:t>
            </a:r>
            <a:r>
              <a:rPr lang="en-US" altLang="zh-CN" sz="600" dirty="0">
                <a:latin typeface="Arial" panose="020B0604020202020204" pitchFamily="34" charset="0"/>
                <a:ea typeface="微软雅黑" panose="020B0503020204020204" pitchFamily="18" charset="-122"/>
                <a:cs typeface="Arial" panose="020B0604020202020204" pitchFamily="34" charset="0"/>
              </a:rPr>
              <a:t>Mustafa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00295676</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Amad</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Kadhum</a:t>
            </a:r>
            <a:r>
              <a:rPr lang="en-US" altLang="zh-CN" sz="600" dirty="0">
                <a:latin typeface="Arial" panose="020B0604020202020204" pitchFamily="34" charset="0"/>
                <a:ea typeface="微软雅黑" panose="020B0503020204020204" pitchFamily="18" charset="-122"/>
                <a:cs typeface="Arial" panose="020B0604020202020204" pitchFamily="34" charset="0"/>
              </a:rPr>
              <a:t> Hussein</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01240061</a:t>
            </a:r>
            <a:r>
              <a:rPr lang="zh-CN" altLang="en-US"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a:latin typeface="Arial" panose="020B0604020202020204" pitchFamily="34" charset="0"/>
                <a:ea typeface="微软雅黑" panose="020B0503020204020204" pitchFamily="18" charset="-122"/>
                <a:cs typeface="Arial" panose="020B0604020202020204" pitchFamily="34" charset="0"/>
              </a:rPr>
              <a:t>Abbas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00764135</a:t>
            </a:r>
            <a:r>
              <a:rPr lang="zh-CN" altLang="en-US" sz="600" dirty="0">
                <a:latin typeface="Arial" panose="020B0604020202020204" pitchFamily="34" charset="0"/>
                <a:ea typeface="微软雅黑" panose="020B0503020204020204" pitchFamily="18" charset="-122"/>
                <a:cs typeface="Arial" panose="020B0604020202020204" pitchFamily="34" charset="0"/>
              </a:rPr>
              <a:t>）以及</a:t>
            </a:r>
            <a:r>
              <a:rPr lang="en-US" altLang="zh-CN" sz="600" dirty="0" err="1">
                <a:latin typeface="Arial" panose="020B0604020202020204" pitchFamily="34" charset="0"/>
                <a:ea typeface="微软雅黑" panose="020B0503020204020204" pitchFamily="18" charset="-122"/>
                <a:cs typeface="Arial" panose="020B0604020202020204" pitchFamily="34" charset="0"/>
              </a:rPr>
              <a:t>Murtada</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Muhsen</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Jabbar</a:t>
            </a:r>
            <a:r>
              <a:rPr lang="zh-CN" altLang="en-US"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00396378</a:t>
            </a:r>
            <a:r>
              <a:rPr lang="zh-CN" altLang="en-US" sz="600" dirty="0">
                <a:latin typeface="Arial" panose="020B0604020202020204" pitchFamily="34" charset="0"/>
                <a:ea typeface="微软雅黑" panose="020B0503020204020204" pitchFamily="18" charset="-122"/>
                <a:cs typeface="Arial" panose="020B0604020202020204" pitchFamily="34" charset="0"/>
              </a:rPr>
              <a:t>）。</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9. </a:t>
            </a:r>
            <a:r>
              <a:rPr lang="zh-CN" altLang="en-US" sz="600" dirty="0">
                <a:latin typeface="Arial" panose="020B0604020202020204" pitchFamily="34" charset="0"/>
                <a:ea typeface="微软雅黑" panose="020B0503020204020204" pitchFamily="18" charset="-122"/>
                <a:cs typeface="Arial" panose="020B0604020202020204" pitchFamily="34" charset="0"/>
              </a:rPr>
              <a:t>进口类型：临时性</a:t>
            </a:r>
          </a:p>
          <a:p>
            <a:pPr marL="180975" indent="-95250">
              <a:lnSpc>
                <a:spcPct val="130000"/>
              </a:lnSpc>
            </a:pPr>
            <a:r>
              <a:rPr lang="en-US" altLang="zh-CN" sz="600" dirty="0">
                <a:latin typeface="Arial" panose="020B0604020202020204" pitchFamily="34" charset="0"/>
                <a:ea typeface="微软雅黑" panose="020B0503020204020204" pitchFamily="18" charset="-122"/>
                <a:cs typeface="Arial" panose="020B0604020202020204" pitchFamily="34" charset="0"/>
              </a:rPr>
              <a:t>10. </a:t>
            </a:r>
            <a:r>
              <a:rPr lang="zh-CN" altLang="en-US" sz="600" dirty="0">
                <a:latin typeface="Arial" panose="020B0604020202020204" pitchFamily="34" charset="0"/>
                <a:ea typeface="微软雅黑" panose="020B0503020204020204" pitchFamily="18" charset="-122"/>
                <a:cs typeface="Arial" panose="020B0604020202020204" pitchFamily="34" charset="0"/>
              </a:rPr>
              <a:t>详情：见附件</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marL="180975" indent="-95250">
              <a:lnSpc>
                <a:spcPct val="130000"/>
              </a:lnSpc>
            </a:pPr>
            <a:endParaRPr lang="zh-CN" altLang="en-US" sz="600" dirty="0">
              <a:latin typeface="Arial" panose="020B0604020202020204" pitchFamily="34" charset="0"/>
              <a:ea typeface="微软雅黑" panose="020B0503020204020204" pitchFamily="18" charset="-122"/>
              <a:cs typeface="Arial" panose="020B0604020202020204" pitchFamily="34" charset="0"/>
            </a:endParaRPr>
          </a:p>
        </p:txBody>
      </p:sp>
      <p:sp>
        <p:nvSpPr>
          <p:cNvPr id="15" name="矩形 14"/>
          <p:cNvSpPr/>
          <p:nvPr/>
        </p:nvSpPr>
        <p:spPr>
          <a:xfrm>
            <a:off x="5576887" y="5419725"/>
            <a:ext cx="563563" cy="92333"/>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p>
        </p:txBody>
      </p:sp>
      <p:sp>
        <p:nvSpPr>
          <p:cNvPr id="16" name="矩形 15"/>
          <p:cNvSpPr/>
          <p:nvPr/>
        </p:nvSpPr>
        <p:spPr>
          <a:xfrm>
            <a:off x="5576887" y="5715000"/>
            <a:ext cx="900113" cy="184666"/>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总经理</a:t>
            </a:r>
          </a:p>
          <a:p>
            <a:r>
              <a:rPr lang="zh-CN" altLang="zh-CN" sz="600" dirty="0">
                <a:latin typeface="Arial" panose="020B0604020202020204" pitchFamily="34" charset="0"/>
                <a:ea typeface="微软雅黑" panose="020B0503020204020204" pitchFamily="18" charset="-122"/>
                <a:cs typeface="Arial" panose="020B0604020202020204" pitchFamily="34" charset="0"/>
              </a:rPr>
              <a:t>渤海钻探</a:t>
            </a:r>
            <a:r>
              <a:rPr lang="en-US" altLang="zh-CN" sz="600" dirty="0">
                <a:latin typeface="Arial" panose="020B0604020202020204" pitchFamily="34" charset="0"/>
                <a:ea typeface="微软雅黑" panose="020B0503020204020204" pitchFamily="18" charset="-122"/>
                <a:cs typeface="Arial" panose="020B0604020202020204" pitchFamily="34" charset="0"/>
              </a:rPr>
              <a:t> - </a:t>
            </a:r>
            <a:r>
              <a:rPr lang="zh-CN" altLang="zh-CN" sz="600" dirty="0">
                <a:latin typeface="Arial" panose="020B0604020202020204" pitchFamily="34" charset="0"/>
                <a:ea typeface="微软雅黑" panose="020B0503020204020204" pitchFamily="18" charset="-122"/>
                <a:cs typeface="Arial" panose="020B0604020202020204" pitchFamily="34" charset="0"/>
              </a:rPr>
              <a:t>伊拉克分公司</a:t>
            </a:r>
          </a:p>
        </p:txBody>
      </p:sp>
      <p:sp>
        <p:nvSpPr>
          <p:cNvPr id="17" name="矩形 16"/>
          <p:cNvSpPr/>
          <p:nvPr/>
        </p:nvSpPr>
        <p:spPr>
          <a:xfrm>
            <a:off x="5751673" y="6141839"/>
            <a:ext cx="2325527" cy="92333"/>
          </a:xfrm>
          <a:prstGeom prst="rect">
            <a:avLst/>
          </a:prstGeom>
          <a:solidFill>
            <a:schemeClr val="bg1"/>
          </a:solidFill>
        </p:spPr>
        <p:txBody>
          <a:bodyPr wrap="square" lIns="0" tIns="0" rIns="0" bIns="0">
            <a:spAutoFit/>
          </a:bodyPr>
          <a:lstStyle/>
          <a:p>
            <a:pPr algn="ctr"/>
            <a:r>
              <a:rPr lang="zh-CN" altLang="zh-CN" sz="600" dirty="0">
                <a:latin typeface="Arial" panose="020B0604020202020204" pitchFamily="34" charset="0"/>
                <a:ea typeface="微软雅黑" panose="020B0503020204020204" pitchFamily="18" charset="-122"/>
                <a:cs typeface="Arial" panose="020B0604020202020204" pitchFamily="34" charset="0"/>
              </a:rPr>
              <a:t>地址：伊拉克共和国米桑省卡拉区</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736600" y="1803400"/>
            <a:ext cx="3327400" cy="47752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092700" y="1803400"/>
            <a:ext cx="3340100" cy="4724400"/>
          </a:xfrm>
          <a:prstGeom prst="rect">
            <a:avLst/>
          </a:prstGeom>
          <a:noFill/>
        </p:spPr>
      </p:pic>
      <p:sp>
        <p:nvSpPr>
          <p:cNvPr id="2" name="TextBox 1"/>
          <p:cNvSpPr txBox="1"/>
          <p:nvPr/>
        </p:nvSpPr>
        <p:spPr>
          <a:xfrm>
            <a:off x="3251200" y="1320800"/>
            <a:ext cx="35433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Authorization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27380" y="1731264"/>
            <a:ext cx="8822690" cy="20561"/>
          </a:xfrm>
          <a:custGeom>
            <a:avLst/>
            <a:gdLst>
              <a:gd name="connsiteX0" fmla="*/ 6350 w 8822690"/>
              <a:gd name="connsiteY0" fmla="*/ 6350 h 20561"/>
              <a:gd name="connsiteX1" fmla="*/ 8816339 w 8822690"/>
              <a:gd name="connsiteY1" fmla="*/ 6350 h 20561"/>
            </a:gdLst>
            <a:ahLst/>
            <a:cxnLst>
              <a:cxn ang="0">
                <a:pos x="connsiteX0" y="connsiteY0"/>
              </a:cxn>
              <a:cxn ang="1">
                <a:pos x="connsiteX1" y="connsiteY1"/>
              </a:cxn>
            </a:cxnLst>
            <a:rect l="l" t="t" r="r" b="b"/>
            <a:pathLst>
              <a:path w="8822690" h="20561">
                <a:moveTo>
                  <a:pt x="6350" y="6350"/>
                </a:moveTo>
                <a:lnTo>
                  <a:pt x="8816339"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736600" y="1803400"/>
            <a:ext cx="3327400" cy="47752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092700" y="1803400"/>
            <a:ext cx="3340100" cy="4724400"/>
          </a:xfrm>
          <a:prstGeom prst="rect">
            <a:avLst/>
          </a:prstGeom>
          <a:noFill/>
        </p:spPr>
      </p:pic>
      <p:sp>
        <p:nvSpPr>
          <p:cNvPr id="2" name="TextBox 1"/>
          <p:cNvSpPr txBox="1"/>
          <p:nvPr/>
        </p:nvSpPr>
        <p:spPr>
          <a:xfrm>
            <a:off x="3909715"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客户授权</a:t>
            </a:r>
          </a:p>
        </p:txBody>
      </p:sp>
      <p:sp>
        <p:nvSpPr>
          <p:cNvPr id="6" name="矩形 5"/>
          <p:cNvSpPr/>
          <p:nvPr/>
        </p:nvSpPr>
        <p:spPr>
          <a:xfrm>
            <a:off x="921385" y="2362200"/>
            <a:ext cx="2900680" cy="2585085"/>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科威特能源公司伊拉克分公司</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参考编号：</a:t>
            </a:r>
            <a:r>
              <a:rPr lang="en-US" altLang="zh-CN" sz="600" dirty="0">
                <a:latin typeface="Arial" panose="020B0604020202020204" pitchFamily="34" charset="0"/>
                <a:ea typeface="微软雅黑" panose="020B0503020204020204" pitchFamily="18" charset="-122"/>
                <a:cs typeface="Arial" panose="020B0604020202020204" pitchFamily="34" charset="0"/>
              </a:rPr>
              <a:t>779</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日期：</a:t>
            </a:r>
            <a:r>
              <a:rPr lang="en-US" altLang="zh-CN" sz="600" dirty="0">
                <a:latin typeface="Arial" panose="020B0604020202020204" pitchFamily="34" charset="0"/>
                <a:ea typeface="微软雅黑" panose="020B0503020204020204" pitchFamily="18" charset="-122"/>
                <a:cs typeface="Arial" panose="020B0604020202020204" pitchFamily="34" charset="0"/>
              </a:rPr>
              <a:t>2014</a:t>
            </a:r>
            <a:r>
              <a:rPr lang="zh-CN" altLang="zh-CN" sz="600" dirty="0">
                <a:latin typeface="Arial" panose="020B0604020202020204" pitchFamily="34" charset="0"/>
                <a:ea typeface="微软雅黑" panose="020B0503020204020204" pitchFamily="18" charset="-122"/>
                <a:cs typeface="Arial" panose="020B0604020202020204" pitchFamily="34" charset="0"/>
              </a:rPr>
              <a:t>年</a:t>
            </a:r>
            <a:r>
              <a:rPr lang="en-US" altLang="zh-CN" sz="600" dirty="0">
                <a:latin typeface="Arial" panose="020B0604020202020204" pitchFamily="34" charset="0"/>
                <a:ea typeface="微软雅黑" panose="020B0503020204020204" pitchFamily="18" charset="-122"/>
                <a:cs typeface="Arial" panose="020B0604020202020204" pitchFamily="34" charset="0"/>
              </a:rPr>
              <a:t>9</a:t>
            </a:r>
            <a:r>
              <a:rPr lang="zh-CN" altLang="zh-CN"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28</a:t>
            </a:r>
            <a:r>
              <a:rPr lang="zh-CN" altLang="zh-CN" sz="600" dirty="0">
                <a:latin typeface="Arial" panose="020B0604020202020204" pitchFamily="34" charset="0"/>
                <a:ea typeface="微软雅黑" panose="020B0503020204020204" pitchFamily="18" charset="-122"/>
                <a:cs typeface="Arial" panose="020B0604020202020204" pitchFamily="34" charset="0"/>
              </a:rPr>
              <a:t>日</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致：南方石油公司</a:t>
            </a:r>
            <a:r>
              <a:rPr lang="en-US"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油田开发部</a:t>
            </a:r>
          </a:p>
          <a:p>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油田开发分包合同</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参见我公司与渤海钻探工程有限公司签订的</a:t>
            </a:r>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合同区开发和生产服务合同下的主要合同，且鉴于我司希望在伊拉克提供石油服务，请批准根据附件清单临时进口钻机设备，包括</a:t>
            </a:r>
            <a:r>
              <a:rPr lang="en-US" altLang="zh-CN" sz="600" dirty="0">
                <a:latin typeface="Arial" panose="020B0604020202020204" pitchFamily="34" charset="0"/>
                <a:ea typeface="微软雅黑" panose="020B0503020204020204" pitchFamily="18" charset="-122"/>
                <a:cs typeface="Arial" panose="020B0604020202020204" pitchFamily="34" charset="0"/>
              </a:rPr>
              <a:t>1</a:t>
            </a:r>
            <a:r>
              <a:rPr lang="zh-CN" altLang="zh-CN" sz="600" dirty="0">
                <a:latin typeface="Arial" panose="020B0604020202020204" pitchFamily="34" charset="0"/>
                <a:ea typeface="微软雅黑" panose="020B0503020204020204" pitchFamily="18" charset="-122"/>
                <a:cs typeface="Arial" panose="020B0604020202020204" pitchFamily="34" charset="0"/>
              </a:rPr>
              <a:t>号项次的液压阻流管汇和</a:t>
            </a:r>
            <a:r>
              <a:rPr lang="en-US" altLang="zh-CN" sz="600" dirty="0">
                <a:latin typeface="Arial" panose="020B0604020202020204" pitchFamily="34" charset="0"/>
                <a:ea typeface="微软雅黑" panose="020B0503020204020204" pitchFamily="18" charset="-122"/>
                <a:cs typeface="Arial" panose="020B0604020202020204" pitchFamily="34" charset="0"/>
              </a:rPr>
              <a:t>2</a:t>
            </a:r>
            <a:r>
              <a:rPr lang="zh-CN" altLang="zh-CN" sz="600" dirty="0">
                <a:latin typeface="Arial" panose="020B0604020202020204" pitchFamily="34" charset="0"/>
                <a:ea typeface="微软雅黑" panose="020B0503020204020204" pitchFamily="18" charset="-122"/>
                <a:cs typeface="Arial" panose="020B0604020202020204" pitchFamily="34" charset="0"/>
              </a:rPr>
              <a:t>号项次的手动闸阀。请注意，它将用于</a:t>
            </a:r>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油田区域。我们特此寻求免除关税的协助，这将有助于我们提供石油服务。</a:t>
            </a:r>
          </a:p>
          <a:p>
            <a:r>
              <a:rPr lang="zh-CN" altLang="zh-CN" sz="600" dirty="0">
                <a:latin typeface="Arial" panose="020B0604020202020204" pitchFamily="34" charset="0"/>
                <a:ea typeface="微软雅黑" panose="020B0503020204020204" pitchFamily="18" charset="-122"/>
                <a:cs typeface="Arial" panose="020B0604020202020204" pitchFamily="34" charset="0"/>
              </a:rPr>
              <a:t>科威特能源公司授权银沙公司之代表</a:t>
            </a:r>
            <a:r>
              <a:rPr lang="en-US" altLang="zh-CN" sz="600" dirty="0">
                <a:latin typeface="Arial" panose="020B0604020202020204" pitchFamily="34" charset="0"/>
                <a:ea typeface="微软雅黑" panose="020B0503020204020204" pitchFamily="18" charset="-122"/>
                <a:cs typeface="Arial" panose="020B0604020202020204" pitchFamily="34" charset="0"/>
              </a:rPr>
              <a:t>Maki </a:t>
            </a:r>
            <a:r>
              <a:rPr lang="en-US" altLang="zh-CN" sz="600" dirty="0" err="1">
                <a:latin typeface="Arial" panose="020B0604020202020204" pitchFamily="34" charset="0"/>
                <a:ea typeface="微软雅黑" panose="020B0503020204020204" pitchFamily="18" charset="-122"/>
                <a:cs typeface="Arial" panose="020B0604020202020204" pitchFamily="34" charset="0"/>
              </a:rPr>
              <a:t>Abbass</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Babee</a:t>
            </a:r>
            <a:r>
              <a:rPr lang="zh-CN" altLang="zh-CN"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）负责货物清运手续。</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主要合同编号：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14/SIBA/SOC/2011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分包合同编号：</a:t>
            </a:r>
          </a:p>
          <a:p>
            <a:r>
              <a:rPr lang="en-US" altLang="zh-CN" sz="600" dirty="0">
                <a:latin typeface="Arial" panose="020B0604020202020204" pitchFamily="34" charset="0"/>
                <a:ea typeface="微软雅黑" panose="020B0503020204020204" pitchFamily="18" charset="-122"/>
                <a:cs typeface="Arial" panose="020B0604020202020204" pitchFamily="34" charset="0"/>
              </a:rPr>
              <a:t>KEIL/SIBA/2013/C-025-DRILLING RIG</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进口类型：临时性</a:t>
            </a:r>
          </a:p>
          <a:p>
            <a:r>
              <a:rPr lang="zh-CN" altLang="zh-CN"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 </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随附资料</a:t>
            </a:r>
          </a:p>
          <a:p>
            <a:pPr marL="263525"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商业发票号：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20140820BHDC-12</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pPr marL="263525"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翻译成阿拉伯语的发票</a:t>
            </a:r>
          </a:p>
          <a:p>
            <a:pPr marL="263525"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装箱单</a:t>
            </a:r>
          </a:p>
          <a:p>
            <a:pPr marL="263525"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原产地证书：</a:t>
            </a:r>
            <a:r>
              <a:rPr lang="en-US" altLang="zh-CN" sz="600" dirty="0">
                <a:latin typeface="Arial" panose="020B0604020202020204" pitchFamily="34" charset="0"/>
                <a:ea typeface="微软雅黑" panose="020B0503020204020204" pitchFamily="18" charset="-122"/>
                <a:cs typeface="Arial" panose="020B0604020202020204" pitchFamily="34" charset="0"/>
              </a:rPr>
              <a:t>CCPIT121042964</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pPr marL="263525"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授权书（</a:t>
            </a:r>
            <a:r>
              <a:rPr lang="en-US" altLang="zh-CN" sz="600" dirty="0">
                <a:latin typeface="Arial" panose="020B0604020202020204" pitchFamily="34" charset="0"/>
                <a:ea typeface="微软雅黑" panose="020B0503020204020204" pitchFamily="18" charset="-122"/>
                <a:cs typeface="Arial" panose="020B0604020202020204" pitchFamily="34" charset="0"/>
              </a:rPr>
              <a:t>BHDC-SIBA-LEL-0012</a:t>
            </a:r>
            <a:r>
              <a:rPr lang="zh-CN" altLang="zh-CN" sz="600" dirty="0">
                <a:latin typeface="Arial" panose="020B0604020202020204" pitchFamily="34" charset="0"/>
                <a:ea typeface="微软雅黑" panose="020B0503020204020204" pitchFamily="18" charset="-122"/>
                <a:cs typeface="Arial" panose="020B0604020202020204" pitchFamily="34" charset="0"/>
              </a:rPr>
              <a:t>）</a:t>
            </a:r>
          </a:p>
          <a:p>
            <a:pPr marL="263525"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MY1425XGGZUB15</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7" name="矩形 6"/>
          <p:cNvSpPr/>
          <p:nvPr/>
        </p:nvSpPr>
        <p:spPr>
          <a:xfrm>
            <a:off x="1211581" y="5593080"/>
            <a:ext cx="1066800" cy="276999"/>
          </a:xfrm>
          <a:prstGeom prst="rect">
            <a:avLst/>
          </a:prstGeom>
          <a:solidFill>
            <a:schemeClr val="bg1"/>
          </a:solidFill>
        </p:spPr>
        <p:txBody>
          <a:bodyPr wrap="square" lIns="0" tIns="0" rIns="0" bIns="0">
            <a:spAutoFit/>
          </a:bodyPr>
          <a:lstStyle/>
          <a:p>
            <a:r>
              <a:rPr lang="en-US" altLang="zh-CN" sz="600" dirty="0">
                <a:latin typeface="Arial" panose="020B0604020202020204" pitchFamily="34" charset="0"/>
                <a:ea typeface="微软雅黑" panose="020B0503020204020204" pitchFamily="18" charset="-122"/>
                <a:cs typeface="Arial" panose="020B0604020202020204" pitchFamily="34" charset="0"/>
              </a:rPr>
              <a:t>Majid </a:t>
            </a:r>
            <a:r>
              <a:rPr lang="en-US" altLang="zh-CN" sz="600" dirty="0" err="1">
                <a:latin typeface="Arial" panose="020B0604020202020204" pitchFamily="34" charset="0"/>
                <a:ea typeface="微软雅黑" panose="020B0503020204020204" pitchFamily="18" charset="-122"/>
                <a:cs typeface="Arial" panose="020B0604020202020204" pitchFamily="34" charset="0"/>
              </a:rPr>
              <a:t>Hadi</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Hussien</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董事长</a:t>
            </a:r>
          </a:p>
          <a:p>
            <a:r>
              <a:rPr lang="zh-CN" altLang="zh-CN" sz="600" dirty="0">
                <a:latin typeface="Arial" panose="020B0604020202020204" pitchFamily="34" charset="0"/>
                <a:ea typeface="微软雅黑" panose="020B0503020204020204" pitchFamily="18" charset="-122"/>
                <a:cs typeface="Arial" panose="020B0604020202020204" pitchFamily="34" charset="0"/>
              </a:rPr>
              <a:t>科威特能源公司伊拉克分公司</a:t>
            </a:r>
          </a:p>
        </p:txBody>
      </p:sp>
      <p:sp>
        <p:nvSpPr>
          <p:cNvPr id="8" name="矩形 7"/>
          <p:cNvSpPr/>
          <p:nvPr/>
        </p:nvSpPr>
        <p:spPr>
          <a:xfrm>
            <a:off x="1447798" y="6243181"/>
            <a:ext cx="1752601" cy="230832"/>
          </a:xfrm>
          <a:prstGeom prst="rect">
            <a:avLst/>
          </a:prstGeom>
          <a:solidFill>
            <a:schemeClr val="bg1"/>
          </a:solidFill>
        </p:spPr>
        <p:txBody>
          <a:bodyPr wrap="square" lIns="0" tIns="0" rIns="0" bIns="0">
            <a:spAutoFit/>
          </a:bodyPr>
          <a:lstStyle/>
          <a:p>
            <a:pPr algn="ctr"/>
            <a:r>
              <a:rPr lang="zh-CN" altLang="zh-CN" sz="500" dirty="0">
                <a:latin typeface="Arial" panose="020B0604020202020204" pitchFamily="34" charset="0"/>
                <a:ea typeface="微软雅黑" panose="020B0503020204020204" pitchFamily="18" charset="-122"/>
                <a:cs typeface="Arial" panose="020B0604020202020204" pitchFamily="34" charset="0"/>
              </a:rPr>
              <a:t>邮政信箱</a:t>
            </a:r>
            <a:r>
              <a:rPr lang="en-US" altLang="zh-CN" sz="500" dirty="0">
                <a:latin typeface="Arial" panose="020B0604020202020204" pitchFamily="34" charset="0"/>
                <a:ea typeface="微软雅黑" panose="020B0503020204020204" pitchFamily="18" charset="-122"/>
                <a:cs typeface="Arial" panose="020B0604020202020204" pitchFamily="34" charset="0"/>
              </a:rPr>
              <a:t>2480</a:t>
            </a:r>
            <a:r>
              <a:rPr lang="zh-CN" altLang="zh-CN" sz="500" dirty="0">
                <a:latin typeface="Arial" panose="020B0604020202020204" pitchFamily="34" charset="0"/>
                <a:ea typeface="微软雅黑" panose="020B0503020204020204" pitchFamily="18" charset="-122"/>
                <a:cs typeface="Arial" panose="020B0604020202020204" pitchFamily="34" charset="0"/>
              </a:rPr>
              <a:t>。阿沙尔邮局</a:t>
            </a:r>
            <a:r>
              <a:rPr lang="en-US" altLang="zh-CN" sz="500" dirty="0">
                <a:latin typeface="Arial" panose="020B0604020202020204" pitchFamily="34" charset="0"/>
                <a:ea typeface="微软雅黑" panose="020B0503020204020204" pitchFamily="18" charset="-122"/>
                <a:cs typeface="Arial" panose="020B0604020202020204" pitchFamily="34" charset="0"/>
              </a:rPr>
              <a:t> - </a:t>
            </a:r>
            <a:r>
              <a:rPr lang="zh-CN" altLang="zh-CN" sz="500" dirty="0">
                <a:latin typeface="Arial" panose="020B0604020202020204" pitchFamily="34" charset="0"/>
                <a:ea typeface="微软雅黑" panose="020B0503020204020204" pitchFamily="18" charset="-122"/>
                <a:cs typeface="Arial" panose="020B0604020202020204" pitchFamily="34" charset="0"/>
              </a:rPr>
              <a:t>巴士拉，伊拉克</a:t>
            </a:r>
          </a:p>
          <a:p>
            <a:pPr algn="ctr"/>
            <a:r>
              <a:rPr lang="zh-CN" altLang="zh-CN" sz="500" dirty="0">
                <a:latin typeface="Arial" panose="020B0604020202020204" pitchFamily="34" charset="0"/>
                <a:ea typeface="微软雅黑" panose="020B0503020204020204" pitchFamily="18" charset="-122"/>
                <a:cs typeface="Arial" panose="020B0604020202020204" pitchFamily="34" charset="0"/>
              </a:rPr>
              <a:t>电话：</a:t>
            </a:r>
            <a:r>
              <a:rPr lang="en-US" altLang="zh-CN" sz="500" dirty="0">
                <a:latin typeface="Arial" panose="020B0604020202020204" pitchFamily="34" charset="0"/>
                <a:ea typeface="微软雅黑" panose="020B0503020204020204" pitchFamily="18" charset="-122"/>
                <a:cs typeface="Arial" panose="020B0604020202020204" pitchFamily="34" charset="0"/>
              </a:rPr>
              <a:t>00964</a:t>
            </a:r>
            <a:r>
              <a:rPr lang="zh-CN" altLang="zh-CN" sz="500" dirty="0">
                <a:latin typeface="Arial" panose="020B0604020202020204" pitchFamily="34" charset="0"/>
                <a:ea typeface="微软雅黑" panose="020B0503020204020204" pitchFamily="18" charset="-122"/>
                <a:cs typeface="Arial" panose="020B0604020202020204" pitchFamily="34" charset="0"/>
              </a:rPr>
              <a:t>（</a:t>
            </a:r>
            <a:r>
              <a:rPr lang="en-US" altLang="zh-CN" sz="500" dirty="0">
                <a:latin typeface="Arial" panose="020B0604020202020204" pitchFamily="34" charset="0"/>
                <a:ea typeface="微软雅黑" panose="020B0503020204020204" pitchFamily="18" charset="-122"/>
                <a:cs typeface="Arial" panose="020B0604020202020204" pitchFamily="34" charset="0"/>
              </a:rPr>
              <a:t>040</a:t>
            </a:r>
            <a:r>
              <a:rPr lang="zh-CN" altLang="zh-CN" sz="500" dirty="0">
                <a:latin typeface="Arial" panose="020B0604020202020204" pitchFamily="34" charset="0"/>
                <a:ea typeface="微软雅黑" panose="020B0503020204020204" pitchFamily="18" charset="-122"/>
                <a:cs typeface="Arial" panose="020B0604020202020204" pitchFamily="34" charset="0"/>
              </a:rPr>
              <a:t>）</a:t>
            </a:r>
            <a:r>
              <a:rPr lang="en-US" altLang="zh-CN" sz="500" dirty="0">
                <a:latin typeface="Arial" panose="020B0604020202020204" pitchFamily="34" charset="0"/>
                <a:ea typeface="微软雅黑" panose="020B0503020204020204" pitchFamily="18" charset="-122"/>
                <a:cs typeface="Arial" panose="020B0604020202020204" pitchFamily="34" charset="0"/>
              </a:rPr>
              <a:t>613200</a:t>
            </a:r>
            <a:r>
              <a:rPr lang="zh-CN" altLang="zh-CN" sz="500" dirty="0">
                <a:latin typeface="Arial" panose="020B0604020202020204" pitchFamily="34" charset="0"/>
                <a:ea typeface="微软雅黑" panose="020B0503020204020204" pitchFamily="18" charset="-122"/>
                <a:cs typeface="Arial" panose="020B0604020202020204" pitchFamily="34" charset="0"/>
              </a:rPr>
              <a:t>，手机：</a:t>
            </a:r>
            <a:r>
              <a:rPr lang="en-US" altLang="zh-CN" sz="500" dirty="0">
                <a:latin typeface="Arial" panose="020B0604020202020204" pitchFamily="34" charset="0"/>
                <a:ea typeface="微软雅黑" panose="020B0503020204020204" pitchFamily="18" charset="-122"/>
                <a:cs typeface="Arial" panose="020B0604020202020204" pitchFamily="34" charset="0"/>
              </a:rPr>
              <a:t>00964 7717777110</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500" dirty="0">
                <a:latin typeface="Arial" panose="020B0604020202020204" pitchFamily="34" charset="0"/>
                <a:ea typeface="微软雅黑" panose="020B0503020204020204" pitchFamily="18" charset="-122"/>
                <a:cs typeface="Arial" panose="020B0604020202020204" pitchFamily="34" charset="0"/>
              </a:rPr>
              <a:t>电子邮箱：</a:t>
            </a:r>
            <a:r>
              <a:rPr lang="en-US" altLang="zh-CN" sz="500" dirty="0">
                <a:latin typeface="Arial" panose="020B0604020202020204" pitchFamily="34" charset="0"/>
                <a:ea typeface="微软雅黑" panose="020B0503020204020204" pitchFamily="18" charset="-122"/>
                <a:cs typeface="Arial" panose="020B0604020202020204" pitchFamily="34" charset="0"/>
                <a:hlinkClick r:id="rId4"/>
              </a:rPr>
              <a:t>info.keil@kee.com.k</a:t>
            </a:r>
            <a:r>
              <a:rPr lang="en-US" altLang="zh-CN" sz="500" dirty="0">
                <a:latin typeface="Arial" panose="020B0604020202020204" pitchFamily="34" charset="0"/>
                <a:ea typeface="微软雅黑" panose="020B0503020204020204" pitchFamily="18" charset="-122"/>
                <a:cs typeface="Arial" panose="020B0604020202020204" pitchFamily="34" charset="0"/>
              </a:rPr>
              <a:t>w</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9" name="矩形 8"/>
          <p:cNvSpPr/>
          <p:nvPr/>
        </p:nvSpPr>
        <p:spPr>
          <a:xfrm>
            <a:off x="5436235" y="2362200"/>
            <a:ext cx="2804160" cy="2585085"/>
          </a:xfrm>
          <a:prstGeom prst="rect">
            <a:avLst/>
          </a:prstGeom>
          <a:solidFill>
            <a:schemeClr val="bg1"/>
          </a:solid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科威特能源公司伊拉克分公司</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参考编号：</a:t>
            </a:r>
            <a:r>
              <a:rPr lang="en-US" altLang="zh-CN" sz="600" dirty="0">
                <a:latin typeface="Arial" panose="020B0604020202020204" pitchFamily="34" charset="0"/>
                <a:ea typeface="微软雅黑" panose="020B0503020204020204" pitchFamily="18" charset="-122"/>
                <a:cs typeface="Arial" panose="020B0604020202020204" pitchFamily="34" charset="0"/>
              </a:rPr>
              <a:t>779</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日期：</a:t>
            </a:r>
            <a:r>
              <a:rPr lang="en-US" altLang="zh-CN" sz="600" dirty="0">
                <a:latin typeface="Arial" panose="020B0604020202020204" pitchFamily="34" charset="0"/>
                <a:ea typeface="微软雅黑" panose="020B0503020204020204" pitchFamily="18" charset="-122"/>
                <a:cs typeface="Arial" panose="020B0604020202020204" pitchFamily="34" charset="0"/>
              </a:rPr>
              <a:t>2014</a:t>
            </a:r>
            <a:r>
              <a:rPr lang="zh-CN" altLang="zh-CN" sz="600" dirty="0">
                <a:latin typeface="Arial" panose="020B0604020202020204" pitchFamily="34" charset="0"/>
                <a:ea typeface="微软雅黑" panose="020B0503020204020204" pitchFamily="18" charset="-122"/>
                <a:cs typeface="Arial" panose="020B0604020202020204" pitchFamily="34" charset="0"/>
              </a:rPr>
              <a:t>年</a:t>
            </a:r>
            <a:r>
              <a:rPr lang="en-US" altLang="zh-CN" sz="600" dirty="0">
                <a:latin typeface="Arial" panose="020B0604020202020204" pitchFamily="34" charset="0"/>
                <a:ea typeface="微软雅黑" panose="020B0503020204020204" pitchFamily="18" charset="-122"/>
                <a:cs typeface="Arial" panose="020B0604020202020204" pitchFamily="34" charset="0"/>
              </a:rPr>
              <a:t>9</a:t>
            </a:r>
            <a:r>
              <a:rPr lang="zh-CN" altLang="zh-CN"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28</a:t>
            </a:r>
            <a:r>
              <a:rPr lang="zh-CN" altLang="zh-CN" sz="600" dirty="0">
                <a:latin typeface="Arial" panose="020B0604020202020204" pitchFamily="34" charset="0"/>
                <a:ea typeface="微软雅黑" panose="020B0503020204020204" pitchFamily="18" charset="-122"/>
                <a:cs typeface="Arial" panose="020B0604020202020204" pitchFamily="34" charset="0"/>
              </a:rPr>
              <a:t>日</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致：南方石油公司</a:t>
            </a:r>
            <a:r>
              <a:rPr lang="en-US" altLang="zh-CN" sz="600" dirty="0">
                <a:latin typeface="Arial" panose="020B0604020202020204" pitchFamily="34" charset="0"/>
                <a:ea typeface="微软雅黑" panose="020B0503020204020204" pitchFamily="18" charset="-122"/>
                <a:cs typeface="Arial" panose="020B0604020202020204" pitchFamily="34" charset="0"/>
              </a:rPr>
              <a:t>/</a:t>
            </a:r>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油田开发部</a:t>
            </a:r>
          </a:p>
          <a:p>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油田开发分包合同</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参见我公司与渤海钻探工程有限公司签订的</a:t>
            </a:r>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合同区开发和生产服务合同下的主要合同，且鉴于我司希望在伊拉克提供石油服务，请批准根据附件清单临时进口钻机设备，包括</a:t>
            </a:r>
            <a:r>
              <a:rPr lang="en-US" altLang="zh-CN" sz="600" dirty="0">
                <a:latin typeface="Arial" panose="020B0604020202020204" pitchFamily="34" charset="0"/>
                <a:ea typeface="微软雅黑" panose="020B0503020204020204" pitchFamily="18" charset="-122"/>
                <a:cs typeface="Arial" panose="020B0604020202020204" pitchFamily="34" charset="0"/>
              </a:rPr>
              <a:t>1</a:t>
            </a:r>
            <a:r>
              <a:rPr lang="zh-CN" altLang="zh-CN" sz="600" dirty="0">
                <a:latin typeface="Arial" panose="020B0604020202020204" pitchFamily="34" charset="0"/>
                <a:ea typeface="微软雅黑" panose="020B0503020204020204" pitchFamily="18" charset="-122"/>
                <a:cs typeface="Arial" panose="020B0604020202020204" pitchFamily="34" charset="0"/>
              </a:rPr>
              <a:t>号项次的液压阻流管汇和</a:t>
            </a:r>
            <a:r>
              <a:rPr lang="en-US" altLang="zh-CN" sz="600" dirty="0">
                <a:latin typeface="Arial" panose="020B0604020202020204" pitchFamily="34" charset="0"/>
                <a:ea typeface="微软雅黑" panose="020B0503020204020204" pitchFamily="18" charset="-122"/>
                <a:cs typeface="Arial" panose="020B0604020202020204" pitchFamily="34" charset="0"/>
              </a:rPr>
              <a:t>2</a:t>
            </a:r>
            <a:r>
              <a:rPr lang="zh-CN" altLang="zh-CN" sz="600" dirty="0">
                <a:latin typeface="Arial" panose="020B0604020202020204" pitchFamily="34" charset="0"/>
                <a:ea typeface="微软雅黑" panose="020B0503020204020204" pitchFamily="18" charset="-122"/>
                <a:cs typeface="Arial" panose="020B0604020202020204" pitchFamily="34" charset="0"/>
              </a:rPr>
              <a:t>号项次的手动闸阀。请注意，它将用于</a:t>
            </a:r>
            <a:r>
              <a:rPr lang="en-US" altLang="zh-CN" sz="600" dirty="0" err="1">
                <a:latin typeface="Arial" panose="020B0604020202020204" pitchFamily="34" charset="0"/>
                <a:ea typeface="微软雅黑" panose="020B0503020204020204" pitchFamily="18" charset="-122"/>
                <a:cs typeface="Arial" panose="020B0604020202020204" pitchFamily="34" charset="0"/>
              </a:rPr>
              <a:t>Siba</a:t>
            </a:r>
            <a:r>
              <a:rPr lang="zh-CN" altLang="zh-CN" sz="600" dirty="0">
                <a:latin typeface="Arial" panose="020B0604020202020204" pitchFamily="34" charset="0"/>
                <a:ea typeface="微软雅黑" panose="020B0503020204020204" pitchFamily="18" charset="-122"/>
                <a:cs typeface="Arial" panose="020B0604020202020204" pitchFamily="34" charset="0"/>
              </a:rPr>
              <a:t>油田区域。我们特此寻求免除关税的协助，这将有助于我们提供石油服务。</a:t>
            </a:r>
          </a:p>
          <a:p>
            <a:r>
              <a:rPr lang="zh-CN" altLang="zh-CN" sz="600" dirty="0">
                <a:latin typeface="Arial" panose="020B0604020202020204" pitchFamily="34" charset="0"/>
                <a:ea typeface="微软雅黑" panose="020B0503020204020204" pitchFamily="18" charset="-122"/>
                <a:cs typeface="Arial" panose="020B0604020202020204" pitchFamily="34" charset="0"/>
              </a:rPr>
              <a:t>科威特能源公司授权银沙公司之代表</a:t>
            </a:r>
            <a:r>
              <a:rPr lang="en-US" altLang="zh-CN" sz="600" dirty="0">
                <a:latin typeface="Arial" panose="020B0604020202020204" pitchFamily="34" charset="0"/>
                <a:ea typeface="微软雅黑" panose="020B0503020204020204" pitchFamily="18" charset="-122"/>
                <a:cs typeface="Arial" panose="020B0604020202020204" pitchFamily="34" charset="0"/>
              </a:rPr>
              <a:t>Maki </a:t>
            </a:r>
            <a:r>
              <a:rPr lang="en-US" altLang="zh-CN" sz="600" dirty="0" err="1">
                <a:latin typeface="Arial" panose="020B0604020202020204" pitchFamily="34" charset="0"/>
                <a:ea typeface="微软雅黑" panose="020B0503020204020204" pitchFamily="18" charset="-122"/>
                <a:cs typeface="Arial" panose="020B0604020202020204" pitchFamily="34" charset="0"/>
              </a:rPr>
              <a:t>Abbass</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Babee</a:t>
            </a:r>
            <a:r>
              <a:rPr lang="zh-CN" altLang="zh-CN" sz="600" dirty="0">
                <a:latin typeface="Arial" panose="020B0604020202020204" pitchFamily="34" charset="0"/>
                <a:ea typeface="微软雅黑" panose="020B0503020204020204" pitchFamily="18" charset="-122"/>
                <a:cs typeface="Arial" panose="020B0604020202020204" pitchFamily="34" charset="0"/>
              </a:rPr>
              <a:t>（身份证号：</a:t>
            </a:r>
            <a:r>
              <a:rPr lang="en-US" altLang="zh-CN" sz="600" dirty="0">
                <a:latin typeface="Arial" panose="020B0604020202020204" pitchFamily="34" charset="0"/>
                <a:ea typeface="微软雅黑" panose="020B0503020204020204" pitchFamily="18" charset="-122"/>
                <a:cs typeface="Arial" panose="020B0604020202020204" pitchFamily="34" charset="0"/>
              </a:rPr>
              <a:t>10</a:t>
            </a:r>
            <a:r>
              <a:rPr lang="zh-CN" altLang="zh-CN" sz="600" dirty="0">
                <a:latin typeface="Arial" panose="020B0604020202020204" pitchFamily="34" charset="0"/>
                <a:ea typeface="微软雅黑" panose="020B0503020204020204" pitchFamily="18" charset="-122"/>
                <a:cs typeface="Arial" panose="020B0604020202020204" pitchFamily="34" charset="0"/>
              </a:rPr>
              <a:t>）负责货物清运手续。</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主要合同编号：</a:t>
            </a:r>
            <a:r>
              <a:rPr lang="en-US" altLang="zh-CN" sz="600" dirty="0">
                <a:latin typeface="Arial" panose="020B0604020202020204" pitchFamily="34" charset="0"/>
                <a:ea typeface="微软雅黑" panose="020B0503020204020204" pitchFamily="18" charset="-122"/>
                <a:cs typeface="Arial" panose="020B0604020202020204" pitchFamily="34" charset="0"/>
              </a:rPr>
              <a:t>14/SIBA/SOC/2011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分包合同编号：</a:t>
            </a:r>
          </a:p>
          <a:p>
            <a:r>
              <a:rPr lang="en-US" altLang="zh-CN" sz="600" dirty="0">
                <a:latin typeface="Arial" panose="020B0604020202020204" pitchFamily="34" charset="0"/>
                <a:ea typeface="微软雅黑" panose="020B0503020204020204" pitchFamily="18" charset="-122"/>
                <a:cs typeface="Arial" panose="020B0604020202020204" pitchFamily="34" charset="0"/>
              </a:rPr>
              <a:t>KEIL/SIBA/2013/C-025-DRILLING RIG</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进口类型：临时性</a:t>
            </a:r>
          </a:p>
          <a:p>
            <a:r>
              <a:rPr lang="zh-CN" altLang="zh-CN" sz="600" dirty="0">
                <a:latin typeface="Arial" panose="020B0604020202020204" pitchFamily="34" charset="0"/>
                <a:ea typeface="微软雅黑" panose="020B0503020204020204" pitchFamily="18" charset="-122"/>
                <a:cs typeface="Arial" panose="020B0604020202020204" pitchFamily="34" charset="0"/>
              </a:rPr>
              <a:t>进口港：</a:t>
            </a:r>
            <a:r>
              <a:rPr lang="en-US" altLang="zh-CN" sz="600" dirty="0" err="1">
                <a:latin typeface="Arial" panose="020B0604020202020204" pitchFamily="34" charset="0"/>
                <a:ea typeface="微软雅黑" panose="020B0503020204020204" pitchFamily="18" charset="-122"/>
                <a:cs typeface="Arial" panose="020B0604020202020204" pitchFamily="34" charset="0"/>
              </a:rPr>
              <a:t>Khor</a:t>
            </a:r>
            <a:r>
              <a:rPr lang="en-US" altLang="zh-CN" sz="600" dirty="0">
                <a:latin typeface="Arial" panose="020B0604020202020204" pitchFamily="34" charset="0"/>
                <a:ea typeface="微软雅黑" panose="020B0503020204020204" pitchFamily="18" charset="-122"/>
                <a:cs typeface="Arial" panose="020B0604020202020204" pitchFamily="34" charset="0"/>
              </a:rPr>
              <a:t> Al </a:t>
            </a:r>
            <a:r>
              <a:rPr lang="en-US" altLang="zh-CN" sz="600" dirty="0" err="1">
                <a:latin typeface="Arial" panose="020B0604020202020204" pitchFamily="34" charset="0"/>
                <a:ea typeface="微软雅黑" panose="020B0503020204020204" pitchFamily="18" charset="-122"/>
                <a:cs typeface="Arial" panose="020B0604020202020204" pitchFamily="34" charset="0"/>
              </a:rPr>
              <a:t>Zubair</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随附资料</a:t>
            </a:r>
          </a:p>
          <a:p>
            <a:pPr marL="260350"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商业发票号：</a:t>
            </a:r>
            <a:r>
              <a:rPr lang="en-US" altLang="zh-CN" sz="600" dirty="0">
                <a:latin typeface="Arial" panose="020B0604020202020204" pitchFamily="34" charset="0"/>
                <a:ea typeface="微软雅黑" panose="020B0503020204020204" pitchFamily="18" charset="-122"/>
                <a:cs typeface="Arial" panose="020B0604020202020204" pitchFamily="34" charset="0"/>
              </a:rPr>
              <a:t>20140820BHDC-12</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pPr marL="260350"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翻译成阿拉伯语的发票</a:t>
            </a:r>
          </a:p>
          <a:p>
            <a:pPr marL="260350"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装箱单</a:t>
            </a:r>
          </a:p>
          <a:p>
            <a:pPr marL="260350"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原产地证书：</a:t>
            </a:r>
            <a:r>
              <a:rPr lang="en-US" altLang="zh-CN" sz="600" dirty="0">
                <a:latin typeface="Arial" panose="020B0604020202020204" pitchFamily="34" charset="0"/>
                <a:ea typeface="微软雅黑" panose="020B0503020204020204" pitchFamily="18" charset="-122"/>
                <a:cs typeface="Arial" panose="020B0604020202020204" pitchFamily="34" charset="0"/>
              </a:rPr>
              <a:t>CCPIT121042964</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pPr marL="260350"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授权书（</a:t>
            </a:r>
            <a:r>
              <a:rPr lang="en-US" altLang="zh-CN" sz="600" dirty="0">
                <a:latin typeface="Arial" panose="020B0604020202020204" pitchFamily="34" charset="0"/>
                <a:ea typeface="微软雅黑" panose="020B0503020204020204" pitchFamily="18" charset="-122"/>
                <a:cs typeface="Arial" panose="020B0604020202020204" pitchFamily="34" charset="0"/>
              </a:rPr>
              <a:t>BHDC-SIBA-LEL-0012</a:t>
            </a:r>
            <a:r>
              <a:rPr lang="zh-CN" altLang="zh-CN" sz="600" dirty="0">
                <a:latin typeface="Arial" panose="020B0604020202020204" pitchFamily="34" charset="0"/>
                <a:ea typeface="微软雅黑" panose="020B0503020204020204" pitchFamily="18" charset="-122"/>
                <a:cs typeface="Arial" panose="020B0604020202020204" pitchFamily="34" charset="0"/>
              </a:rPr>
              <a:t>）</a:t>
            </a:r>
          </a:p>
          <a:p>
            <a:pPr marL="260350" lvl="0" indent="-171450">
              <a:buFont typeface="Wingdings" panose="05000000000000000000" pitchFamily="2" charset="2"/>
              <a:buChar char="n"/>
            </a:pPr>
            <a:r>
              <a:rPr lang="zh-CN" altLang="zh-CN" sz="600" dirty="0">
                <a:latin typeface="Arial" panose="020B0604020202020204" pitchFamily="34" charset="0"/>
                <a:ea typeface="微软雅黑" panose="020B0503020204020204" pitchFamily="18" charset="-122"/>
                <a:cs typeface="Arial" panose="020B0604020202020204" pitchFamily="34" charset="0"/>
              </a:rPr>
              <a:t>提单号：</a:t>
            </a:r>
            <a:r>
              <a:rPr lang="en-US" altLang="zh-CN" sz="600" dirty="0">
                <a:latin typeface="Arial" panose="020B0604020202020204" pitchFamily="34" charset="0"/>
                <a:ea typeface="微软雅黑" panose="020B0503020204020204" pitchFamily="18" charset="-122"/>
                <a:cs typeface="Arial" panose="020B0604020202020204" pitchFamily="34" charset="0"/>
              </a:rPr>
              <a:t>MY1425XGGZUB15</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10" name="矩形 9"/>
          <p:cNvSpPr/>
          <p:nvPr/>
        </p:nvSpPr>
        <p:spPr>
          <a:xfrm>
            <a:off x="5486400" y="5641201"/>
            <a:ext cx="1066800" cy="276999"/>
          </a:xfrm>
          <a:prstGeom prst="rect">
            <a:avLst/>
          </a:prstGeom>
          <a:solidFill>
            <a:schemeClr val="bg1"/>
          </a:solidFill>
        </p:spPr>
        <p:txBody>
          <a:bodyPr wrap="square" lIns="0" tIns="0" rIns="0" bIns="0">
            <a:spAutoFit/>
          </a:bodyPr>
          <a:lstStyle/>
          <a:p>
            <a:r>
              <a:rPr lang="en-US" altLang="zh-CN" sz="600" dirty="0">
                <a:latin typeface="Arial" panose="020B0604020202020204" pitchFamily="34" charset="0"/>
                <a:ea typeface="微软雅黑" panose="020B0503020204020204" pitchFamily="18" charset="-122"/>
                <a:cs typeface="Arial" panose="020B0604020202020204" pitchFamily="34" charset="0"/>
              </a:rPr>
              <a:t>Majid </a:t>
            </a:r>
            <a:r>
              <a:rPr lang="en-US" altLang="zh-CN" sz="600" dirty="0" err="1">
                <a:latin typeface="Arial" panose="020B0604020202020204" pitchFamily="34" charset="0"/>
                <a:ea typeface="微软雅黑" panose="020B0503020204020204" pitchFamily="18" charset="-122"/>
                <a:cs typeface="Arial" panose="020B0604020202020204" pitchFamily="34" charset="0"/>
              </a:rPr>
              <a:t>Hadi</a:t>
            </a:r>
            <a:r>
              <a:rPr lang="en-US" altLang="zh-CN" sz="600" dirty="0">
                <a:latin typeface="Arial" panose="020B0604020202020204" pitchFamily="34" charset="0"/>
                <a:ea typeface="微软雅黑" panose="020B0503020204020204" pitchFamily="18" charset="-122"/>
                <a:cs typeface="Arial" panose="020B0604020202020204" pitchFamily="34" charset="0"/>
              </a:rPr>
              <a:t> </a:t>
            </a:r>
            <a:r>
              <a:rPr lang="en-US" altLang="zh-CN" sz="600" dirty="0" err="1">
                <a:latin typeface="Arial" panose="020B0604020202020204" pitchFamily="34" charset="0"/>
                <a:ea typeface="微软雅黑" panose="020B0503020204020204" pitchFamily="18" charset="-122"/>
                <a:cs typeface="Arial" panose="020B0604020202020204" pitchFamily="34" charset="0"/>
              </a:rPr>
              <a:t>Hussien</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董事长</a:t>
            </a:r>
          </a:p>
          <a:p>
            <a:r>
              <a:rPr lang="zh-CN" altLang="zh-CN" sz="600" dirty="0">
                <a:latin typeface="Arial" panose="020B0604020202020204" pitchFamily="34" charset="0"/>
                <a:ea typeface="微软雅黑" panose="020B0503020204020204" pitchFamily="18" charset="-122"/>
                <a:cs typeface="Arial" panose="020B0604020202020204" pitchFamily="34" charset="0"/>
              </a:rPr>
              <a:t>科威特能源公司伊拉克分公司</a:t>
            </a:r>
          </a:p>
        </p:txBody>
      </p:sp>
      <p:sp>
        <p:nvSpPr>
          <p:cNvPr id="11" name="矩形 10"/>
          <p:cNvSpPr/>
          <p:nvPr/>
        </p:nvSpPr>
        <p:spPr>
          <a:xfrm>
            <a:off x="6127659" y="6243181"/>
            <a:ext cx="1752601" cy="230832"/>
          </a:xfrm>
          <a:prstGeom prst="rect">
            <a:avLst/>
          </a:prstGeom>
          <a:solidFill>
            <a:schemeClr val="bg1"/>
          </a:solidFill>
        </p:spPr>
        <p:txBody>
          <a:bodyPr wrap="square" lIns="0" tIns="0" rIns="0" bIns="0">
            <a:spAutoFit/>
          </a:bodyPr>
          <a:lstStyle/>
          <a:p>
            <a:pPr algn="ctr"/>
            <a:r>
              <a:rPr lang="zh-CN" altLang="zh-CN" sz="500" dirty="0">
                <a:latin typeface="Arial" panose="020B0604020202020204" pitchFamily="34" charset="0"/>
                <a:ea typeface="微软雅黑" panose="020B0503020204020204" pitchFamily="18" charset="-122"/>
                <a:cs typeface="Arial" panose="020B0604020202020204" pitchFamily="34" charset="0"/>
              </a:rPr>
              <a:t>邮政信箱</a:t>
            </a:r>
            <a:r>
              <a:rPr lang="en-US" altLang="zh-CN" sz="500" dirty="0">
                <a:latin typeface="Arial" panose="020B0604020202020204" pitchFamily="34" charset="0"/>
                <a:ea typeface="微软雅黑" panose="020B0503020204020204" pitchFamily="18" charset="-122"/>
                <a:cs typeface="Arial" panose="020B0604020202020204" pitchFamily="34" charset="0"/>
              </a:rPr>
              <a:t>2480</a:t>
            </a:r>
            <a:r>
              <a:rPr lang="zh-CN" altLang="zh-CN" sz="500" dirty="0">
                <a:latin typeface="Arial" panose="020B0604020202020204" pitchFamily="34" charset="0"/>
                <a:ea typeface="微软雅黑" panose="020B0503020204020204" pitchFamily="18" charset="-122"/>
                <a:cs typeface="Arial" panose="020B0604020202020204" pitchFamily="34" charset="0"/>
              </a:rPr>
              <a:t>。阿沙尔邮局</a:t>
            </a:r>
            <a:r>
              <a:rPr lang="en-US" altLang="zh-CN" sz="500" dirty="0">
                <a:latin typeface="Arial" panose="020B0604020202020204" pitchFamily="34" charset="0"/>
                <a:ea typeface="微软雅黑" panose="020B0503020204020204" pitchFamily="18" charset="-122"/>
                <a:cs typeface="Arial" panose="020B0604020202020204" pitchFamily="34" charset="0"/>
              </a:rPr>
              <a:t> - </a:t>
            </a:r>
            <a:r>
              <a:rPr lang="zh-CN" altLang="zh-CN" sz="500" dirty="0">
                <a:latin typeface="Arial" panose="020B0604020202020204" pitchFamily="34" charset="0"/>
                <a:ea typeface="微软雅黑" panose="020B0503020204020204" pitchFamily="18" charset="-122"/>
                <a:cs typeface="Arial" panose="020B0604020202020204" pitchFamily="34" charset="0"/>
              </a:rPr>
              <a:t>巴士拉，伊拉克</a:t>
            </a:r>
          </a:p>
          <a:p>
            <a:pPr algn="ctr"/>
            <a:r>
              <a:rPr lang="zh-CN" altLang="zh-CN" sz="500" dirty="0">
                <a:latin typeface="Arial" panose="020B0604020202020204" pitchFamily="34" charset="0"/>
                <a:ea typeface="微软雅黑" panose="020B0503020204020204" pitchFamily="18" charset="-122"/>
                <a:cs typeface="Arial" panose="020B0604020202020204" pitchFamily="34" charset="0"/>
              </a:rPr>
              <a:t>电话：</a:t>
            </a:r>
            <a:r>
              <a:rPr lang="en-US" altLang="zh-CN" sz="500" dirty="0">
                <a:latin typeface="Arial" panose="020B0604020202020204" pitchFamily="34" charset="0"/>
                <a:ea typeface="微软雅黑" panose="020B0503020204020204" pitchFamily="18" charset="-122"/>
                <a:cs typeface="Arial" panose="020B0604020202020204" pitchFamily="34" charset="0"/>
              </a:rPr>
              <a:t>00964</a:t>
            </a:r>
            <a:r>
              <a:rPr lang="zh-CN" altLang="zh-CN" sz="500" dirty="0">
                <a:latin typeface="Arial" panose="020B0604020202020204" pitchFamily="34" charset="0"/>
                <a:ea typeface="微软雅黑" panose="020B0503020204020204" pitchFamily="18" charset="-122"/>
                <a:cs typeface="Arial" panose="020B0604020202020204" pitchFamily="34" charset="0"/>
              </a:rPr>
              <a:t>（</a:t>
            </a:r>
            <a:r>
              <a:rPr lang="en-US" altLang="zh-CN" sz="500" dirty="0">
                <a:latin typeface="Arial" panose="020B0604020202020204" pitchFamily="34" charset="0"/>
                <a:ea typeface="微软雅黑" panose="020B0503020204020204" pitchFamily="18" charset="-122"/>
                <a:cs typeface="Arial" panose="020B0604020202020204" pitchFamily="34" charset="0"/>
              </a:rPr>
              <a:t>040</a:t>
            </a:r>
            <a:r>
              <a:rPr lang="zh-CN" altLang="zh-CN" sz="500" dirty="0">
                <a:latin typeface="Arial" panose="020B0604020202020204" pitchFamily="34" charset="0"/>
                <a:ea typeface="微软雅黑" panose="020B0503020204020204" pitchFamily="18" charset="-122"/>
                <a:cs typeface="Arial" panose="020B0604020202020204" pitchFamily="34" charset="0"/>
              </a:rPr>
              <a:t>）</a:t>
            </a:r>
            <a:r>
              <a:rPr lang="en-US" altLang="zh-CN" sz="500" dirty="0">
                <a:latin typeface="Arial" panose="020B0604020202020204" pitchFamily="34" charset="0"/>
                <a:ea typeface="微软雅黑" panose="020B0503020204020204" pitchFamily="18" charset="-122"/>
                <a:cs typeface="Arial" panose="020B0604020202020204" pitchFamily="34" charset="0"/>
              </a:rPr>
              <a:t>613200</a:t>
            </a:r>
            <a:r>
              <a:rPr lang="zh-CN" altLang="zh-CN" sz="500" dirty="0">
                <a:latin typeface="Arial" panose="020B0604020202020204" pitchFamily="34" charset="0"/>
                <a:ea typeface="微软雅黑" panose="020B0503020204020204" pitchFamily="18" charset="-122"/>
                <a:cs typeface="Arial" panose="020B0604020202020204" pitchFamily="34" charset="0"/>
              </a:rPr>
              <a:t>，手机：</a:t>
            </a:r>
            <a:r>
              <a:rPr lang="en-US" altLang="zh-CN" sz="500" dirty="0">
                <a:latin typeface="Arial" panose="020B0604020202020204" pitchFamily="34" charset="0"/>
                <a:ea typeface="微软雅黑" panose="020B0503020204020204" pitchFamily="18" charset="-122"/>
                <a:cs typeface="Arial" panose="020B0604020202020204" pitchFamily="34" charset="0"/>
              </a:rPr>
              <a:t>00964 7717777110</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gn="ctr"/>
            <a:r>
              <a:rPr lang="zh-CN" altLang="zh-CN" sz="500" dirty="0">
                <a:latin typeface="Arial" panose="020B0604020202020204" pitchFamily="34" charset="0"/>
                <a:ea typeface="微软雅黑" panose="020B0503020204020204" pitchFamily="18" charset="-122"/>
                <a:cs typeface="Arial" panose="020B0604020202020204" pitchFamily="34" charset="0"/>
              </a:rPr>
              <a:t>电子邮箱：</a:t>
            </a:r>
            <a:r>
              <a:rPr lang="en-US" altLang="zh-CN" sz="500" dirty="0">
                <a:latin typeface="Arial" panose="020B0604020202020204" pitchFamily="34" charset="0"/>
                <a:ea typeface="微软雅黑" panose="020B0503020204020204" pitchFamily="18" charset="-122"/>
                <a:cs typeface="Arial" panose="020B0604020202020204" pitchFamily="34" charset="0"/>
                <a:hlinkClick r:id="rId4"/>
              </a:rPr>
              <a:t>info.keil@kee.com.k</a:t>
            </a:r>
            <a:r>
              <a:rPr lang="en-US" altLang="zh-CN" sz="500" dirty="0">
                <a:latin typeface="Arial" panose="020B0604020202020204" pitchFamily="34" charset="0"/>
                <a:ea typeface="微软雅黑" panose="020B0503020204020204" pitchFamily="18" charset="-122"/>
                <a:cs typeface="Arial" panose="020B0604020202020204" pitchFamily="34" charset="0"/>
              </a:rPr>
              <a:t>w</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9759" y="1741804"/>
            <a:ext cx="8823325" cy="20561"/>
          </a:xfrm>
          <a:custGeom>
            <a:avLst/>
            <a:gdLst>
              <a:gd name="connsiteX0" fmla="*/ 6350 w 8823325"/>
              <a:gd name="connsiteY0" fmla="*/ 6350 h 20561"/>
              <a:gd name="connsiteX1" fmla="*/ 8816974 w 8823325"/>
              <a:gd name="connsiteY1" fmla="*/ 6350 h 20561"/>
            </a:gdLst>
            <a:ahLst/>
            <a:cxnLst>
              <a:cxn ang="0">
                <a:pos x="connsiteX0" y="connsiteY0"/>
              </a:cxn>
              <a:cxn ang="1">
                <a:pos x="connsiteX1" y="connsiteY1"/>
              </a:cxn>
            </a:cxnLst>
            <a:rect l="l" t="t" r="r" b="b"/>
            <a:pathLst>
              <a:path w="8823325" h="20561">
                <a:moveTo>
                  <a:pt x="6350" y="6350"/>
                </a:moveTo>
                <a:lnTo>
                  <a:pt x="8816974"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22300" y="1778000"/>
            <a:ext cx="4330700" cy="3187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067300" y="1778000"/>
            <a:ext cx="4356100" cy="3200400"/>
          </a:xfrm>
          <a:prstGeom prst="rect">
            <a:avLst/>
          </a:prstGeom>
          <a:noFill/>
        </p:spPr>
      </p:pic>
      <p:sp>
        <p:nvSpPr>
          <p:cNvPr id="2" name="TextBox 1"/>
          <p:cNvSpPr txBox="1"/>
          <p:nvPr/>
        </p:nvSpPr>
        <p:spPr>
          <a:xfrm>
            <a:off x="3315654" y="916414"/>
            <a:ext cx="3427092"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5" name="TextBox 1"/>
          <p:cNvSpPr txBox="1"/>
          <p:nvPr/>
        </p:nvSpPr>
        <p:spPr>
          <a:xfrm>
            <a:off x="2844800" y="5613400"/>
            <a:ext cx="4118884" cy="1250792"/>
          </a:xfrm>
          <a:prstGeom prst="rect">
            <a:avLst/>
          </a:prstGeom>
          <a:noFill/>
        </p:spPr>
        <p:txBody>
          <a:bodyPr wrap="none" lIns="0" tIns="0" rIns="0" rtlCol="0">
            <a:spAutoFit/>
          </a:bodyPr>
          <a:lstStyle/>
          <a:p>
            <a:pP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CEMENT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API</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CERTIFICATE</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3200"/>
              </a:lnSpc>
            </a:pP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水泥</a:t>
            </a:r>
            <a:r>
              <a:rPr lang="en-US"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API</a:t>
            </a: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证书</a:t>
            </a:r>
          </a:p>
          <a:p>
            <a:pPr>
              <a:lnSpc>
                <a:spcPts val="3200"/>
              </a:lnSpc>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9759" y="1741804"/>
            <a:ext cx="8823325" cy="20561"/>
          </a:xfrm>
          <a:custGeom>
            <a:avLst/>
            <a:gdLst>
              <a:gd name="connsiteX0" fmla="*/ 6350 w 8823325"/>
              <a:gd name="connsiteY0" fmla="*/ 6350 h 20561"/>
              <a:gd name="connsiteX1" fmla="*/ 8816974 w 8823325"/>
              <a:gd name="connsiteY1" fmla="*/ 6350 h 20561"/>
            </a:gdLst>
            <a:ahLst/>
            <a:cxnLst>
              <a:cxn ang="0">
                <a:pos x="connsiteX0" y="connsiteY0"/>
              </a:cxn>
              <a:cxn ang="1">
                <a:pos x="connsiteX1" y="connsiteY1"/>
              </a:cxn>
            </a:cxnLst>
            <a:rect l="l" t="t" r="r" b="b"/>
            <a:pathLst>
              <a:path w="8823325" h="20561">
                <a:moveTo>
                  <a:pt x="6350" y="6350"/>
                </a:moveTo>
                <a:lnTo>
                  <a:pt x="8816974"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58800" y="1803400"/>
            <a:ext cx="8915400" cy="4203700"/>
          </a:xfrm>
          <a:prstGeom prst="rect">
            <a:avLst/>
          </a:prstGeom>
          <a:noFill/>
        </p:spPr>
      </p:pic>
      <p:sp>
        <p:nvSpPr>
          <p:cNvPr id="2" name="TextBox 1"/>
          <p:cNvSpPr txBox="1"/>
          <p:nvPr/>
        </p:nvSpPr>
        <p:spPr>
          <a:xfrm>
            <a:off x="3302954" y="914400"/>
            <a:ext cx="3427092"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3" name="TextBox 1"/>
          <p:cNvSpPr txBox="1"/>
          <p:nvPr/>
        </p:nvSpPr>
        <p:spPr>
          <a:xfrm>
            <a:off x="3035300" y="6172200"/>
            <a:ext cx="3400931" cy="1250792"/>
          </a:xfrm>
          <a:prstGeom prst="rect">
            <a:avLst/>
          </a:prstGeom>
          <a:noFill/>
        </p:spPr>
        <p:txBody>
          <a:bodyPr wrap="none" lIns="0" tIns="0" rIns="0" rtlCol="0">
            <a:spAutoFit/>
          </a:bodyPr>
          <a:lstStyle/>
          <a:p>
            <a:pP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BARITE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TEST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REPORT</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3200"/>
              </a:lnSpc>
            </a:pP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重晶石检验报告</a:t>
            </a:r>
          </a:p>
          <a:p>
            <a:pPr>
              <a:lnSpc>
                <a:spcPts val="3200"/>
              </a:lnSpc>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9759" y="1741804"/>
            <a:ext cx="8823325" cy="20561"/>
          </a:xfrm>
          <a:custGeom>
            <a:avLst/>
            <a:gdLst>
              <a:gd name="connsiteX0" fmla="*/ 6350 w 8823325"/>
              <a:gd name="connsiteY0" fmla="*/ 6350 h 20561"/>
              <a:gd name="connsiteX1" fmla="*/ 8816974 w 8823325"/>
              <a:gd name="connsiteY1" fmla="*/ 6350 h 20561"/>
            </a:gdLst>
            <a:ahLst/>
            <a:cxnLst>
              <a:cxn ang="0">
                <a:pos x="connsiteX0" y="connsiteY0"/>
              </a:cxn>
              <a:cxn ang="1">
                <a:pos x="connsiteX1" y="connsiteY1"/>
              </a:cxn>
            </a:cxnLst>
            <a:rect l="l" t="t" r="r" b="b"/>
            <a:pathLst>
              <a:path w="8823325" h="20561">
                <a:moveTo>
                  <a:pt x="6350" y="6350"/>
                </a:moveTo>
                <a:lnTo>
                  <a:pt x="8816974"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58800" y="1790700"/>
            <a:ext cx="5918200" cy="40767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502400" y="1816100"/>
            <a:ext cx="2806700" cy="4038600"/>
          </a:xfrm>
          <a:prstGeom prst="rect">
            <a:avLst/>
          </a:prstGeom>
          <a:noFill/>
        </p:spPr>
      </p:pic>
      <p:sp>
        <p:nvSpPr>
          <p:cNvPr id="2" name="TextBox 1"/>
          <p:cNvSpPr txBox="1"/>
          <p:nvPr/>
        </p:nvSpPr>
        <p:spPr>
          <a:xfrm>
            <a:off x="3301368" y="974855"/>
            <a:ext cx="3427092"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5" name="TextBox 1"/>
          <p:cNvSpPr txBox="1"/>
          <p:nvPr/>
        </p:nvSpPr>
        <p:spPr>
          <a:xfrm>
            <a:off x="2705100" y="6096000"/>
            <a:ext cx="4051237" cy="1250792"/>
          </a:xfrm>
          <a:prstGeom prst="rect">
            <a:avLst/>
          </a:prstGeom>
          <a:noFill/>
        </p:spPr>
        <p:txBody>
          <a:bodyPr wrap="none" lIns="0" tIns="0" rIns="0" rtlCol="0">
            <a:spAutoFit/>
          </a:bodyPr>
          <a:lstStyle/>
          <a:p>
            <a:pPr algn="ct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Hydrochloric</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Acid</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Report</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3200"/>
              </a:lnSpc>
            </a:pP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盐酸报告</a:t>
            </a:r>
          </a:p>
          <a:p>
            <a:pPr>
              <a:lnSpc>
                <a:spcPts val="3200"/>
              </a:lnSpc>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77215" y="1735201"/>
            <a:ext cx="8822690" cy="20561"/>
          </a:xfrm>
          <a:custGeom>
            <a:avLst/>
            <a:gdLst>
              <a:gd name="connsiteX0" fmla="*/ 6350 w 8822690"/>
              <a:gd name="connsiteY0" fmla="*/ 6350 h 20561"/>
              <a:gd name="connsiteX1" fmla="*/ 8816340 w 8822690"/>
              <a:gd name="connsiteY1" fmla="*/ 6350 h 20561"/>
            </a:gdLst>
            <a:ahLst/>
            <a:cxnLst>
              <a:cxn ang="0">
                <a:pos x="connsiteX0" y="connsiteY0"/>
              </a:cxn>
              <a:cxn ang="1">
                <a:pos x="connsiteX1" y="connsiteY1"/>
              </a:cxn>
            </a:cxnLst>
            <a:rect l="l" t="t" r="r" b="b"/>
            <a:pathLst>
              <a:path w="8822690" h="20561">
                <a:moveTo>
                  <a:pt x="6350" y="6350"/>
                </a:moveTo>
                <a:lnTo>
                  <a:pt x="8816340"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96900" y="1828800"/>
            <a:ext cx="2819400" cy="3987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3517900" y="1638300"/>
            <a:ext cx="2882900" cy="44323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6400800" y="1803400"/>
            <a:ext cx="2921000" cy="3886200"/>
          </a:xfrm>
          <a:prstGeom prst="rect">
            <a:avLst/>
          </a:prstGeom>
          <a:noFill/>
        </p:spPr>
      </p:pic>
      <p:sp>
        <p:nvSpPr>
          <p:cNvPr id="2" name="TextBox 1"/>
          <p:cNvSpPr txBox="1"/>
          <p:nvPr/>
        </p:nvSpPr>
        <p:spPr>
          <a:xfrm>
            <a:off x="3314700" y="1320800"/>
            <a:ext cx="34036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p>
        </p:txBody>
      </p:sp>
      <p:sp>
        <p:nvSpPr>
          <p:cNvPr id="6" name="TextBox 1"/>
          <p:cNvSpPr txBox="1"/>
          <p:nvPr/>
        </p:nvSpPr>
        <p:spPr>
          <a:xfrm>
            <a:off x="800100" y="5994400"/>
            <a:ext cx="8432800" cy="406400"/>
          </a:xfrm>
          <a:prstGeom prst="rect">
            <a:avLst/>
          </a:prstGeom>
          <a:noFill/>
        </p:spPr>
        <p:txBody>
          <a:bodyPr wrap="none" lIns="0" tIns="0" rIns="0" rtlCol="0">
            <a:spAutoFit/>
          </a:bodyPr>
          <a:lstStyle/>
          <a:p>
            <a:pP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Barite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&amp;</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Bentonite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&amp;</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Abrasive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Garnete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TEST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REPORT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77215" y="1735201"/>
            <a:ext cx="8822690" cy="20561"/>
          </a:xfrm>
          <a:custGeom>
            <a:avLst/>
            <a:gdLst>
              <a:gd name="connsiteX0" fmla="*/ 6350 w 8822690"/>
              <a:gd name="connsiteY0" fmla="*/ 6350 h 20561"/>
              <a:gd name="connsiteX1" fmla="*/ 8816340 w 8822690"/>
              <a:gd name="connsiteY1" fmla="*/ 6350 h 20561"/>
            </a:gdLst>
            <a:ahLst/>
            <a:cxnLst>
              <a:cxn ang="0">
                <a:pos x="connsiteX0" y="connsiteY0"/>
              </a:cxn>
              <a:cxn ang="1">
                <a:pos x="connsiteX1" y="connsiteY1"/>
              </a:cxn>
            </a:cxnLst>
            <a:rect l="l" t="t" r="r" b="b"/>
            <a:pathLst>
              <a:path w="8822690" h="20561">
                <a:moveTo>
                  <a:pt x="6350" y="6350"/>
                </a:moveTo>
                <a:lnTo>
                  <a:pt x="8816340"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596900" y="1828800"/>
            <a:ext cx="2819400" cy="3987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3517900" y="1638300"/>
            <a:ext cx="2882900" cy="44323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6400800" y="1796415"/>
            <a:ext cx="2921000" cy="3886200"/>
          </a:xfrm>
          <a:prstGeom prst="rect">
            <a:avLst/>
          </a:prstGeom>
          <a:noFill/>
        </p:spPr>
      </p:pic>
      <p:sp>
        <p:nvSpPr>
          <p:cNvPr id="2" name="TextBox 1"/>
          <p:cNvSpPr txBox="1"/>
          <p:nvPr/>
        </p:nvSpPr>
        <p:spPr>
          <a:xfrm>
            <a:off x="4469110" y="1320800"/>
            <a:ext cx="1179810" cy="400751"/>
          </a:xfrm>
          <a:prstGeom prst="rect">
            <a:avLst/>
          </a:prstGeom>
          <a:noFill/>
        </p:spPr>
        <p:txBody>
          <a:bodyPr wrap="none" lIns="0" tIns="0" rIns="0" rtlCol="0">
            <a:spAutoFit/>
          </a:bodyPr>
          <a:lstStyle/>
          <a:p>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p:txBody>
      </p:sp>
      <p:sp>
        <p:nvSpPr>
          <p:cNvPr id="6" name="TextBox 1"/>
          <p:cNvSpPr txBox="1"/>
          <p:nvPr/>
        </p:nvSpPr>
        <p:spPr>
          <a:xfrm>
            <a:off x="839910" y="5994400"/>
            <a:ext cx="8304089" cy="430118"/>
          </a:xfrm>
          <a:prstGeom prst="rect">
            <a:avLst/>
          </a:prstGeom>
          <a:noFill/>
        </p:spPr>
        <p:txBody>
          <a:bodyPr wrap="square" lIns="0" tIns="0" rIns="0" rtlCol="0">
            <a:spAutoFit/>
          </a:bodyPr>
          <a:lstStyle/>
          <a:p>
            <a:pPr algn="ct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重晶石、膨润土、石榴石检验报告</a:t>
            </a:r>
          </a:p>
        </p:txBody>
      </p:sp>
      <p:sp>
        <p:nvSpPr>
          <p:cNvPr id="8" name="矩形 7"/>
          <p:cNvSpPr/>
          <p:nvPr/>
        </p:nvSpPr>
        <p:spPr>
          <a:xfrm>
            <a:off x="998220" y="1996440"/>
            <a:ext cx="1447800" cy="92333"/>
          </a:xfrm>
          <a:prstGeom prst="rect">
            <a:avLst/>
          </a:prstGeom>
          <a:solidFill>
            <a:schemeClr val="bg1"/>
          </a:solidFill>
        </p:spPr>
        <p:txBody>
          <a:bodyPr wrap="square" lIns="0" tIns="0" rIns="0" bIns="0">
            <a:spAutoFit/>
          </a:bodyPr>
          <a:lstStyle/>
          <a:p>
            <a:pPr algn="r"/>
            <a:r>
              <a:rPr lang="zh-CN" altLang="zh-CN" sz="600" b="1" dirty="0">
                <a:latin typeface="Arial" panose="020B0604020202020204" pitchFamily="34" charset="0"/>
                <a:ea typeface="微软雅黑" panose="020B0503020204020204" pitchFamily="18" charset="-122"/>
                <a:cs typeface="Arial" panose="020B0604020202020204" pitchFamily="34" charset="0"/>
              </a:rPr>
              <a:t>矿产与石材的制造和进出口</a:t>
            </a:r>
          </a:p>
        </p:txBody>
      </p:sp>
      <p:sp>
        <p:nvSpPr>
          <p:cNvPr id="9" name="矩形 8"/>
          <p:cNvSpPr/>
          <p:nvPr/>
        </p:nvSpPr>
        <p:spPr>
          <a:xfrm>
            <a:off x="800100" y="2141220"/>
            <a:ext cx="1645920" cy="153888"/>
          </a:xfrm>
          <a:prstGeom prst="rect">
            <a:avLst/>
          </a:prstGeom>
          <a:solidFill>
            <a:schemeClr val="bg1"/>
          </a:solidFill>
        </p:spPr>
        <p:txBody>
          <a:bodyPr wrap="square" lIns="0" tIns="0" rIns="0" bIns="0">
            <a:spAutoFit/>
          </a:bodyPr>
          <a:lstStyle/>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印度古吉拉特邦艾哈迈达巴德孟买加油站对面苏立泰尔</a:t>
            </a:r>
            <a:r>
              <a:rPr lang="en-US" altLang="zh-CN" sz="500" dirty="0">
                <a:latin typeface="Arial" panose="020B0604020202020204" pitchFamily="34" charset="0"/>
                <a:ea typeface="微软雅黑" panose="020B0503020204020204" pitchFamily="18" charset="-122"/>
                <a:cs typeface="Arial" panose="020B0604020202020204" pitchFamily="34" charset="0"/>
              </a:rPr>
              <a:t>3</a:t>
            </a:r>
            <a:r>
              <a:rPr lang="zh-CN" altLang="zh-CN" sz="500" dirty="0">
                <a:latin typeface="Arial" panose="020B0604020202020204" pitchFamily="34" charset="0"/>
                <a:ea typeface="微软雅黑" panose="020B0503020204020204" pitchFamily="18" charset="-122"/>
                <a:cs typeface="Arial" panose="020B0604020202020204" pitchFamily="34" charset="0"/>
              </a:rPr>
              <a:t>楼</a:t>
            </a:r>
            <a:r>
              <a:rPr lang="en-US" altLang="zh-CN" sz="500" dirty="0">
                <a:latin typeface="Arial" panose="020B0604020202020204" pitchFamily="34" charset="0"/>
                <a:ea typeface="微软雅黑" panose="020B0503020204020204" pitchFamily="18" charset="-122"/>
                <a:cs typeface="Arial" panose="020B0604020202020204" pitchFamily="34" charset="0"/>
              </a:rPr>
              <a:t>301</a:t>
            </a:r>
            <a:r>
              <a:rPr lang="zh-CN" altLang="zh-CN" sz="500" dirty="0">
                <a:latin typeface="Arial" panose="020B0604020202020204" pitchFamily="34" charset="0"/>
                <a:ea typeface="微软雅黑" panose="020B0503020204020204" pitchFamily="18" charset="-122"/>
                <a:cs typeface="Arial" panose="020B0604020202020204" pitchFamily="34" charset="0"/>
              </a:rPr>
              <a:t>室，邮编：</a:t>
            </a:r>
            <a:r>
              <a:rPr lang="en-US" altLang="zh-CN" sz="500" dirty="0">
                <a:latin typeface="Arial" panose="020B0604020202020204" pitchFamily="34" charset="0"/>
                <a:ea typeface="微软雅黑" panose="020B0503020204020204" pitchFamily="18" charset="-122"/>
                <a:cs typeface="Arial" panose="020B0604020202020204" pitchFamily="34" charset="0"/>
              </a:rPr>
              <a:t>380 004</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10" name="矩形 9"/>
          <p:cNvSpPr/>
          <p:nvPr/>
        </p:nvSpPr>
        <p:spPr>
          <a:xfrm>
            <a:off x="800100" y="2362200"/>
            <a:ext cx="1645920" cy="230832"/>
          </a:xfrm>
          <a:prstGeom prst="rect">
            <a:avLst/>
          </a:prstGeom>
          <a:solidFill>
            <a:schemeClr val="bg1"/>
          </a:solidFill>
        </p:spPr>
        <p:txBody>
          <a:bodyPr wrap="square" lIns="0" tIns="0" rIns="0" bIns="0">
            <a:spAutoFit/>
          </a:bodyPr>
          <a:lstStyle/>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电话：</a:t>
            </a:r>
            <a:r>
              <a:rPr lang="en-US" altLang="zh-CN" sz="500" dirty="0">
                <a:latin typeface="Arial" panose="020B0604020202020204" pitchFamily="34" charset="0"/>
                <a:ea typeface="微软雅黑" panose="020B0503020204020204" pitchFamily="18" charset="-122"/>
                <a:cs typeface="Arial" panose="020B0604020202020204" pitchFamily="34" charset="0"/>
              </a:rPr>
              <a:t>91 79 25621254 </a:t>
            </a:r>
            <a:r>
              <a:rPr lang="zh-CN" altLang="zh-CN" sz="500" dirty="0">
                <a:latin typeface="Arial" panose="020B0604020202020204" pitchFamily="34" charset="0"/>
                <a:ea typeface="微软雅黑" panose="020B0503020204020204" pitchFamily="18" charset="-122"/>
                <a:cs typeface="Arial" panose="020B0604020202020204" pitchFamily="34" charset="0"/>
              </a:rPr>
              <a:t>传真：</a:t>
            </a:r>
            <a:r>
              <a:rPr lang="en-US" altLang="zh-CN" sz="500" dirty="0">
                <a:latin typeface="Arial" panose="020B0604020202020204" pitchFamily="34" charset="0"/>
                <a:ea typeface="微软雅黑" panose="020B0503020204020204" pitchFamily="18" charset="-122"/>
                <a:cs typeface="Arial" panose="020B0604020202020204" pitchFamily="34" charset="0"/>
              </a:rPr>
              <a:t>91 79 25621255</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手机：</a:t>
            </a:r>
            <a:r>
              <a:rPr lang="en-US" altLang="zh-CN" sz="500" dirty="0">
                <a:latin typeface="Arial" panose="020B0604020202020204" pitchFamily="34" charset="0"/>
                <a:ea typeface="微软雅黑" panose="020B0503020204020204" pitchFamily="18" charset="-122"/>
                <a:cs typeface="Arial" panose="020B0604020202020204" pitchFamily="34" charset="0"/>
              </a:rPr>
              <a:t>91 9825019229/91 9427576000</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电子邮箱：</a:t>
            </a:r>
            <a:r>
              <a:rPr lang="en-US" altLang="zh-CN" sz="500" dirty="0">
                <a:latin typeface="Arial" panose="020B0604020202020204" pitchFamily="34" charset="0"/>
                <a:ea typeface="微软雅黑" panose="020B0503020204020204" pitchFamily="18" charset="-122"/>
                <a:cs typeface="Arial" panose="020B0604020202020204" pitchFamily="34" charset="0"/>
                <a:hlinkClick r:id="rId5"/>
              </a:rPr>
              <a:t>devintl.stones@hotmail.com</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11" name="矩形 10"/>
          <p:cNvSpPr/>
          <p:nvPr/>
        </p:nvSpPr>
        <p:spPr>
          <a:xfrm>
            <a:off x="2290763" y="2690815"/>
            <a:ext cx="375285"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重晶石</a:t>
            </a:r>
          </a:p>
        </p:txBody>
      </p:sp>
      <p:sp>
        <p:nvSpPr>
          <p:cNvPr id="12" name="矩形 11"/>
          <p:cNvSpPr/>
          <p:nvPr/>
        </p:nvSpPr>
        <p:spPr>
          <a:xfrm>
            <a:off x="647696" y="2690815"/>
            <a:ext cx="490541" cy="61555"/>
          </a:xfrm>
          <a:prstGeom prst="rect">
            <a:avLst/>
          </a:prstGeom>
          <a:solidFill>
            <a:schemeClr val="bg1"/>
          </a:solidFill>
        </p:spPr>
        <p:txBody>
          <a:bodyPr wrap="square" lIns="0" tIns="0" rIns="0" bIns="0">
            <a:spAutoFit/>
          </a:bodyPr>
          <a:lstStyle/>
          <a:p>
            <a:r>
              <a:rPr lang="zh-CN" altLang="zh-CN" sz="400" dirty="0">
                <a:latin typeface="Arial" panose="020B0604020202020204" pitchFamily="34" charset="0"/>
                <a:ea typeface="微软雅黑" panose="020B0503020204020204" pitchFamily="18" charset="-122"/>
                <a:cs typeface="Arial" panose="020B0604020202020204" pitchFamily="34" charset="0"/>
              </a:rPr>
              <a:t>产品名称</a:t>
            </a:r>
          </a:p>
        </p:txBody>
      </p:sp>
      <p:sp>
        <p:nvSpPr>
          <p:cNvPr id="13" name="矩形 12"/>
          <p:cNvSpPr/>
          <p:nvPr/>
        </p:nvSpPr>
        <p:spPr>
          <a:xfrm>
            <a:off x="642933" y="2773625"/>
            <a:ext cx="881067" cy="61555"/>
          </a:xfrm>
          <a:prstGeom prst="rect">
            <a:avLst/>
          </a:prstGeom>
          <a:solidFill>
            <a:schemeClr val="bg1"/>
          </a:solidFill>
        </p:spPr>
        <p:txBody>
          <a:bodyPr wrap="square" lIns="0" tIns="0" rIns="0" bIns="0">
            <a:spAutoFit/>
          </a:bodyPr>
          <a:lstStyle/>
          <a:p>
            <a:r>
              <a:rPr lang="zh-CN" altLang="zh-CN" sz="400" dirty="0">
                <a:latin typeface="Arial" panose="020B0604020202020204" pitchFamily="34" charset="0"/>
                <a:ea typeface="微软雅黑" panose="020B0503020204020204" pitchFamily="18" charset="-122"/>
                <a:cs typeface="Arial" panose="020B0604020202020204" pitchFamily="34" charset="0"/>
              </a:rPr>
              <a:t>作为盐水粘土</a:t>
            </a:r>
            <a:r>
              <a:rPr lang="en-US" altLang="zh-CN" sz="400" dirty="0">
                <a:latin typeface="Arial" panose="020B0604020202020204" pitchFamily="34" charset="0"/>
                <a:ea typeface="微软雅黑" panose="020B0503020204020204" pitchFamily="18" charset="-122"/>
                <a:cs typeface="Arial" panose="020B0604020202020204" pitchFamily="34" charset="0"/>
              </a:rPr>
              <a:t>/</a:t>
            </a:r>
            <a:r>
              <a:rPr lang="zh-CN" altLang="zh-CN" sz="400" dirty="0">
                <a:latin typeface="Arial" panose="020B0604020202020204" pitchFamily="34" charset="0"/>
                <a:ea typeface="微软雅黑" panose="020B0503020204020204" pitchFamily="18" charset="-122"/>
                <a:cs typeface="Arial" panose="020B0604020202020204" pitchFamily="34" charset="0"/>
              </a:rPr>
              <a:t>钻井泥浆</a:t>
            </a:r>
          </a:p>
        </p:txBody>
      </p:sp>
      <p:sp>
        <p:nvSpPr>
          <p:cNvPr id="14" name="矩形 13"/>
          <p:cNvSpPr/>
          <p:nvPr/>
        </p:nvSpPr>
        <p:spPr>
          <a:xfrm>
            <a:off x="1524000" y="2849469"/>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化学分析</a:t>
            </a:r>
          </a:p>
        </p:txBody>
      </p:sp>
      <p:sp>
        <p:nvSpPr>
          <p:cNvPr id="15" name="矩形 14"/>
          <p:cNvSpPr/>
          <p:nvPr/>
        </p:nvSpPr>
        <p:spPr>
          <a:xfrm>
            <a:off x="2057400" y="2935975"/>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比重（</a:t>
            </a:r>
            <a:r>
              <a:rPr lang="en-US" altLang="zh-CN" sz="400" b="1" dirty="0">
                <a:latin typeface="Arial" panose="020B0604020202020204" pitchFamily="34" charset="0"/>
                <a:ea typeface="微软雅黑" panose="020B0503020204020204" pitchFamily="18" charset="-122"/>
                <a:cs typeface="Arial" panose="020B0604020202020204" pitchFamily="34" charset="0"/>
              </a:rPr>
              <a:t>%</a:t>
            </a:r>
            <a:r>
              <a:rPr lang="zh-CN" altLang="zh-CN" sz="400" b="1" dirty="0">
                <a:latin typeface="Arial" panose="020B0604020202020204" pitchFamily="34" charset="0"/>
                <a:ea typeface="微软雅黑" panose="020B0503020204020204" pitchFamily="18" charset="-122"/>
                <a:cs typeface="Arial" panose="020B0604020202020204" pitchFamily="34" charset="0"/>
              </a:rPr>
              <a:t>）</a:t>
            </a:r>
          </a:p>
        </p:txBody>
      </p:sp>
      <p:sp>
        <p:nvSpPr>
          <p:cNvPr id="16" name="矩形 15"/>
          <p:cNvSpPr/>
          <p:nvPr/>
        </p:nvSpPr>
        <p:spPr>
          <a:xfrm>
            <a:off x="741993" y="2935975"/>
            <a:ext cx="70580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参数</a:t>
            </a:r>
          </a:p>
        </p:txBody>
      </p:sp>
      <p:sp>
        <p:nvSpPr>
          <p:cNvPr id="17" name="矩形 16"/>
          <p:cNvSpPr/>
          <p:nvPr/>
        </p:nvSpPr>
        <p:spPr>
          <a:xfrm>
            <a:off x="750096" y="3590926"/>
            <a:ext cx="597697"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强热失量</a:t>
            </a:r>
          </a:p>
        </p:txBody>
      </p:sp>
      <p:sp>
        <p:nvSpPr>
          <p:cNvPr id="18" name="矩形 17"/>
          <p:cNvSpPr/>
          <p:nvPr/>
        </p:nvSpPr>
        <p:spPr>
          <a:xfrm>
            <a:off x="750096" y="3670656"/>
            <a:ext cx="597697"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体积密度</a:t>
            </a:r>
          </a:p>
        </p:txBody>
      </p:sp>
      <p:sp>
        <p:nvSpPr>
          <p:cNvPr id="19" name="矩形 18"/>
          <p:cNvSpPr/>
          <p:nvPr/>
        </p:nvSpPr>
        <p:spPr>
          <a:xfrm>
            <a:off x="750096" y="3837958"/>
            <a:ext cx="597697"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水分</a:t>
            </a:r>
          </a:p>
        </p:txBody>
      </p:sp>
      <p:sp>
        <p:nvSpPr>
          <p:cNvPr id="20" name="矩形 19"/>
          <p:cNvSpPr/>
          <p:nvPr/>
        </p:nvSpPr>
        <p:spPr>
          <a:xfrm>
            <a:off x="1523999" y="4003058"/>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 物理分析</a:t>
            </a:r>
          </a:p>
        </p:txBody>
      </p:sp>
      <p:sp>
        <p:nvSpPr>
          <p:cNvPr id="21" name="矩形 20"/>
          <p:cNvSpPr/>
          <p:nvPr/>
        </p:nvSpPr>
        <p:spPr>
          <a:xfrm>
            <a:off x="741993" y="4083665"/>
            <a:ext cx="70580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参数</a:t>
            </a:r>
          </a:p>
        </p:txBody>
      </p:sp>
      <p:sp>
        <p:nvSpPr>
          <p:cNvPr id="22" name="矩形 21"/>
          <p:cNvSpPr/>
          <p:nvPr/>
        </p:nvSpPr>
        <p:spPr>
          <a:xfrm>
            <a:off x="2057400" y="4080039"/>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比重（</a:t>
            </a:r>
            <a:r>
              <a:rPr lang="en-US" altLang="zh-CN" sz="400" b="1" dirty="0">
                <a:latin typeface="Arial" panose="020B0604020202020204" pitchFamily="34" charset="0"/>
                <a:ea typeface="微软雅黑" panose="020B0503020204020204" pitchFamily="18" charset="-122"/>
                <a:cs typeface="Arial" panose="020B0604020202020204" pitchFamily="34" charset="0"/>
              </a:rPr>
              <a:t>%</a:t>
            </a:r>
            <a:r>
              <a:rPr lang="zh-CN" altLang="zh-CN" sz="400" b="1" dirty="0">
                <a:latin typeface="Arial" panose="020B0604020202020204" pitchFamily="34" charset="0"/>
                <a:ea typeface="微软雅黑" panose="020B0503020204020204" pitchFamily="18" charset="-122"/>
                <a:cs typeface="Arial" panose="020B0604020202020204" pitchFamily="34" charset="0"/>
              </a:rPr>
              <a:t>）</a:t>
            </a:r>
          </a:p>
        </p:txBody>
      </p:sp>
      <p:sp>
        <p:nvSpPr>
          <p:cNvPr id="23" name="矩形 22"/>
          <p:cNvSpPr/>
          <p:nvPr/>
        </p:nvSpPr>
        <p:spPr>
          <a:xfrm>
            <a:off x="769148" y="4243385"/>
            <a:ext cx="597697"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吸油</a:t>
            </a:r>
          </a:p>
        </p:txBody>
      </p:sp>
      <p:sp>
        <p:nvSpPr>
          <p:cNvPr id="24" name="矩形 23"/>
          <p:cNvSpPr/>
          <p:nvPr/>
        </p:nvSpPr>
        <p:spPr>
          <a:xfrm>
            <a:off x="769148" y="4167539"/>
            <a:ext cx="597697"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白度</a:t>
            </a:r>
          </a:p>
        </p:txBody>
      </p:sp>
      <p:sp>
        <p:nvSpPr>
          <p:cNvPr id="25" name="矩形 24"/>
          <p:cNvSpPr/>
          <p:nvPr/>
        </p:nvSpPr>
        <p:spPr>
          <a:xfrm>
            <a:off x="769148" y="4414837"/>
            <a:ext cx="597697"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比重</a:t>
            </a:r>
          </a:p>
        </p:txBody>
      </p:sp>
      <p:sp>
        <p:nvSpPr>
          <p:cNvPr id="26" name="矩形 25"/>
          <p:cNvSpPr/>
          <p:nvPr/>
        </p:nvSpPr>
        <p:spPr>
          <a:xfrm>
            <a:off x="1138237" y="4572000"/>
            <a:ext cx="1681163" cy="123111"/>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以上数据包含一般信息，且仅描述典型属性</a:t>
            </a:r>
            <a:endParaRPr lang="en-US" altLang="zh-CN" sz="4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400" dirty="0">
              <a:latin typeface="Arial" panose="020B0604020202020204" pitchFamily="34" charset="0"/>
              <a:ea typeface="微软雅黑" panose="020B0503020204020204" pitchFamily="18" charset="-122"/>
              <a:cs typeface="Arial" panose="020B0604020202020204" pitchFamily="34" charset="0"/>
            </a:endParaRPr>
          </a:p>
        </p:txBody>
      </p:sp>
      <p:sp>
        <p:nvSpPr>
          <p:cNvPr id="27" name="矩形 26"/>
          <p:cNvSpPr/>
          <p:nvPr/>
        </p:nvSpPr>
        <p:spPr>
          <a:xfrm>
            <a:off x="614680" y="4748215"/>
            <a:ext cx="2661920" cy="430887"/>
          </a:xfrm>
          <a:prstGeom prst="rect">
            <a:avLst/>
          </a:prstGeom>
          <a:solidFill>
            <a:schemeClr val="bg1"/>
          </a:solidFill>
        </p:spPr>
        <p:txBody>
          <a:bodyPr wrap="square" lIns="0" tIns="0" rIns="0" bIns="0">
            <a:spAutoFit/>
          </a:bodyPr>
          <a:lstStyle/>
          <a:p>
            <a:r>
              <a:rPr lang="zh-CN" altLang="en-US" sz="800" dirty="0">
                <a:latin typeface="Arial" panose="020B0604020202020204" pitchFamily="34" charset="0"/>
                <a:ea typeface="微软雅黑" panose="020B0503020204020204" pitchFamily="18" charset="-122"/>
                <a:cs typeface="Arial" panose="020B0604020202020204" pitchFamily="34" charset="0"/>
              </a:rPr>
              <a:t>更多详情，您可通过</a:t>
            </a:r>
            <a:r>
              <a:rPr lang="en-US" altLang="zh-CN" sz="800" dirty="0">
                <a:latin typeface="Arial" panose="020B0604020202020204" pitchFamily="34" charset="0"/>
                <a:ea typeface="微软雅黑" panose="020B0503020204020204" pitchFamily="18" charset="-122"/>
                <a:cs typeface="Arial" panose="020B0604020202020204" pitchFamily="34" charset="0"/>
              </a:rPr>
              <a:t>info@devintl.co.in</a:t>
            </a:r>
            <a:r>
              <a:rPr lang="zh-CN" altLang="en-US" sz="800" dirty="0">
                <a:latin typeface="Arial" panose="020B0604020202020204" pitchFamily="34" charset="0"/>
                <a:ea typeface="微软雅黑" panose="020B0503020204020204" pitchFamily="18" charset="-122"/>
                <a:cs typeface="Arial" panose="020B0604020202020204" pitchFamily="34" charset="0"/>
              </a:rPr>
              <a:t>联系我们。</a:t>
            </a:r>
            <a:endParaRPr lang="en-US" altLang="zh-CN" sz="800" dirty="0">
              <a:latin typeface="Arial" panose="020B0604020202020204" pitchFamily="34" charset="0"/>
              <a:ea typeface="微软雅黑" panose="020B0503020204020204" pitchFamily="18" charset="-122"/>
              <a:cs typeface="Arial" panose="020B0604020202020204" pitchFamily="34" charset="0"/>
            </a:endParaRPr>
          </a:p>
          <a:p>
            <a:endParaRPr lang="zh-CN" altLang="en-US" sz="800" dirty="0">
              <a:latin typeface="Arial" panose="020B0604020202020204" pitchFamily="34" charset="0"/>
              <a:ea typeface="微软雅黑" panose="020B0503020204020204" pitchFamily="18" charset="-122"/>
              <a:cs typeface="Arial" panose="020B0604020202020204" pitchFamily="34" charset="0"/>
            </a:endParaRPr>
          </a:p>
          <a:p>
            <a:r>
              <a:rPr lang="zh-CN" altLang="en-US" sz="600" b="1" i="1" dirty="0">
                <a:latin typeface="Arial" panose="020B0604020202020204" pitchFamily="34" charset="0"/>
                <a:ea typeface="微软雅黑" panose="020B0503020204020204" pitchFamily="18" charset="-122"/>
                <a:cs typeface="Arial" panose="020B0604020202020204" pitchFamily="34" charset="0"/>
              </a:rPr>
              <a:t>谢谢</a:t>
            </a:r>
          </a:p>
          <a:p>
            <a:r>
              <a:rPr lang="en-US" altLang="zh-CN" sz="600" b="1" i="1" dirty="0">
                <a:latin typeface="Arial" panose="020B0604020202020204" pitchFamily="34" charset="0"/>
                <a:ea typeface="微软雅黑" panose="020B0503020204020204" pitchFamily="18" charset="-122"/>
                <a:cs typeface="Arial" panose="020B0604020202020204" pitchFamily="34" charset="0"/>
              </a:rPr>
              <a:t>Dev International</a:t>
            </a:r>
          </a:p>
        </p:txBody>
      </p:sp>
      <p:sp>
        <p:nvSpPr>
          <p:cNvPr id="28" name="矩形 27"/>
          <p:cNvSpPr/>
          <p:nvPr/>
        </p:nvSpPr>
        <p:spPr>
          <a:xfrm>
            <a:off x="614680" y="5682582"/>
            <a:ext cx="1137920" cy="92333"/>
          </a:xfrm>
          <a:prstGeom prst="rect">
            <a:avLst/>
          </a:prstGeom>
          <a:solidFill>
            <a:schemeClr val="bg1"/>
          </a:solidFill>
        </p:spPr>
        <p:txBody>
          <a:bodyPr wrap="square" lIns="0" tIns="0" rIns="0" bIns="0">
            <a:spAutoFit/>
          </a:bodyPr>
          <a:lstStyle/>
          <a:p>
            <a:r>
              <a:rPr lang="en-US" altLang="zh-CN" sz="600" b="1" i="1" dirty="0">
                <a:latin typeface="Arial" panose="020B0604020202020204" pitchFamily="34" charset="0"/>
                <a:ea typeface="微软雅黑" panose="020B0503020204020204" pitchFamily="18" charset="-122"/>
                <a:cs typeface="Arial" panose="020B0604020202020204" pitchFamily="34" charset="0"/>
              </a:rPr>
              <a:t>Sandeep </a:t>
            </a:r>
            <a:r>
              <a:rPr lang="en-US" altLang="zh-CN" sz="600" b="1" i="1" dirty="0" err="1">
                <a:latin typeface="Arial" panose="020B0604020202020204" pitchFamily="34" charset="0"/>
                <a:ea typeface="微软雅黑" panose="020B0503020204020204" pitchFamily="18" charset="-122"/>
                <a:cs typeface="Arial" panose="020B0604020202020204" pitchFamily="34" charset="0"/>
              </a:rPr>
              <a:t>Sodani</a:t>
            </a:r>
            <a:r>
              <a:rPr lang="zh-CN" altLang="en-US" sz="600" b="1" i="1" dirty="0">
                <a:latin typeface="Arial" panose="020B0604020202020204" pitchFamily="34" charset="0"/>
                <a:ea typeface="微软雅黑" panose="020B0503020204020204" pitchFamily="18" charset="-122"/>
                <a:cs typeface="Arial" panose="020B0604020202020204" pitchFamily="34" charset="0"/>
              </a:rPr>
              <a:t>先生（总裁）</a:t>
            </a:r>
          </a:p>
        </p:txBody>
      </p:sp>
      <p:sp>
        <p:nvSpPr>
          <p:cNvPr id="29" name="矩形 28"/>
          <p:cNvSpPr/>
          <p:nvPr/>
        </p:nvSpPr>
        <p:spPr>
          <a:xfrm>
            <a:off x="4959350" y="1900535"/>
            <a:ext cx="1212850" cy="553998"/>
          </a:xfrm>
          <a:prstGeom prst="rect">
            <a:avLst/>
          </a:prstGeom>
          <a:blipFill dpi="0" rotWithShape="1">
            <a:blip r:embed="rId7">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r"/>
            <a:r>
              <a:rPr lang="zh-CN" altLang="zh-CN" sz="600" b="1" dirty="0">
                <a:latin typeface="Arial" panose="020B0604020202020204" pitchFamily="34" charset="0"/>
                <a:ea typeface="微软雅黑" panose="020B0503020204020204" pitchFamily="18" charset="-122"/>
                <a:cs typeface="Arial" panose="020B0604020202020204" pitchFamily="34" charset="0"/>
              </a:rPr>
              <a:t>通用石油</a:t>
            </a:r>
            <a:r>
              <a:rPr lang="en-US" altLang="zh-CN" sz="600" b="1" dirty="0">
                <a:latin typeface="Arial" panose="020B0604020202020204" pitchFamily="34" charset="0"/>
                <a:ea typeface="微软雅黑" panose="020B0503020204020204" pitchFamily="18" charset="-122"/>
                <a:cs typeface="Arial" panose="020B0604020202020204" pitchFamily="34" charset="0"/>
              </a:rPr>
              <a:t>&amp;</a:t>
            </a:r>
            <a:r>
              <a:rPr lang="zh-CN" altLang="zh-CN" sz="600" b="1" dirty="0">
                <a:latin typeface="Arial" panose="020B0604020202020204" pitchFamily="34" charset="0"/>
                <a:ea typeface="微软雅黑" panose="020B0503020204020204" pitchFamily="18" charset="-122"/>
                <a:cs typeface="Arial" panose="020B0604020202020204" pitchFamily="34" charset="0"/>
              </a:rPr>
              <a:t>天然气压力控制有限公司</a:t>
            </a:r>
          </a:p>
          <a:p>
            <a:pPr algn="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algn="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algn="r"/>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pPr algn="r"/>
            <a:r>
              <a:rPr lang="zh-CN" altLang="zh-CN" sz="600" dirty="0">
                <a:latin typeface="Arial" panose="020B0604020202020204" pitchFamily="34" charset="0"/>
                <a:ea typeface="微软雅黑" panose="020B0503020204020204" pitchFamily="18" charset="-122"/>
                <a:cs typeface="Arial" panose="020B0604020202020204" pitchFamily="34" charset="0"/>
              </a:rPr>
              <a:t>美国德州休斯敦萨姆·休斯顿公园路</a:t>
            </a:r>
            <a:r>
              <a:rPr lang="en-US" altLang="zh-CN" sz="600" dirty="0">
                <a:latin typeface="Arial" panose="020B0604020202020204" pitchFamily="34" charset="0"/>
                <a:ea typeface="微软雅黑" panose="020B0503020204020204" pitchFamily="18" charset="-122"/>
                <a:cs typeface="Arial" panose="020B0604020202020204" pitchFamily="34" charset="0"/>
              </a:rPr>
              <a:t>4424</a:t>
            </a:r>
            <a:r>
              <a:rPr lang="zh-CN" altLang="zh-CN" sz="600" dirty="0">
                <a:latin typeface="Arial" panose="020B0604020202020204" pitchFamily="34" charset="0"/>
                <a:ea typeface="微软雅黑" panose="020B0503020204020204" pitchFamily="18" charset="-122"/>
                <a:cs typeface="Arial" panose="020B0604020202020204" pitchFamily="34" charset="0"/>
              </a:rPr>
              <a:t>号</a:t>
            </a:r>
            <a:r>
              <a:rPr lang="en-US" altLang="zh-CN" sz="600" dirty="0">
                <a:latin typeface="Arial" panose="020B0604020202020204" pitchFamily="34" charset="0"/>
                <a:ea typeface="微软雅黑" panose="020B0503020204020204" pitchFamily="18" charset="-122"/>
                <a:cs typeface="Arial" panose="020B0604020202020204" pitchFamily="34" charset="0"/>
              </a:rPr>
              <a:t>100</a:t>
            </a:r>
            <a:r>
              <a:rPr lang="zh-CN" altLang="zh-CN" sz="600" dirty="0">
                <a:latin typeface="Arial" panose="020B0604020202020204" pitchFamily="34" charset="0"/>
                <a:ea typeface="微软雅黑" panose="020B0503020204020204" pitchFamily="18" charset="-122"/>
                <a:cs typeface="Arial" panose="020B0604020202020204" pitchFamily="34" charset="0"/>
              </a:rPr>
              <a:t>室，邮编：</a:t>
            </a:r>
            <a:r>
              <a:rPr lang="en-US" altLang="zh-CN" sz="600" dirty="0">
                <a:latin typeface="Arial" panose="020B0604020202020204" pitchFamily="34" charset="0"/>
                <a:ea typeface="微软雅黑" panose="020B0503020204020204" pitchFamily="18" charset="-122"/>
                <a:cs typeface="Arial" panose="020B0604020202020204" pitchFamily="34" charset="0"/>
              </a:rPr>
              <a:t>77041</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p:txBody>
      </p:sp>
      <p:sp>
        <p:nvSpPr>
          <p:cNvPr id="30" name="矩形 29"/>
          <p:cNvSpPr/>
          <p:nvPr/>
        </p:nvSpPr>
        <p:spPr>
          <a:xfrm>
            <a:off x="3803650" y="2583180"/>
            <a:ext cx="2444750" cy="2277547"/>
          </a:xfrm>
          <a:prstGeom prst="rect">
            <a:avLst/>
          </a:prstGeom>
          <a:blipFill dpi="0" rotWithShape="1">
            <a:blip r:embed="rId7">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800" b="1" dirty="0">
                <a:latin typeface="Arial" panose="020B0604020202020204" pitchFamily="34" charset="0"/>
                <a:ea typeface="微软雅黑" panose="020B0503020204020204" pitchFamily="18" charset="-122"/>
                <a:cs typeface="Arial" panose="020B0604020202020204" pitchFamily="34" charset="0"/>
              </a:rPr>
              <a:t>制造商授权书</a:t>
            </a: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800" b="1"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我司（</a:t>
            </a:r>
            <a:r>
              <a:rPr lang="zh-CN" altLang="zh-CN" sz="600" u="sng" dirty="0">
                <a:latin typeface="Arial" panose="020B0604020202020204" pitchFamily="34" charset="0"/>
                <a:ea typeface="微软雅黑" panose="020B0503020204020204" pitchFamily="18" charset="-122"/>
                <a:cs typeface="Arial" panose="020B0604020202020204" pitchFamily="34" charset="0"/>
              </a:rPr>
              <a:t>通用石油</a:t>
            </a:r>
            <a:r>
              <a:rPr lang="en-US" altLang="zh-CN" sz="600" u="sng" dirty="0">
                <a:latin typeface="Arial" panose="020B0604020202020204" pitchFamily="34" charset="0"/>
                <a:ea typeface="微软雅黑" panose="020B0503020204020204" pitchFamily="18" charset="-122"/>
                <a:cs typeface="Arial" panose="020B0604020202020204" pitchFamily="34" charset="0"/>
              </a:rPr>
              <a:t>&amp;</a:t>
            </a:r>
            <a:r>
              <a:rPr lang="zh-CN" altLang="zh-CN" sz="600" u="sng" dirty="0">
                <a:latin typeface="Arial" panose="020B0604020202020204" pitchFamily="34" charset="0"/>
                <a:ea typeface="微软雅黑" panose="020B0503020204020204" pitchFamily="18" charset="-122"/>
                <a:cs typeface="Arial" panose="020B0604020202020204" pitchFamily="34" charset="0"/>
              </a:rPr>
              <a:t>天然气压力控制有限公司</a:t>
            </a:r>
            <a:r>
              <a:rPr lang="zh-CN" altLang="zh-CN" sz="600" dirty="0">
                <a:latin typeface="Arial" panose="020B0604020202020204" pitchFamily="34" charset="0"/>
                <a:ea typeface="微软雅黑" panose="020B0503020204020204" pitchFamily="18" charset="-122"/>
                <a:cs typeface="Arial" panose="020B0604020202020204" pitchFamily="34" charset="0"/>
              </a:rPr>
              <a:t>）就</a:t>
            </a:r>
            <a:r>
              <a:rPr lang="en-US" altLang="zh-CN" sz="600" dirty="0">
                <a:latin typeface="Arial" panose="020B0604020202020204" pitchFamily="34" charset="0"/>
                <a:ea typeface="微软雅黑" panose="020B0503020204020204" pitchFamily="18" charset="-122"/>
                <a:cs typeface="Arial" panose="020B0604020202020204" pitchFamily="34" charset="0"/>
              </a:rPr>
              <a:t>RIS Oilfield Service DMCC</a:t>
            </a:r>
            <a:r>
              <a:rPr lang="zh-CN" altLang="zh-CN" sz="600" dirty="0">
                <a:latin typeface="Arial" panose="020B0604020202020204" pitchFamily="34" charset="0"/>
                <a:ea typeface="微软雅黑" panose="020B0503020204020204" pitchFamily="18" charset="-122"/>
                <a:cs typeface="Arial" panose="020B0604020202020204" pitchFamily="34" charset="0"/>
              </a:rPr>
              <a:t>（招标预审编号：</a:t>
            </a:r>
            <a:r>
              <a:rPr lang="en-US" altLang="zh-CN" sz="600" dirty="0">
                <a:latin typeface="Arial" panose="020B0604020202020204" pitchFamily="34" charset="0"/>
                <a:ea typeface="微软雅黑" panose="020B0503020204020204" pitchFamily="18" charset="-122"/>
                <a:cs typeface="Arial" panose="020B0604020202020204" pitchFamily="34" charset="0"/>
              </a:rPr>
              <a:t>002/PC/18</a:t>
            </a:r>
            <a:r>
              <a:rPr lang="zh-CN" altLang="zh-CN" sz="600" dirty="0">
                <a:latin typeface="Arial" panose="020B0604020202020204" pitchFamily="34" charset="0"/>
                <a:ea typeface="微软雅黑" panose="020B0503020204020204" pitchFamily="18" charset="-122"/>
                <a:cs typeface="Arial" panose="020B0604020202020204" pitchFamily="34" charset="0"/>
              </a:rPr>
              <a:t>）特此声明如下：</a:t>
            </a:r>
          </a:p>
          <a:p>
            <a:r>
              <a:rPr lang="zh-CN" altLang="zh-CN" sz="600" dirty="0">
                <a:latin typeface="Arial" panose="020B0604020202020204" pitchFamily="34" charset="0"/>
                <a:ea typeface="微软雅黑" panose="020B0503020204020204" pitchFamily="18" charset="-122"/>
                <a:cs typeface="Arial" panose="020B0604020202020204" pitchFamily="34" charset="0"/>
              </a:rPr>
              <a:t>井口和采油树供应</a:t>
            </a:r>
            <a:r>
              <a:rPr lang="en-US" altLang="zh-CN" sz="600" dirty="0">
                <a:latin typeface="Arial" panose="020B0604020202020204" pitchFamily="34" charset="0"/>
                <a:ea typeface="微软雅黑" panose="020B0503020204020204" pitchFamily="18" charset="-122"/>
                <a:cs typeface="Arial" panose="020B0604020202020204" pitchFamily="34" charset="0"/>
              </a:rPr>
              <a:t>EBS</a:t>
            </a:r>
            <a:r>
              <a:rPr lang="zh-CN" altLang="zh-CN" sz="600" dirty="0">
                <a:latin typeface="Arial" panose="020B0604020202020204" pitchFamily="34" charset="0"/>
                <a:ea typeface="微软雅黑" panose="020B0503020204020204" pitchFamily="18" charset="-122"/>
                <a:cs typeface="Arial" panose="020B0604020202020204" pitchFamily="34" charset="0"/>
              </a:rPr>
              <a:t>项目</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作为</a:t>
            </a:r>
            <a:r>
              <a:rPr lang="zh-CN" altLang="zh-CN" sz="600" u="sng" dirty="0">
                <a:latin typeface="Arial" panose="020B0604020202020204" pitchFamily="34" charset="0"/>
                <a:ea typeface="微软雅黑" panose="020B0503020204020204" pitchFamily="18" charset="-122"/>
                <a:cs typeface="Arial" panose="020B0604020202020204" pitchFamily="34" charset="0"/>
              </a:rPr>
              <a:t>通用石油</a:t>
            </a:r>
            <a:r>
              <a:rPr lang="en-US" altLang="zh-CN" sz="600" u="sng" dirty="0">
                <a:latin typeface="Arial" panose="020B0604020202020204" pitchFamily="34" charset="0"/>
                <a:ea typeface="微软雅黑" panose="020B0503020204020204" pitchFamily="18" charset="-122"/>
                <a:cs typeface="Arial" panose="020B0604020202020204" pitchFamily="34" charset="0"/>
              </a:rPr>
              <a:t>&amp;</a:t>
            </a:r>
            <a:r>
              <a:rPr lang="zh-CN" altLang="zh-CN" sz="600" u="sng" dirty="0">
                <a:latin typeface="Arial" panose="020B0604020202020204" pitchFamily="34" charset="0"/>
                <a:ea typeface="微软雅黑" panose="020B0503020204020204" pitchFamily="18" charset="-122"/>
                <a:cs typeface="Arial" panose="020B0604020202020204" pitchFamily="34" charset="0"/>
              </a:rPr>
              <a:t>天然气压力控制有限公司</a:t>
            </a:r>
            <a:r>
              <a:rPr lang="zh-CN" altLang="zh-CN" sz="600" dirty="0">
                <a:latin typeface="Arial" panose="020B0604020202020204" pitchFamily="34" charset="0"/>
                <a:ea typeface="微软雅黑" panose="020B0503020204020204" pitchFamily="18" charset="-122"/>
                <a:cs typeface="Arial" panose="020B0604020202020204" pitchFamily="34" charset="0"/>
              </a:rPr>
              <a:t>的制造商，我司确认我司应根据制造标准和适用的国家标准以及基于相互协商与</a:t>
            </a:r>
            <a:r>
              <a:rPr lang="en-US" altLang="zh-CN" sz="600" dirty="0">
                <a:latin typeface="Arial" panose="020B0604020202020204" pitchFamily="34" charset="0"/>
                <a:ea typeface="微软雅黑" panose="020B0503020204020204" pitchFamily="18" charset="-122"/>
                <a:cs typeface="Arial" panose="020B0604020202020204" pitchFamily="34" charset="0"/>
              </a:rPr>
              <a:t>RIS Oilfield Service DMCC</a:t>
            </a:r>
            <a:r>
              <a:rPr lang="zh-CN" altLang="zh-CN" sz="600" dirty="0">
                <a:latin typeface="Arial" panose="020B0604020202020204" pitchFamily="34" charset="0"/>
                <a:ea typeface="微软雅黑" panose="020B0503020204020204" pitchFamily="18" charset="-122"/>
                <a:cs typeface="Arial" panose="020B0604020202020204" pitchFamily="34" charset="0"/>
              </a:rPr>
              <a:t>订立的合同满足产品质量要求。</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本授权书有效期至</a:t>
            </a:r>
            <a:r>
              <a:rPr lang="en-US" altLang="zh-CN" sz="600" dirty="0">
                <a:latin typeface="Arial" panose="020B0604020202020204" pitchFamily="34" charset="0"/>
                <a:ea typeface="微软雅黑" panose="020B0503020204020204" pitchFamily="18" charset="-122"/>
                <a:cs typeface="Arial" panose="020B0604020202020204" pitchFamily="34" charset="0"/>
              </a:rPr>
              <a:t>RIS Oilfield Service DMCC</a:t>
            </a:r>
            <a:r>
              <a:rPr lang="zh-CN" altLang="zh-CN" sz="600" dirty="0">
                <a:latin typeface="Arial" panose="020B0604020202020204" pitchFamily="34" charset="0"/>
                <a:ea typeface="微软雅黑" panose="020B0503020204020204" pitchFamily="18" charset="-122"/>
                <a:cs typeface="Arial" panose="020B0604020202020204" pitchFamily="34" charset="0"/>
              </a:rPr>
              <a:t>（招标预审编号：</a:t>
            </a:r>
            <a:r>
              <a:rPr lang="en-US" altLang="zh-CN" sz="600" dirty="0">
                <a:latin typeface="Arial" panose="020B0604020202020204" pitchFamily="34" charset="0"/>
                <a:ea typeface="微软雅黑" panose="020B0503020204020204" pitchFamily="18" charset="-122"/>
                <a:cs typeface="Arial" panose="020B0604020202020204" pitchFamily="34" charset="0"/>
              </a:rPr>
              <a:t>002/PC/18</a:t>
            </a:r>
            <a:r>
              <a:rPr lang="zh-CN" altLang="zh-CN" sz="600" dirty="0">
                <a:latin typeface="Arial" panose="020B0604020202020204" pitchFamily="34" charset="0"/>
                <a:ea typeface="微软雅黑" panose="020B0503020204020204" pitchFamily="18" charset="-122"/>
                <a:cs typeface="Arial" panose="020B0604020202020204" pitchFamily="34" charset="0"/>
              </a:rPr>
              <a:t>）井口和采油树供应</a:t>
            </a:r>
            <a:r>
              <a:rPr lang="en-US" altLang="zh-CN" sz="600" dirty="0">
                <a:latin typeface="Arial" panose="020B0604020202020204" pitchFamily="34" charset="0"/>
                <a:ea typeface="微软雅黑" panose="020B0503020204020204" pitchFamily="18" charset="-122"/>
                <a:cs typeface="Arial" panose="020B0604020202020204" pitchFamily="34" charset="0"/>
              </a:rPr>
              <a:t>EBS</a:t>
            </a:r>
            <a:r>
              <a:rPr lang="zh-CN" altLang="zh-CN" sz="600" dirty="0">
                <a:latin typeface="Arial" panose="020B0604020202020204" pitchFamily="34" charset="0"/>
                <a:ea typeface="微软雅黑" panose="020B0503020204020204" pitchFamily="18" charset="-122"/>
                <a:cs typeface="Arial" panose="020B0604020202020204" pitchFamily="34" charset="0"/>
              </a:rPr>
              <a:t>项目结束。</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本授权书仅针对</a:t>
            </a:r>
            <a:r>
              <a:rPr lang="en-US" altLang="zh-CN" sz="600" dirty="0">
                <a:latin typeface="Arial" panose="020B0604020202020204" pitchFamily="34" charset="0"/>
                <a:ea typeface="微软雅黑" panose="020B0503020204020204" pitchFamily="18" charset="-122"/>
                <a:cs typeface="Arial" panose="020B0604020202020204" pitchFamily="34" charset="0"/>
              </a:rPr>
              <a:t>RIS Oilfield Service DMCC</a:t>
            </a:r>
            <a:r>
              <a:rPr lang="zh-CN" altLang="zh-CN" sz="600" dirty="0">
                <a:latin typeface="Arial" panose="020B0604020202020204" pitchFamily="34" charset="0"/>
                <a:ea typeface="微软雅黑" panose="020B0503020204020204" pitchFamily="18" charset="-122"/>
                <a:cs typeface="Arial" panose="020B0604020202020204" pitchFamily="34" charset="0"/>
              </a:rPr>
              <a:t>（招标编号：</a:t>
            </a:r>
            <a:r>
              <a:rPr lang="en-US" altLang="zh-CN" sz="600" dirty="0">
                <a:latin typeface="Arial" panose="020B0604020202020204" pitchFamily="34" charset="0"/>
                <a:ea typeface="微软雅黑" panose="020B0503020204020204" pitchFamily="18" charset="-122"/>
                <a:cs typeface="Arial" panose="020B0604020202020204" pitchFamily="34" charset="0"/>
              </a:rPr>
              <a:t>002/PC/18</a:t>
            </a:r>
            <a:r>
              <a:rPr lang="zh-CN" altLang="zh-CN" sz="600" dirty="0">
                <a:latin typeface="Arial" panose="020B0604020202020204" pitchFamily="34" charset="0"/>
                <a:ea typeface="微软雅黑" panose="020B0503020204020204" pitchFamily="18" charset="-122"/>
                <a:cs typeface="Arial" panose="020B0604020202020204" pitchFamily="34" charset="0"/>
              </a:rPr>
              <a:t>）井口和采油树供应</a:t>
            </a:r>
            <a:r>
              <a:rPr lang="en-US" altLang="zh-CN" sz="600" dirty="0">
                <a:latin typeface="Arial" panose="020B0604020202020204" pitchFamily="34" charset="0"/>
                <a:ea typeface="微软雅黑" panose="020B0503020204020204" pitchFamily="18" charset="-122"/>
                <a:cs typeface="Arial" panose="020B0604020202020204" pitchFamily="34" charset="0"/>
              </a:rPr>
              <a:t>EBS</a:t>
            </a:r>
            <a:r>
              <a:rPr lang="zh-CN" altLang="zh-CN" sz="600" dirty="0">
                <a:latin typeface="Arial" panose="020B0604020202020204" pitchFamily="34" charset="0"/>
                <a:ea typeface="微软雅黑" panose="020B0503020204020204" pitchFamily="18" charset="-122"/>
                <a:cs typeface="Arial" panose="020B0604020202020204" pitchFamily="34" charset="0"/>
              </a:rPr>
              <a:t>项目有效。</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本授权书的目的并不是在</a:t>
            </a:r>
            <a:r>
              <a:rPr lang="zh-CN" altLang="zh-CN" sz="600" u="sng" dirty="0">
                <a:latin typeface="Arial" panose="020B0604020202020204" pitchFamily="34" charset="0"/>
                <a:ea typeface="微软雅黑" panose="020B0503020204020204" pitchFamily="18" charset="-122"/>
                <a:cs typeface="Arial" panose="020B0604020202020204" pitchFamily="34" charset="0"/>
              </a:rPr>
              <a:t>通用石油</a:t>
            </a:r>
            <a:r>
              <a:rPr lang="en-US" altLang="zh-CN" sz="600" u="sng" dirty="0">
                <a:latin typeface="Arial" panose="020B0604020202020204" pitchFamily="34" charset="0"/>
                <a:ea typeface="微软雅黑" panose="020B0503020204020204" pitchFamily="18" charset="-122"/>
                <a:cs typeface="Arial" panose="020B0604020202020204" pitchFamily="34" charset="0"/>
              </a:rPr>
              <a:t>&amp;</a:t>
            </a:r>
            <a:r>
              <a:rPr lang="zh-CN" altLang="zh-CN" sz="600" u="sng" dirty="0">
                <a:latin typeface="Arial" panose="020B0604020202020204" pitchFamily="34" charset="0"/>
                <a:ea typeface="微软雅黑" panose="020B0503020204020204" pitchFamily="18" charset="-122"/>
                <a:cs typeface="Arial" panose="020B0604020202020204" pitchFamily="34" charset="0"/>
              </a:rPr>
              <a:t>天然气压力控制有限公司</a:t>
            </a:r>
            <a:r>
              <a:rPr lang="zh-CN" altLang="zh-CN" sz="600" dirty="0">
                <a:latin typeface="Arial" panose="020B0604020202020204" pitchFamily="34" charset="0"/>
                <a:ea typeface="微软雅黑" panose="020B0503020204020204" pitchFamily="18" charset="-122"/>
                <a:cs typeface="Arial" panose="020B0604020202020204" pitchFamily="34" charset="0"/>
              </a:rPr>
              <a:t>与</a:t>
            </a:r>
            <a:r>
              <a:rPr lang="en-US" altLang="zh-CN" sz="600" b="1" dirty="0">
                <a:latin typeface="Arial" panose="020B0604020202020204" pitchFamily="34" charset="0"/>
                <a:ea typeface="微软雅黑" panose="020B0503020204020204" pitchFamily="18" charset="-122"/>
                <a:cs typeface="Arial" panose="020B0604020202020204" pitchFamily="34" charset="0"/>
              </a:rPr>
              <a:t>RIS Oilfield Service DMCC</a:t>
            </a:r>
            <a:r>
              <a:rPr lang="zh-CN" altLang="zh-CN" sz="600" dirty="0">
                <a:latin typeface="Arial" panose="020B0604020202020204" pitchFamily="34" charset="0"/>
                <a:ea typeface="微软雅黑" panose="020B0503020204020204" pitchFamily="18" charset="-122"/>
                <a:cs typeface="Arial" panose="020B0604020202020204" pitchFamily="34" charset="0"/>
              </a:rPr>
              <a:t>之间建立任何形式的代理、合资或合伙关系。</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兹证明，我们已于</a:t>
            </a:r>
            <a:r>
              <a:rPr lang="en-US" altLang="zh-CN" sz="600" u="sng" dirty="0">
                <a:latin typeface="Arial" panose="020B0604020202020204" pitchFamily="34" charset="0"/>
                <a:ea typeface="微软雅黑" panose="020B0503020204020204" pitchFamily="18" charset="-122"/>
                <a:cs typeface="Arial" panose="020B0604020202020204" pitchFamily="34" charset="0"/>
              </a:rPr>
              <a:t>2018</a:t>
            </a:r>
            <a:r>
              <a:rPr lang="zh-CN" altLang="zh-CN" sz="600" u="sng" dirty="0">
                <a:latin typeface="Arial" panose="020B0604020202020204" pitchFamily="34" charset="0"/>
                <a:ea typeface="微软雅黑" panose="020B0503020204020204" pitchFamily="18" charset="-122"/>
                <a:cs typeface="Arial" panose="020B0604020202020204" pitchFamily="34" charset="0"/>
              </a:rPr>
              <a:t>年</a:t>
            </a:r>
            <a:r>
              <a:rPr lang="en-US" altLang="zh-CN" sz="600" u="sng" dirty="0">
                <a:latin typeface="Arial" panose="020B0604020202020204" pitchFamily="34" charset="0"/>
                <a:ea typeface="微软雅黑" panose="020B0503020204020204" pitchFamily="18" charset="-122"/>
                <a:cs typeface="Arial" panose="020B0604020202020204" pitchFamily="34" charset="0"/>
              </a:rPr>
              <a:t>12</a:t>
            </a:r>
            <a:r>
              <a:rPr lang="zh-CN" altLang="zh-CN" sz="600" u="sng" dirty="0">
                <a:latin typeface="Arial" panose="020B0604020202020204" pitchFamily="34" charset="0"/>
                <a:ea typeface="微软雅黑" panose="020B0503020204020204" pitchFamily="18" charset="-122"/>
                <a:cs typeface="Arial" panose="020B0604020202020204" pitchFamily="34" charset="0"/>
              </a:rPr>
              <a:t>月</a:t>
            </a:r>
            <a:r>
              <a:rPr lang="en-US" altLang="zh-CN" sz="600" u="sng" dirty="0">
                <a:latin typeface="Arial" panose="020B0604020202020204" pitchFamily="34" charset="0"/>
                <a:ea typeface="微软雅黑" panose="020B0503020204020204" pitchFamily="18" charset="-122"/>
                <a:cs typeface="Arial" panose="020B0604020202020204" pitchFamily="34" charset="0"/>
              </a:rPr>
              <a:t>20</a:t>
            </a:r>
            <a:r>
              <a:rPr lang="zh-CN" altLang="zh-CN" sz="600" u="sng" dirty="0">
                <a:latin typeface="Arial" panose="020B0604020202020204" pitchFamily="34" charset="0"/>
                <a:ea typeface="微软雅黑" panose="020B0503020204020204" pitchFamily="18" charset="-122"/>
                <a:cs typeface="Arial" panose="020B0604020202020204" pitchFamily="34" charset="0"/>
              </a:rPr>
              <a:t>日</a:t>
            </a:r>
            <a:r>
              <a:rPr lang="zh-CN" altLang="zh-CN" sz="600" dirty="0">
                <a:latin typeface="Arial" panose="020B0604020202020204" pitchFamily="34" charset="0"/>
                <a:ea typeface="微软雅黑" panose="020B0503020204020204" pitchFamily="18" charset="-122"/>
                <a:cs typeface="Arial" panose="020B0604020202020204" pitchFamily="34" charset="0"/>
              </a:rPr>
              <a:t>签署本文件。</a:t>
            </a:r>
          </a:p>
          <a:p>
            <a:r>
              <a:rPr lang="en-US" altLang="zh-CN" sz="600" dirty="0">
                <a:latin typeface="Arial" panose="020B0604020202020204" pitchFamily="34" charset="0"/>
                <a:ea typeface="微软雅黑" panose="020B0503020204020204" pitchFamily="18" charset="-122"/>
                <a:cs typeface="Arial" panose="020B0604020202020204" pitchFamily="34" charset="0"/>
              </a:rPr>
              <a:t> </a:t>
            </a:r>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注：</a:t>
            </a:r>
          </a:p>
          <a:p>
            <a:r>
              <a:rPr lang="zh-CN" altLang="zh-CN" sz="600" dirty="0">
                <a:latin typeface="Arial" panose="020B0604020202020204" pitchFamily="34" charset="0"/>
                <a:ea typeface="微软雅黑" panose="020B0503020204020204" pitchFamily="18" charset="-122"/>
                <a:cs typeface="Arial" panose="020B0604020202020204" pitchFamily="34" charset="0"/>
              </a:rPr>
              <a:t>本授权书受</a:t>
            </a:r>
            <a:r>
              <a:rPr lang="zh-CN" altLang="zh-CN" sz="600" u="sng" dirty="0">
                <a:latin typeface="Arial" panose="020B0604020202020204" pitchFamily="34" charset="0"/>
                <a:ea typeface="微软雅黑" panose="020B0503020204020204" pitchFamily="18" charset="-122"/>
                <a:cs typeface="Arial" panose="020B0604020202020204" pitchFamily="34" charset="0"/>
              </a:rPr>
              <a:t>通用石油</a:t>
            </a:r>
            <a:r>
              <a:rPr lang="en-US" altLang="zh-CN" sz="600" u="sng" dirty="0">
                <a:latin typeface="Arial" panose="020B0604020202020204" pitchFamily="34" charset="0"/>
                <a:ea typeface="微软雅黑" panose="020B0503020204020204" pitchFamily="18" charset="-122"/>
                <a:cs typeface="Arial" panose="020B0604020202020204" pitchFamily="34" charset="0"/>
              </a:rPr>
              <a:t>&amp;</a:t>
            </a:r>
            <a:r>
              <a:rPr lang="zh-CN" altLang="zh-CN" sz="600" u="sng" dirty="0">
                <a:latin typeface="Arial" panose="020B0604020202020204" pitchFamily="34" charset="0"/>
                <a:ea typeface="微软雅黑" panose="020B0503020204020204" pitchFamily="18" charset="-122"/>
                <a:cs typeface="Arial" panose="020B0604020202020204" pitchFamily="34" charset="0"/>
              </a:rPr>
              <a:t>天然气压力控制有限公司</a:t>
            </a:r>
            <a:r>
              <a:rPr lang="zh-CN" altLang="zh-CN" sz="600" dirty="0">
                <a:latin typeface="Arial" panose="020B0604020202020204" pitchFamily="34" charset="0"/>
                <a:ea typeface="微软雅黑" panose="020B0503020204020204" pitchFamily="18" charset="-122"/>
                <a:cs typeface="Arial" panose="020B0604020202020204" pitchFamily="34" charset="0"/>
              </a:rPr>
              <a:t>相关标准的条款与条件的约束。</a:t>
            </a:r>
          </a:p>
        </p:txBody>
      </p:sp>
      <p:sp>
        <p:nvSpPr>
          <p:cNvPr id="31" name="矩形 30"/>
          <p:cNvSpPr/>
          <p:nvPr/>
        </p:nvSpPr>
        <p:spPr>
          <a:xfrm>
            <a:off x="6781800" y="1971040"/>
            <a:ext cx="1524000" cy="92333"/>
          </a:xfrm>
          <a:prstGeom prst="rect">
            <a:avLst/>
          </a:prstGeom>
          <a:solidFill>
            <a:schemeClr val="bg1"/>
          </a:solidFill>
        </p:spPr>
        <p:txBody>
          <a:bodyPr wrap="square" lIns="0" tIns="0" rIns="0" bIns="0">
            <a:spAutoFit/>
          </a:bodyPr>
          <a:lstStyle/>
          <a:p>
            <a:pPr algn="r"/>
            <a:r>
              <a:rPr lang="zh-CN" altLang="zh-CN" sz="600" b="1" dirty="0">
                <a:latin typeface="Arial" panose="020B0604020202020204" pitchFamily="34" charset="0"/>
                <a:ea typeface="微软雅黑" panose="020B0503020204020204" pitchFamily="18" charset="-122"/>
                <a:cs typeface="Arial" panose="020B0604020202020204" pitchFamily="34" charset="0"/>
              </a:rPr>
              <a:t>矿产与石材的制造和进出口</a:t>
            </a:r>
          </a:p>
        </p:txBody>
      </p:sp>
      <p:sp>
        <p:nvSpPr>
          <p:cNvPr id="32" name="矩形 31"/>
          <p:cNvSpPr/>
          <p:nvPr/>
        </p:nvSpPr>
        <p:spPr>
          <a:xfrm>
            <a:off x="6553200" y="2115820"/>
            <a:ext cx="1752600" cy="153888"/>
          </a:xfrm>
          <a:prstGeom prst="rect">
            <a:avLst/>
          </a:prstGeom>
          <a:solidFill>
            <a:schemeClr val="bg1"/>
          </a:solidFill>
        </p:spPr>
        <p:txBody>
          <a:bodyPr wrap="square" lIns="0" tIns="0" rIns="0" bIns="0">
            <a:spAutoFit/>
          </a:bodyPr>
          <a:lstStyle/>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印度古吉拉特邦艾哈迈达巴德孟买加油站对面苏立泰尔</a:t>
            </a:r>
            <a:r>
              <a:rPr lang="en-US" altLang="zh-CN" sz="500" dirty="0">
                <a:latin typeface="Arial" panose="020B0604020202020204" pitchFamily="34" charset="0"/>
                <a:ea typeface="微软雅黑" panose="020B0503020204020204" pitchFamily="18" charset="-122"/>
                <a:cs typeface="Arial" panose="020B0604020202020204" pitchFamily="34" charset="0"/>
              </a:rPr>
              <a:t>3</a:t>
            </a:r>
            <a:r>
              <a:rPr lang="zh-CN" altLang="zh-CN" sz="500" dirty="0">
                <a:latin typeface="Arial" panose="020B0604020202020204" pitchFamily="34" charset="0"/>
                <a:ea typeface="微软雅黑" panose="020B0503020204020204" pitchFamily="18" charset="-122"/>
                <a:cs typeface="Arial" panose="020B0604020202020204" pitchFamily="34" charset="0"/>
              </a:rPr>
              <a:t>楼</a:t>
            </a:r>
            <a:r>
              <a:rPr lang="en-US" altLang="zh-CN" sz="500" dirty="0">
                <a:latin typeface="Arial" panose="020B0604020202020204" pitchFamily="34" charset="0"/>
                <a:ea typeface="微软雅黑" panose="020B0503020204020204" pitchFamily="18" charset="-122"/>
                <a:cs typeface="Arial" panose="020B0604020202020204" pitchFamily="34" charset="0"/>
              </a:rPr>
              <a:t>301</a:t>
            </a:r>
            <a:r>
              <a:rPr lang="zh-CN" altLang="zh-CN" sz="500" dirty="0">
                <a:latin typeface="Arial" panose="020B0604020202020204" pitchFamily="34" charset="0"/>
                <a:ea typeface="微软雅黑" panose="020B0503020204020204" pitchFamily="18" charset="-122"/>
                <a:cs typeface="Arial" panose="020B0604020202020204" pitchFamily="34" charset="0"/>
              </a:rPr>
              <a:t>室，邮编：</a:t>
            </a:r>
            <a:r>
              <a:rPr lang="en-US" altLang="zh-CN" sz="500" dirty="0">
                <a:latin typeface="Arial" panose="020B0604020202020204" pitchFamily="34" charset="0"/>
                <a:ea typeface="微软雅黑" panose="020B0503020204020204" pitchFamily="18" charset="-122"/>
                <a:cs typeface="Arial" panose="020B0604020202020204" pitchFamily="34" charset="0"/>
              </a:rPr>
              <a:t>380 004</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33" name="矩形 32"/>
          <p:cNvSpPr/>
          <p:nvPr/>
        </p:nvSpPr>
        <p:spPr>
          <a:xfrm>
            <a:off x="6659880" y="2336800"/>
            <a:ext cx="1645920" cy="230832"/>
          </a:xfrm>
          <a:prstGeom prst="rect">
            <a:avLst/>
          </a:prstGeom>
          <a:solidFill>
            <a:schemeClr val="bg1"/>
          </a:solidFill>
        </p:spPr>
        <p:txBody>
          <a:bodyPr wrap="square" lIns="0" tIns="0" rIns="0" bIns="0">
            <a:spAutoFit/>
          </a:bodyPr>
          <a:lstStyle/>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电话：</a:t>
            </a:r>
            <a:r>
              <a:rPr lang="en-US" altLang="zh-CN" sz="500" dirty="0">
                <a:latin typeface="Arial" panose="020B0604020202020204" pitchFamily="34" charset="0"/>
                <a:ea typeface="微软雅黑" panose="020B0503020204020204" pitchFamily="18" charset="-122"/>
                <a:cs typeface="Arial" panose="020B0604020202020204" pitchFamily="34" charset="0"/>
              </a:rPr>
              <a:t>91 79 25621254 </a:t>
            </a:r>
            <a:r>
              <a:rPr lang="zh-CN" altLang="zh-CN" sz="500" dirty="0">
                <a:latin typeface="Arial" panose="020B0604020202020204" pitchFamily="34" charset="0"/>
                <a:ea typeface="微软雅黑" panose="020B0503020204020204" pitchFamily="18" charset="-122"/>
                <a:cs typeface="Arial" panose="020B0604020202020204" pitchFamily="34" charset="0"/>
              </a:rPr>
              <a:t>传真：</a:t>
            </a:r>
            <a:r>
              <a:rPr lang="en-US" altLang="zh-CN" sz="500" dirty="0">
                <a:latin typeface="Arial" panose="020B0604020202020204" pitchFamily="34" charset="0"/>
                <a:ea typeface="微软雅黑" panose="020B0503020204020204" pitchFamily="18" charset="-122"/>
                <a:cs typeface="Arial" panose="020B0604020202020204" pitchFamily="34" charset="0"/>
              </a:rPr>
              <a:t>91 79 25621255</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手机：</a:t>
            </a:r>
            <a:r>
              <a:rPr lang="en-US" altLang="zh-CN" sz="500" dirty="0">
                <a:latin typeface="Arial" panose="020B0604020202020204" pitchFamily="34" charset="0"/>
                <a:ea typeface="微软雅黑" panose="020B0503020204020204" pitchFamily="18" charset="-122"/>
                <a:cs typeface="Arial" panose="020B0604020202020204" pitchFamily="34" charset="0"/>
              </a:rPr>
              <a:t>91 9825019229/91 9427576000</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gn="r"/>
            <a:r>
              <a:rPr lang="zh-CN" altLang="zh-CN" sz="500" dirty="0">
                <a:latin typeface="Arial" panose="020B0604020202020204" pitchFamily="34" charset="0"/>
                <a:ea typeface="微软雅黑" panose="020B0503020204020204" pitchFamily="18" charset="-122"/>
                <a:cs typeface="Arial" panose="020B0604020202020204" pitchFamily="34" charset="0"/>
              </a:rPr>
              <a:t>电子邮箱：</a:t>
            </a:r>
            <a:r>
              <a:rPr lang="en-US" altLang="zh-CN" sz="500" dirty="0">
                <a:latin typeface="Arial" panose="020B0604020202020204" pitchFamily="34" charset="0"/>
                <a:ea typeface="微软雅黑" panose="020B0503020204020204" pitchFamily="18" charset="-122"/>
                <a:cs typeface="Arial" panose="020B0604020202020204" pitchFamily="34" charset="0"/>
                <a:hlinkClick r:id="rId5"/>
              </a:rPr>
              <a:t>devintl.stones@hotmail.com</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34" name="矩形 33"/>
          <p:cNvSpPr/>
          <p:nvPr/>
        </p:nvSpPr>
        <p:spPr>
          <a:xfrm>
            <a:off x="7858125" y="2824496"/>
            <a:ext cx="977900"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石榴石</a:t>
            </a:r>
            <a:r>
              <a:rPr lang="en-US" altLang="zh-CN" sz="400" dirty="0">
                <a:latin typeface="Arial" panose="020B0604020202020204" pitchFamily="34" charset="0"/>
                <a:ea typeface="微软雅黑" panose="020B0503020204020204" pitchFamily="18" charset="-122"/>
                <a:cs typeface="Arial" panose="020B0604020202020204" pitchFamily="34" charset="0"/>
              </a:rPr>
              <a:t> 20-40</a:t>
            </a:r>
            <a:r>
              <a:rPr lang="zh-CN" altLang="zh-CN" sz="400" dirty="0">
                <a:latin typeface="Arial" panose="020B0604020202020204" pitchFamily="34" charset="0"/>
                <a:ea typeface="微软雅黑" panose="020B0503020204020204" pitchFamily="18" charset="-122"/>
                <a:cs typeface="Arial" panose="020B0604020202020204" pitchFamily="34" charset="0"/>
              </a:rPr>
              <a:t>目（</a:t>
            </a:r>
            <a:r>
              <a:rPr lang="en-US" altLang="zh-CN" sz="400" dirty="0">
                <a:latin typeface="Arial" panose="020B0604020202020204" pitchFamily="34" charset="0"/>
                <a:ea typeface="微软雅黑" panose="020B0503020204020204" pitchFamily="18" charset="-122"/>
                <a:cs typeface="Arial" panose="020B0604020202020204" pitchFamily="34" charset="0"/>
              </a:rPr>
              <a:t>#</a:t>
            </a:r>
            <a:r>
              <a:rPr lang="zh-CN" altLang="zh-CN" sz="400" dirty="0">
                <a:latin typeface="Arial" panose="020B0604020202020204" pitchFamily="34" charset="0"/>
                <a:ea typeface="微软雅黑" panose="020B0503020204020204" pitchFamily="18" charset="-122"/>
                <a:cs typeface="Arial" panose="020B0604020202020204" pitchFamily="34" charset="0"/>
              </a:rPr>
              <a:t>）</a:t>
            </a:r>
          </a:p>
        </p:txBody>
      </p:sp>
      <p:sp>
        <p:nvSpPr>
          <p:cNvPr id="35" name="矩形 34"/>
          <p:cNvSpPr/>
          <p:nvPr/>
        </p:nvSpPr>
        <p:spPr>
          <a:xfrm>
            <a:off x="7315200" y="2905197"/>
            <a:ext cx="1143000" cy="61555"/>
          </a:xfrm>
          <a:prstGeom prst="rect">
            <a:avLst/>
          </a:prstGeom>
          <a:solidFill>
            <a:schemeClr val="bg1"/>
          </a:solid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样品描述（如声明的）</a:t>
            </a:r>
          </a:p>
        </p:txBody>
      </p:sp>
      <p:sp>
        <p:nvSpPr>
          <p:cNvPr id="36" name="矩形 35"/>
          <p:cNvSpPr/>
          <p:nvPr/>
        </p:nvSpPr>
        <p:spPr>
          <a:xfrm>
            <a:off x="7505700" y="2987981"/>
            <a:ext cx="1485900" cy="61555"/>
          </a:xfrm>
          <a:prstGeom prst="rect">
            <a:avLst/>
          </a:prstGeom>
          <a:solidFill>
            <a:schemeClr val="bg1"/>
          </a:solidFill>
        </p:spPr>
        <p:txBody>
          <a:bodyPr wrap="square" lIns="0" tIns="0" rIns="0" bIns="0">
            <a:spAutoFit/>
          </a:bodyPr>
          <a:lstStyle/>
          <a:p>
            <a:r>
              <a:rPr lang="zh-CN" altLang="zh-CN" sz="400" dirty="0">
                <a:latin typeface="Arial" panose="020B0604020202020204" pitchFamily="34" charset="0"/>
                <a:ea typeface="微软雅黑" panose="020B0503020204020204" pitchFamily="18" charset="-122"/>
                <a:cs typeface="Arial" panose="020B0604020202020204" pitchFamily="34" charset="0"/>
              </a:rPr>
              <a:t>塑料袋装约</a:t>
            </a:r>
            <a:r>
              <a:rPr lang="en-US" altLang="zh-CN" sz="400" dirty="0">
                <a:latin typeface="Arial" panose="020B0604020202020204" pitchFamily="34" charset="0"/>
                <a:ea typeface="微软雅黑" panose="020B0503020204020204" pitchFamily="18" charset="-122"/>
                <a:cs typeface="Arial" panose="020B0604020202020204" pitchFamily="34" charset="0"/>
              </a:rPr>
              <a:t>500</a:t>
            </a:r>
            <a:r>
              <a:rPr lang="zh-CN" altLang="zh-CN" sz="400" dirty="0">
                <a:latin typeface="Arial" panose="020B0604020202020204" pitchFamily="34" charset="0"/>
                <a:ea typeface="微软雅黑" panose="020B0503020204020204" pitchFamily="18" charset="-122"/>
                <a:cs typeface="Arial" panose="020B0604020202020204" pitchFamily="34" charset="0"/>
              </a:rPr>
              <a:t>毫克</a:t>
            </a:r>
          </a:p>
        </p:txBody>
      </p:sp>
      <p:sp>
        <p:nvSpPr>
          <p:cNvPr id="37" name="矩形 36"/>
          <p:cNvSpPr/>
          <p:nvPr/>
        </p:nvSpPr>
        <p:spPr>
          <a:xfrm>
            <a:off x="6477000" y="2991487"/>
            <a:ext cx="914400" cy="61555"/>
          </a:xfrm>
          <a:prstGeom prst="rect">
            <a:avLst/>
          </a:prstGeom>
          <a:solidFill>
            <a:schemeClr val="bg1"/>
          </a:solidFill>
        </p:spPr>
        <p:txBody>
          <a:bodyPr wrap="square" lIns="0" tIns="0" rIns="0" bIns="0">
            <a:spAutoFit/>
          </a:bodyPr>
          <a:lstStyle/>
          <a:p>
            <a:r>
              <a:rPr lang="zh-CN" altLang="zh-CN" sz="400" dirty="0">
                <a:latin typeface="Arial" panose="020B0604020202020204" pitchFamily="34" charset="0"/>
                <a:ea typeface="微软雅黑" panose="020B0503020204020204" pitchFamily="18" charset="-122"/>
                <a:cs typeface="Arial" panose="020B0604020202020204" pitchFamily="34" charset="0"/>
              </a:rPr>
              <a:t>样品状态</a:t>
            </a:r>
          </a:p>
        </p:txBody>
      </p:sp>
      <p:sp>
        <p:nvSpPr>
          <p:cNvPr id="38" name="矩形 37"/>
          <p:cNvSpPr/>
          <p:nvPr/>
        </p:nvSpPr>
        <p:spPr>
          <a:xfrm>
            <a:off x="6477000" y="2829467"/>
            <a:ext cx="914400" cy="61555"/>
          </a:xfrm>
          <a:prstGeom prst="rect">
            <a:avLst/>
          </a:prstGeom>
          <a:solidFill>
            <a:schemeClr val="bg1"/>
          </a:solidFill>
        </p:spPr>
        <p:txBody>
          <a:bodyPr wrap="square" lIns="0" tIns="0" rIns="0" bIns="0">
            <a:spAutoFit/>
          </a:bodyPr>
          <a:lstStyle/>
          <a:p>
            <a:r>
              <a:rPr lang="zh-CN" altLang="zh-CN" sz="400" b="1" dirty="0">
                <a:latin typeface="Arial" panose="020B0604020202020204" pitchFamily="34" charset="0"/>
                <a:ea typeface="微软雅黑" panose="020B0503020204020204" pitchFamily="18" charset="-122"/>
                <a:cs typeface="Arial" panose="020B0604020202020204" pitchFamily="34" charset="0"/>
              </a:rPr>
              <a:t>产品名称</a:t>
            </a:r>
          </a:p>
        </p:txBody>
      </p:sp>
      <p:sp>
        <p:nvSpPr>
          <p:cNvPr id="39" name="矩形 38"/>
          <p:cNvSpPr/>
          <p:nvPr/>
        </p:nvSpPr>
        <p:spPr>
          <a:xfrm>
            <a:off x="6477000" y="3073400"/>
            <a:ext cx="2667000" cy="123111"/>
          </a:xfrm>
          <a:prstGeom prst="rect">
            <a:avLst/>
          </a:prstGeom>
          <a:solidFill>
            <a:schemeClr val="bg1"/>
          </a:solidFill>
        </p:spPr>
        <p:txBody>
          <a:bodyPr wrap="square" lIns="0" tIns="0" rIns="0" bIns="0">
            <a:spAutoFit/>
          </a:bodyPr>
          <a:lstStyle/>
          <a:p>
            <a:r>
              <a:rPr lang="zh-CN" altLang="zh-CN" sz="400" dirty="0">
                <a:latin typeface="Arial" panose="020B0604020202020204" pitchFamily="34" charset="0"/>
                <a:ea typeface="微软雅黑" panose="020B0503020204020204" pitchFamily="18" charset="-122"/>
                <a:cs typeface="Arial" panose="020B0604020202020204" pitchFamily="34" charset="0"/>
              </a:rPr>
              <a:t>以上样品经仔细检验，并得到以下结果。</a:t>
            </a:r>
            <a:endParaRPr lang="en-US" altLang="zh-CN" sz="400" dirty="0">
              <a:latin typeface="Arial" panose="020B0604020202020204" pitchFamily="34" charset="0"/>
              <a:ea typeface="微软雅黑" panose="020B0503020204020204" pitchFamily="18" charset="-122"/>
              <a:cs typeface="Arial" panose="020B0604020202020204" pitchFamily="34" charset="0"/>
            </a:endParaRPr>
          </a:p>
          <a:p>
            <a:endParaRPr lang="zh-CN" altLang="zh-CN" sz="400" dirty="0">
              <a:latin typeface="Arial" panose="020B0604020202020204" pitchFamily="34" charset="0"/>
              <a:ea typeface="微软雅黑" panose="020B0503020204020204" pitchFamily="18" charset="-122"/>
              <a:cs typeface="Arial" panose="020B0604020202020204" pitchFamily="34" charset="0"/>
            </a:endParaRPr>
          </a:p>
        </p:txBody>
      </p:sp>
      <p:sp>
        <p:nvSpPr>
          <p:cNvPr id="40" name="矩形 39"/>
          <p:cNvSpPr/>
          <p:nvPr/>
        </p:nvSpPr>
        <p:spPr>
          <a:xfrm>
            <a:off x="7954958" y="3302972"/>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比重（</a:t>
            </a:r>
            <a:r>
              <a:rPr lang="en-US" altLang="zh-CN" sz="400" b="1" dirty="0">
                <a:latin typeface="Arial" panose="020B0604020202020204" pitchFamily="34" charset="0"/>
                <a:ea typeface="微软雅黑" panose="020B0503020204020204" pitchFamily="18" charset="-122"/>
                <a:cs typeface="Arial" panose="020B0604020202020204" pitchFamily="34" charset="0"/>
              </a:rPr>
              <a:t>%</a:t>
            </a:r>
            <a:r>
              <a:rPr lang="zh-CN" altLang="zh-CN" sz="400" b="1" dirty="0">
                <a:latin typeface="Arial" panose="020B0604020202020204" pitchFamily="34" charset="0"/>
                <a:ea typeface="微软雅黑" panose="020B0503020204020204" pitchFamily="18" charset="-122"/>
                <a:cs typeface="Arial" panose="020B0604020202020204" pitchFamily="34" charset="0"/>
              </a:rPr>
              <a:t>）</a:t>
            </a:r>
          </a:p>
        </p:txBody>
      </p:sp>
      <p:sp>
        <p:nvSpPr>
          <p:cNvPr id="41" name="矩形 40"/>
          <p:cNvSpPr/>
          <p:nvPr/>
        </p:nvSpPr>
        <p:spPr>
          <a:xfrm>
            <a:off x="7378700" y="3213100"/>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化学分析</a:t>
            </a:r>
          </a:p>
        </p:txBody>
      </p:sp>
      <p:sp>
        <p:nvSpPr>
          <p:cNvPr id="42" name="矩形 41"/>
          <p:cNvSpPr/>
          <p:nvPr/>
        </p:nvSpPr>
        <p:spPr>
          <a:xfrm>
            <a:off x="7954958" y="3953229"/>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比重（</a:t>
            </a:r>
            <a:r>
              <a:rPr lang="en-US" altLang="zh-CN" sz="400" b="1" dirty="0">
                <a:latin typeface="Arial" panose="020B0604020202020204" pitchFamily="34" charset="0"/>
                <a:ea typeface="微软雅黑" panose="020B0503020204020204" pitchFamily="18" charset="-122"/>
                <a:cs typeface="Arial" panose="020B0604020202020204" pitchFamily="34" charset="0"/>
              </a:rPr>
              <a:t>%</a:t>
            </a:r>
            <a:r>
              <a:rPr lang="zh-CN" altLang="zh-CN" sz="400" b="1" dirty="0">
                <a:latin typeface="Arial" panose="020B0604020202020204" pitchFamily="34" charset="0"/>
                <a:ea typeface="微软雅黑" panose="020B0503020204020204" pitchFamily="18" charset="-122"/>
                <a:cs typeface="Arial" panose="020B0604020202020204" pitchFamily="34" charset="0"/>
              </a:rPr>
              <a:t>）</a:t>
            </a:r>
          </a:p>
        </p:txBody>
      </p:sp>
      <p:sp>
        <p:nvSpPr>
          <p:cNvPr id="43" name="矩形 42"/>
          <p:cNvSpPr/>
          <p:nvPr/>
        </p:nvSpPr>
        <p:spPr>
          <a:xfrm>
            <a:off x="6568596" y="3302972"/>
            <a:ext cx="70580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参数</a:t>
            </a:r>
          </a:p>
        </p:txBody>
      </p:sp>
      <p:sp>
        <p:nvSpPr>
          <p:cNvPr id="44" name="矩形 43"/>
          <p:cNvSpPr/>
          <p:nvPr/>
        </p:nvSpPr>
        <p:spPr>
          <a:xfrm>
            <a:off x="6568596" y="3955175"/>
            <a:ext cx="70580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参数</a:t>
            </a:r>
          </a:p>
        </p:txBody>
      </p:sp>
      <p:sp>
        <p:nvSpPr>
          <p:cNvPr id="45" name="矩形 44"/>
          <p:cNvSpPr/>
          <p:nvPr/>
        </p:nvSpPr>
        <p:spPr>
          <a:xfrm>
            <a:off x="7362190" y="3875085"/>
            <a:ext cx="881067" cy="61555"/>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r>
              <a:rPr lang="zh-CN" altLang="zh-CN" sz="400" b="1" dirty="0">
                <a:latin typeface="Arial" panose="020B0604020202020204" pitchFamily="34" charset="0"/>
                <a:ea typeface="微软雅黑" panose="020B0503020204020204" pitchFamily="18" charset="-122"/>
                <a:cs typeface="Arial" panose="020B0604020202020204" pitchFamily="34" charset="0"/>
              </a:rPr>
              <a:t> 物理分析</a:t>
            </a:r>
          </a:p>
        </p:txBody>
      </p:sp>
      <p:sp>
        <p:nvSpPr>
          <p:cNvPr id="46" name="矩形 45"/>
          <p:cNvSpPr/>
          <p:nvPr/>
        </p:nvSpPr>
        <p:spPr>
          <a:xfrm>
            <a:off x="6477000" y="4034165"/>
            <a:ext cx="914400"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比重</a:t>
            </a:r>
          </a:p>
        </p:txBody>
      </p:sp>
      <p:sp>
        <p:nvSpPr>
          <p:cNvPr id="47" name="矩形 46"/>
          <p:cNvSpPr/>
          <p:nvPr/>
        </p:nvSpPr>
        <p:spPr>
          <a:xfrm>
            <a:off x="6477000" y="4116027"/>
            <a:ext cx="914400"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体积密度</a:t>
            </a:r>
          </a:p>
        </p:txBody>
      </p:sp>
      <p:sp>
        <p:nvSpPr>
          <p:cNvPr id="48" name="矩形 47"/>
          <p:cNvSpPr/>
          <p:nvPr/>
        </p:nvSpPr>
        <p:spPr>
          <a:xfrm>
            <a:off x="6477000" y="4193193"/>
            <a:ext cx="914400" cy="61555"/>
          </a:xfrm>
          <a:prstGeom prst="rect">
            <a:avLst/>
          </a:prstGeom>
          <a:solidFill>
            <a:schemeClr val="bg1"/>
          </a:solidFill>
        </p:spPr>
        <p:txBody>
          <a:bodyPr wrap="square" lIns="0" tIns="0" rIns="0" bIns="0">
            <a:spAutoFit/>
          </a:bodyPr>
          <a:lstStyle/>
          <a:p>
            <a:pPr algn="ctr"/>
            <a:r>
              <a:rPr lang="en-US" altLang="zh-CN" sz="400" dirty="0">
                <a:latin typeface="Arial" panose="020B0604020202020204" pitchFamily="34" charset="0"/>
                <a:ea typeface="微软雅黑" panose="020B0503020204020204" pitchFamily="18" charset="-122"/>
                <a:cs typeface="Arial" panose="020B0604020202020204" pitchFamily="34" charset="0"/>
              </a:rPr>
              <a:t>PH</a:t>
            </a:r>
            <a:r>
              <a:rPr lang="zh-CN" altLang="zh-CN" sz="400" dirty="0">
                <a:latin typeface="Arial" panose="020B0604020202020204" pitchFamily="34" charset="0"/>
                <a:ea typeface="微软雅黑" panose="020B0503020204020204" pitchFamily="18" charset="-122"/>
                <a:cs typeface="Arial" panose="020B0604020202020204" pitchFamily="34" charset="0"/>
              </a:rPr>
              <a:t>值</a:t>
            </a:r>
          </a:p>
        </p:txBody>
      </p:sp>
      <p:sp>
        <p:nvSpPr>
          <p:cNvPr id="50" name="矩形 49"/>
          <p:cNvSpPr/>
          <p:nvPr/>
        </p:nvSpPr>
        <p:spPr>
          <a:xfrm>
            <a:off x="6477000" y="4279530"/>
            <a:ext cx="914400"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氯化物</a:t>
            </a:r>
          </a:p>
        </p:txBody>
      </p:sp>
      <p:sp>
        <p:nvSpPr>
          <p:cNvPr id="51" name="矩形 50"/>
          <p:cNvSpPr/>
          <p:nvPr/>
        </p:nvSpPr>
        <p:spPr>
          <a:xfrm>
            <a:off x="6477000" y="4356457"/>
            <a:ext cx="914400"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硬度</a:t>
            </a:r>
          </a:p>
        </p:txBody>
      </p:sp>
      <p:sp>
        <p:nvSpPr>
          <p:cNvPr id="52" name="矩形 51"/>
          <p:cNvSpPr/>
          <p:nvPr/>
        </p:nvSpPr>
        <p:spPr>
          <a:xfrm>
            <a:off x="6477000" y="4439621"/>
            <a:ext cx="914400" cy="61555"/>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水分</a:t>
            </a:r>
          </a:p>
        </p:txBody>
      </p:sp>
      <p:sp>
        <p:nvSpPr>
          <p:cNvPr id="53" name="矩形 52"/>
          <p:cNvSpPr/>
          <p:nvPr/>
        </p:nvSpPr>
        <p:spPr>
          <a:xfrm>
            <a:off x="7077075" y="4664334"/>
            <a:ext cx="1447800" cy="123111"/>
          </a:xfrm>
          <a:prstGeom prst="rect">
            <a:avLst/>
          </a:prstGeom>
          <a:solidFill>
            <a:schemeClr val="bg1"/>
          </a:solidFill>
        </p:spPr>
        <p:txBody>
          <a:bodyPr wrap="square" lIns="0" tIns="0" rIns="0" bIns="0">
            <a:spAutoFit/>
          </a:bodyPr>
          <a:lstStyle/>
          <a:p>
            <a:pPr algn="ctr"/>
            <a:r>
              <a:rPr lang="zh-CN" altLang="zh-CN" sz="400" dirty="0">
                <a:latin typeface="Arial" panose="020B0604020202020204" pitchFamily="34" charset="0"/>
                <a:ea typeface="微软雅黑" panose="020B0503020204020204" pitchFamily="18" charset="-122"/>
                <a:cs typeface="Arial" panose="020B0604020202020204" pitchFamily="34" charset="0"/>
              </a:rPr>
              <a:t>以上数据包含一般信息，且仅描述典型属性</a:t>
            </a:r>
            <a:endParaRPr lang="en-US" altLang="zh-CN" sz="400" dirty="0">
              <a:latin typeface="Arial" panose="020B0604020202020204" pitchFamily="34" charset="0"/>
              <a:ea typeface="微软雅黑" panose="020B0503020204020204" pitchFamily="18" charset="-122"/>
              <a:cs typeface="Arial" panose="020B0604020202020204" pitchFamily="34" charset="0"/>
            </a:endParaRPr>
          </a:p>
          <a:p>
            <a:pPr algn="ctr"/>
            <a:endParaRPr lang="zh-CN" altLang="zh-CN" sz="400" dirty="0">
              <a:latin typeface="Arial" panose="020B0604020202020204" pitchFamily="34" charset="0"/>
              <a:ea typeface="微软雅黑" panose="020B0503020204020204" pitchFamily="18" charset="-122"/>
              <a:cs typeface="Arial" panose="020B0604020202020204" pitchFamily="34" charset="0"/>
            </a:endParaRPr>
          </a:p>
        </p:txBody>
      </p:sp>
      <p:sp>
        <p:nvSpPr>
          <p:cNvPr id="54" name="矩形 53"/>
          <p:cNvSpPr/>
          <p:nvPr/>
        </p:nvSpPr>
        <p:spPr>
          <a:xfrm>
            <a:off x="6479540" y="4845963"/>
            <a:ext cx="2661920" cy="430887"/>
          </a:xfrm>
          <a:prstGeom prst="rect">
            <a:avLst/>
          </a:prstGeom>
          <a:solidFill>
            <a:schemeClr val="bg1"/>
          </a:solidFill>
        </p:spPr>
        <p:txBody>
          <a:bodyPr wrap="square" lIns="0" tIns="0" rIns="0" bIns="0">
            <a:spAutoFit/>
          </a:bodyPr>
          <a:lstStyle/>
          <a:p>
            <a:r>
              <a:rPr lang="zh-CN" altLang="en-US" sz="800" dirty="0">
                <a:latin typeface="Arial" panose="020B0604020202020204" pitchFamily="34" charset="0"/>
                <a:ea typeface="微软雅黑" panose="020B0503020204020204" pitchFamily="18" charset="-122"/>
                <a:cs typeface="Arial" panose="020B0604020202020204" pitchFamily="34" charset="0"/>
              </a:rPr>
              <a:t>更多详情，您可通过</a:t>
            </a:r>
            <a:r>
              <a:rPr lang="en-US" altLang="zh-CN" sz="800" dirty="0">
                <a:latin typeface="Arial" panose="020B0604020202020204" pitchFamily="34" charset="0"/>
                <a:ea typeface="微软雅黑" panose="020B0503020204020204" pitchFamily="18" charset="-122"/>
                <a:cs typeface="Arial" panose="020B0604020202020204" pitchFamily="34" charset="0"/>
              </a:rPr>
              <a:t>info@devintl.co.in</a:t>
            </a:r>
            <a:r>
              <a:rPr lang="zh-CN" altLang="en-US" sz="800" dirty="0">
                <a:latin typeface="Arial" panose="020B0604020202020204" pitchFamily="34" charset="0"/>
                <a:ea typeface="微软雅黑" panose="020B0503020204020204" pitchFamily="18" charset="-122"/>
                <a:cs typeface="Arial" panose="020B0604020202020204" pitchFamily="34" charset="0"/>
              </a:rPr>
              <a:t>联系我们。</a:t>
            </a:r>
            <a:endParaRPr lang="en-US" altLang="zh-CN" sz="800" dirty="0">
              <a:latin typeface="Arial" panose="020B0604020202020204" pitchFamily="34" charset="0"/>
              <a:ea typeface="微软雅黑" panose="020B0503020204020204" pitchFamily="18" charset="-122"/>
              <a:cs typeface="Arial" panose="020B0604020202020204" pitchFamily="34" charset="0"/>
            </a:endParaRPr>
          </a:p>
          <a:p>
            <a:endParaRPr lang="zh-CN" altLang="en-US" sz="800" dirty="0">
              <a:latin typeface="Arial" panose="020B0604020202020204" pitchFamily="34" charset="0"/>
              <a:ea typeface="微软雅黑" panose="020B0503020204020204" pitchFamily="18" charset="-122"/>
              <a:cs typeface="Arial" panose="020B0604020202020204" pitchFamily="34" charset="0"/>
            </a:endParaRPr>
          </a:p>
          <a:p>
            <a:r>
              <a:rPr lang="zh-CN" altLang="en-US" sz="600" b="1" i="1" dirty="0">
                <a:latin typeface="Arial" panose="020B0604020202020204" pitchFamily="34" charset="0"/>
                <a:ea typeface="微软雅黑" panose="020B0503020204020204" pitchFamily="18" charset="-122"/>
                <a:cs typeface="Arial" panose="020B0604020202020204" pitchFamily="34" charset="0"/>
              </a:rPr>
              <a:t>谢谢</a:t>
            </a:r>
          </a:p>
          <a:p>
            <a:r>
              <a:rPr lang="en-US" altLang="zh-CN" sz="600" b="1" i="1" dirty="0">
                <a:latin typeface="Arial" panose="020B0604020202020204" pitchFamily="34" charset="0"/>
                <a:ea typeface="微软雅黑" panose="020B0503020204020204" pitchFamily="18" charset="-122"/>
                <a:cs typeface="Arial" panose="020B0604020202020204" pitchFamily="34" charset="0"/>
              </a:rPr>
              <a:t>Dev International</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71500" y="1749425"/>
            <a:ext cx="8822690" cy="20561"/>
          </a:xfrm>
          <a:custGeom>
            <a:avLst/>
            <a:gdLst>
              <a:gd name="connsiteX0" fmla="*/ 6350 w 8822690"/>
              <a:gd name="connsiteY0" fmla="*/ 6350 h 20561"/>
              <a:gd name="connsiteX1" fmla="*/ 8816340 w 8822690"/>
              <a:gd name="connsiteY1" fmla="*/ 6350 h 20561"/>
            </a:gdLst>
            <a:ahLst/>
            <a:cxnLst>
              <a:cxn ang="0">
                <a:pos x="connsiteX0" y="connsiteY0"/>
              </a:cxn>
              <a:cxn ang="1">
                <a:pos x="connsiteX1" y="connsiteY1"/>
              </a:cxn>
            </a:cxnLst>
            <a:rect l="l" t="t" r="r" b="b"/>
            <a:pathLst>
              <a:path w="8822690" h="20561">
                <a:moveTo>
                  <a:pt x="6350" y="6350"/>
                </a:moveTo>
                <a:lnTo>
                  <a:pt x="8816340"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58800" y="1828800"/>
            <a:ext cx="2552700" cy="36322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3187700" y="1828800"/>
            <a:ext cx="2794000" cy="3619500"/>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6197600" y="2133600"/>
            <a:ext cx="2628900" cy="2857500"/>
          </a:xfrm>
          <a:prstGeom prst="rect">
            <a:avLst/>
          </a:prstGeom>
          <a:noFill/>
        </p:spPr>
      </p:pic>
      <p:sp>
        <p:nvSpPr>
          <p:cNvPr id="2" name="TextBox 1"/>
          <p:cNvSpPr txBox="1"/>
          <p:nvPr/>
        </p:nvSpPr>
        <p:spPr>
          <a:xfrm>
            <a:off x="3327400" y="949455"/>
            <a:ext cx="3427092" cy="1174489"/>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6" name="TextBox 1"/>
          <p:cNvSpPr txBox="1"/>
          <p:nvPr/>
        </p:nvSpPr>
        <p:spPr>
          <a:xfrm>
            <a:off x="1460500" y="5740400"/>
            <a:ext cx="7079502" cy="1841530"/>
          </a:xfrm>
          <a:prstGeom prst="rect">
            <a:avLst/>
          </a:prstGeom>
          <a:noFill/>
        </p:spPr>
        <p:txBody>
          <a:bodyPr wrap="none" lIns="0" tIns="0" rIns="0" rtlCol="0">
            <a:spAutoFit/>
          </a:bodyPr>
          <a:lstStyle/>
          <a:p>
            <a:pPr>
              <a:lnSpc>
                <a:spcPts val="3200"/>
              </a:lnSpc>
              <a:tabLst>
                <a:tab pos="723900" algn="l"/>
              </a:tabLst>
            </a:pPr>
            <a:r>
              <a:rPr lang="en-US" altLang="zh-CN" sz="2495" b="1" dirty="0">
                <a:solidFill>
                  <a:srgbClr val="7E7E7E"/>
                </a:solidFill>
                <a:latin typeface="微软雅黑" panose="020B0503020204020204" pitchFamily="18" charset="-122"/>
                <a:cs typeface="微软雅黑" panose="020B0503020204020204" pitchFamily="18" charset="-122"/>
              </a:rPr>
              <a:t>Wellhead</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&amp;</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X-Tree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&amp;</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SCSSV</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Control</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Panel</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&amp;</a:t>
            </a:r>
          </a:p>
          <a:p>
            <a:pPr>
              <a:lnSpc>
                <a:spcPts val="2700"/>
              </a:lnSpc>
              <a:tabLst>
                <a:tab pos="723900" algn="l"/>
              </a:tabLst>
            </a:pPr>
            <a:r>
              <a:rPr lang="en-US" altLang="zh-CN" dirty="0"/>
              <a:t>	</a:t>
            </a:r>
            <a:r>
              <a:rPr lang="en-US" altLang="zh-CN" sz="2495" b="1" dirty="0">
                <a:solidFill>
                  <a:srgbClr val="7E7E7E"/>
                </a:solidFill>
                <a:latin typeface="微软雅黑" panose="020B0503020204020204" pitchFamily="18" charset="-122"/>
                <a:cs typeface="微软雅黑" panose="020B0503020204020204" pitchFamily="18" charset="-122"/>
              </a:rPr>
              <a:t>Completion</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Tools</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Authorized</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Letter</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2700"/>
              </a:lnSpc>
              <a:tabLst>
                <a:tab pos="723900" algn="l"/>
              </a:tabLst>
            </a:pP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井口、采油树、井下安全阀控制面板和完井工</a:t>
            </a:r>
            <a:endParaRPr lang="ar-IQ"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endParaRPr>
          </a:p>
          <a:p>
            <a:pPr algn="ctr">
              <a:lnSpc>
                <a:spcPts val="2700"/>
              </a:lnSpc>
              <a:tabLst>
                <a:tab pos="723900" algn="l"/>
              </a:tabLst>
            </a:pP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具授权书</a:t>
            </a:r>
          </a:p>
          <a:p>
            <a:pPr>
              <a:lnSpc>
                <a:spcPts val="2700"/>
              </a:lnSpc>
              <a:tabLst>
                <a:tab pos="723900" algn="l"/>
              </a:tabLst>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71500" y="1749425"/>
            <a:ext cx="8822690" cy="20561"/>
          </a:xfrm>
          <a:custGeom>
            <a:avLst/>
            <a:gdLst>
              <a:gd name="connsiteX0" fmla="*/ 6350 w 8822690"/>
              <a:gd name="connsiteY0" fmla="*/ 6350 h 20561"/>
              <a:gd name="connsiteX1" fmla="*/ 8816340 w 8822690"/>
              <a:gd name="connsiteY1" fmla="*/ 6350 h 20561"/>
            </a:gdLst>
            <a:ahLst/>
            <a:cxnLst>
              <a:cxn ang="0">
                <a:pos x="connsiteX0" y="connsiteY0"/>
              </a:cxn>
              <a:cxn ang="1">
                <a:pos x="connsiteX1" y="connsiteY1"/>
              </a:cxn>
            </a:cxnLst>
            <a:rect l="l" t="t" r="r" b="b"/>
            <a:pathLst>
              <a:path w="8822690" h="20561">
                <a:moveTo>
                  <a:pt x="6350" y="6350"/>
                </a:moveTo>
                <a:lnTo>
                  <a:pt x="8816340"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58800" y="1828800"/>
            <a:ext cx="9131300" cy="3619500"/>
          </a:xfrm>
          <a:prstGeom prst="rect">
            <a:avLst/>
          </a:prstGeom>
          <a:noFill/>
        </p:spPr>
      </p:pic>
      <p:sp>
        <p:nvSpPr>
          <p:cNvPr id="2" name="TextBox 1"/>
          <p:cNvSpPr txBox="1"/>
          <p:nvPr/>
        </p:nvSpPr>
        <p:spPr>
          <a:xfrm>
            <a:off x="3314700" y="1320800"/>
            <a:ext cx="34036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p>
        </p:txBody>
      </p:sp>
      <p:sp>
        <p:nvSpPr>
          <p:cNvPr id="3" name="TextBox 1"/>
          <p:cNvSpPr txBox="1"/>
          <p:nvPr/>
        </p:nvSpPr>
        <p:spPr>
          <a:xfrm>
            <a:off x="355600" y="5892800"/>
            <a:ext cx="9496702" cy="1149033"/>
          </a:xfrm>
          <a:prstGeom prst="rect">
            <a:avLst/>
          </a:prstGeom>
          <a:noFill/>
        </p:spPr>
        <p:txBody>
          <a:bodyPr wrap="none" lIns="0" tIns="0" rIns="0" rtlCol="0">
            <a:spAutoFit/>
          </a:bodyPr>
          <a:lstStyle/>
          <a:p>
            <a:pPr>
              <a:lnSpc>
                <a:spcPts val="3200"/>
              </a:lnSpc>
              <a:tabLst>
                <a:tab pos="3708400" algn="l"/>
              </a:tabLst>
            </a:pPr>
            <a:r>
              <a:rPr lang="en-US" altLang="zh-CN" sz="2495" b="1" dirty="0">
                <a:solidFill>
                  <a:srgbClr val="7E7E7E"/>
                </a:solidFill>
                <a:latin typeface="微软雅黑" panose="020B0503020204020204" pitchFamily="18" charset="-122"/>
                <a:cs typeface="微软雅黑" panose="020B0503020204020204" pitchFamily="18" charset="-122"/>
              </a:rPr>
              <a:t>CPF</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Spare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Part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Authorization</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Letter</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(Valve,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Filler,</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Fastener，</a:t>
            </a:r>
          </a:p>
          <a:p>
            <a:pPr>
              <a:lnSpc>
                <a:spcPts val="2700"/>
              </a:lnSpc>
              <a:tabLst>
                <a:tab pos="3708400" algn="l"/>
              </a:tabLst>
            </a:pPr>
            <a:r>
              <a:rPr lang="en-US" altLang="zh-CN" dirty="0"/>
              <a:t>	</a:t>
            </a:r>
            <a:r>
              <a:rPr lang="en-US" altLang="zh-CN" sz="2495" b="1" dirty="0">
                <a:solidFill>
                  <a:srgbClr val="7E7E7E"/>
                </a:solidFill>
                <a:latin typeface="微软雅黑" panose="020B0503020204020204" pitchFamily="18" charset="-122"/>
                <a:cs typeface="微软雅黑" panose="020B0503020204020204" pitchFamily="18" charset="-122"/>
              </a:rPr>
              <a:t>Safety</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Valve)</a:t>
            </a:r>
            <a:endParaRPr lang="ar-IQ" altLang="zh-CN" sz="2495" b="1" dirty="0">
              <a:solidFill>
                <a:srgbClr val="7E7E7E"/>
              </a:solidFill>
              <a:latin typeface="微软雅黑" panose="020B0503020204020204" pitchFamily="18" charset="-122"/>
              <a:cs typeface="微软雅黑" panose="020B0503020204020204" pitchFamily="18" charset="-122"/>
            </a:endParaRPr>
          </a:p>
          <a:p>
            <a:pPr>
              <a:lnSpc>
                <a:spcPts val="2700"/>
              </a:lnSpc>
              <a:tabLst>
                <a:tab pos="3708400" algn="l"/>
              </a:tabLst>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571500" y="1749425"/>
            <a:ext cx="8822690" cy="20561"/>
          </a:xfrm>
          <a:custGeom>
            <a:avLst/>
            <a:gdLst>
              <a:gd name="connsiteX0" fmla="*/ 6350 w 8822690"/>
              <a:gd name="connsiteY0" fmla="*/ 6350 h 20561"/>
              <a:gd name="connsiteX1" fmla="*/ 8816340 w 8822690"/>
              <a:gd name="connsiteY1" fmla="*/ 6350 h 20561"/>
            </a:gdLst>
            <a:ahLst/>
            <a:cxnLst>
              <a:cxn ang="0">
                <a:pos x="connsiteX0" y="connsiteY0"/>
              </a:cxn>
              <a:cxn ang="1">
                <a:pos x="connsiteX1" y="connsiteY1"/>
              </a:cxn>
            </a:cxnLst>
            <a:rect l="l" t="t" r="r" b="b"/>
            <a:pathLst>
              <a:path w="8822690" h="20561">
                <a:moveTo>
                  <a:pt x="6350" y="6350"/>
                </a:moveTo>
                <a:lnTo>
                  <a:pt x="8816340"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558800" y="1828800"/>
            <a:ext cx="9131300" cy="3619500"/>
          </a:xfrm>
          <a:prstGeom prst="rect">
            <a:avLst/>
          </a:prstGeom>
          <a:noFill/>
        </p:spPr>
      </p:pic>
      <p:sp>
        <p:nvSpPr>
          <p:cNvPr id="2" name="TextBox 1"/>
          <p:cNvSpPr txBox="1"/>
          <p:nvPr/>
        </p:nvSpPr>
        <p:spPr>
          <a:xfrm>
            <a:off x="4426595" y="1320800"/>
            <a:ext cx="1179810" cy="400751"/>
          </a:xfrm>
          <a:prstGeom prst="rect">
            <a:avLst/>
          </a:prstGeom>
          <a:noFill/>
        </p:spPr>
        <p:txBody>
          <a:bodyPr wrap="none" lIns="0" tIns="0" rIns="0" rtlCol="0">
            <a:spAutoFit/>
          </a:bodyPr>
          <a:lstStyle/>
          <a:p>
            <a:pPr algn="ct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p:txBody>
      </p:sp>
      <p:sp>
        <p:nvSpPr>
          <p:cNvPr id="3" name="TextBox 1"/>
          <p:cNvSpPr txBox="1"/>
          <p:nvPr/>
        </p:nvSpPr>
        <p:spPr>
          <a:xfrm>
            <a:off x="355600" y="5892800"/>
            <a:ext cx="9334500" cy="430118"/>
          </a:xfrm>
          <a:prstGeom prst="rect">
            <a:avLst/>
          </a:prstGeom>
          <a:noFill/>
        </p:spPr>
        <p:txBody>
          <a:bodyPr wrap="square" lIns="0" tIns="0" rIns="0" rtlCol="0">
            <a:spAutoFit/>
          </a:bodyPr>
          <a:lstStyle/>
          <a:p>
            <a:pPr algn="ctr"/>
            <a:r>
              <a:rPr lang="en-US"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CPF</a:t>
            </a: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备件授权书（阀门、填料、紧固件、安全阀）</a:t>
            </a:r>
          </a:p>
        </p:txBody>
      </p:sp>
      <p:sp>
        <p:nvSpPr>
          <p:cNvPr id="7" name="矩形 6"/>
          <p:cNvSpPr/>
          <p:nvPr/>
        </p:nvSpPr>
        <p:spPr>
          <a:xfrm>
            <a:off x="533400" y="2286000"/>
            <a:ext cx="2209800" cy="1592744"/>
          </a:xfrm>
          <a:prstGeom prst="rect">
            <a:avLst/>
          </a:prstGeom>
          <a:solidFill>
            <a:schemeClr val="bg1"/>
          </a:solidFill>
        </p:spPr>
        <p:txBody>
          <a:bodyPr wrap="square" lIns="0" tIns="0" rIns="0" bIns="0">
            <a:spAutoFit/>
          </a:bodyPr>
          <a:lstStyle/>
          <a:p>
            <a:pPr algn="ctr">
              <a:lnSpc>
                <a:spcPct val="150000"/>
              </a:lnSpc>
            </a:pPr>
            <a:r>
              <a:rPr lang="zh-CN" altLang="zh-CN" sz="800" b="1" dirty="0">
                <a:latin typeface="Arial" panose="020B0604020202020204" pitchFamily="34" charset="0"/>
                <a:ea typeface="微软雅黑" panose="020B0503020204020204" pitchFamily="18" charset="-122"/>
                <a:cs typeface="Arial" panose="020B0604020202020204" pitchFamily="34" charset="0"/>
              </a:rPr>
              <a:t>独家任命书</a:t>
            </a: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zh-CN" altLang="zh-CN" sz="800" b="1"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zh-CN" sz="500" dirty="0">
                <a:latin typeface="Arial" panose="020B0604020202020204" pitchFamily="34" charset="0"/>
                <a:ea typeface="微软雅黑" panose="020B0503020204020204" pitchFamily="18" charset="-122"/>
                <a:cs typeface="Arial" panose="020B0604020202020204" pitchFamily="34" charset="0"/>
              </a:rPr>
              <a:t>客户</a:t>
            </a:r>
            <a:r>
              <a:rPr lang="en-US" altLang="zh-CN" sz="500" dirty="0">
                <a:latin typeface="Arial" panose="020B0604020202020204" pitchFamily="34" charset="0"/>
                <a:ea typeface="微软雅黑" panose="020B0503020204020204" pitchFamily="18" charset="-122"/>
                <a:cs typeface="Arial" panose="020B0604020202020204" pitchFamily="34" charset="0"/>
              </a:rPr>
              <a:t>/</a:t>
            </a:r>
            <a:r>
              <a:rPr lang="zh-CN" altLang="zh-CN" sz="500" dirty="0">
                <a:latin typeface="Arial" panose="020B0604020202020204" pitchFamily="34" charset="0"/>
                <a:ea typeface="微软雅黑" panose="020B0503020204020204" pitchFamily="18" charset="-122"/>
                <a:cs typeface="Arial" panose="020B0604020202020204" pitchFamily="34" charset="0"/>
              </a:rPr>
              <a:t>终端用户：阿尔瓦哈石油公司</a:t>
            </a:r>
          </a:p>
          <a:p>
            <a:pPr>
              <a:lnSpc>
                <a:spcPct val="150000"/>
              </a:lnSpc>
            </a:pPr>
            <a:r>
              <a:rPr lang="zh-CN" altLang="zh-CN" sz="500" dirty="0">
                <a:latin typeface="Arial" panose="020B0604020202020204" pitchFamily="34" charset="0"/>
                <a:ea typeface="微软雅黑" panose="020B0503020204020204" pitchFamily="18" charset="-122"/>
                <a:cs typeface="Arial" panose="020B0604020202020204" pitchFamily="34" charset="0"/>
              </a:rPr>
              <a:t>项目名称：</a:t>
            </a:r>
            <a:r>
              <a:rPr lang="en-US" altLang="zh-CN" sz="500" dirty="0">
                <a:latin typeface="Arial" panose="020B0604020202020204" pitchFamily="34" charset="0"/>
                <a:ea typeface="微软雅黑" panose="020B0503020204020204" pitchFamily="18" charset="-122"/>
                <a:cs typeface="Arial" panose="020B0604020202020204" pitchFamily="34" charset="0"/>
              </a:rPr>
              <a:t>GPS</a:t>
            </a:r>
            <a:r>
              <a:rPr lang="zh-CN" altLang="zh-CN" sz="500" dirty="0">
                <a:latin typeface="Arial" panose="020B0604020202020204" pitchFamily="34" charset="0"/>
                <a:ea typeface="微软雅黑" panose="020B0503020204020204" pitchFamily="18" charset="-122"/>
                <a:cs typeface="Arial" panose="020B0604020202020204" pitchFamily="34" charset="0"/>
              </a:rPr>
              <a:t>检修备件供应</a:t>
            </a:r>
          </a:p>
          <a:p>
            <a:pPr>
              <a:lnSpc>
                <a:spcPct val="150000"/>
              </a:lnSpc>
            </a:pPr>
            <a:r>
              <a:rPr lang="zh-CN" altLang="zh-CN" sz="500" dirty="0">
                <a:latin typeface="Arial" panose="020B0604020202020204" pitchFamily="34" charset="0"/>
                <a:ea typeface="微软雅黑" panose="020B0503020204020204" pitchFamily="18" charset="-122"/>
                <a:cs typeface="Arial" panose="020B0604020202020204" pitchFamily="34" charset="0"/>
              </a:rPr>
              <a:t>标书编号：</a:t>
            </a:r>
            <a:r>
              <a:rPr lang="en-US" altLang="zh-CN" sz="500" dirty="0">
                <a:latin typeface="Arial" panose="020B0604020202020204" pitchFamily="34" charset="0"/>
                <a:ea typeface="微软雅黑" panose="020B0503020204020204" pitchFamily="18" charset="-122"/>
                <a:cs typeface="Arial" panose="020B0604020202020204" pitchFamily="34" charset="0"/>
              </a:rPr>
              <a:t>157-PO-17</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en-US" altLang="zh-CN" sz="500" dirty="0">
                <a:latin typeface="Arial" panose="020B0604020202020204" pitchFamily="34" charset="0"/>
                <a:ea typeface="微软雅黑" panose="020B0503020204020204" pitchFamily="18" charset="-122"/>
                <a:cs typeface="Arial" panose="020B0604020202020204" pitchFamily="34" charset="0"/>
              </a:rPr>
              <a:t> </a:t>
            </a:r>
          </a:p>
          <a:p>
            <a:pPr>
              <a:lnSpc>
                <a:spcPct val="150000"/>
              </a:lnSpc>
            </a:pP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zh-CN" sz="500" dirty="0">
                <a:latin typeface="Arial" panose="020B0604020202020204" pitchFamily="34" charset="0"/>
                <a:ea typeface="微软雅黑" panose="020B0503020204020204" pitchFamily="18" charset="-122"/>
                <a:cs typeface="Arial" panose="020B0604020202020204" pitchFamily="34" charset="0"/>
              </a:rPr>
              <a:t>我司（</a:t>
            </a:r>
            <a:r>
              <a:rPr lang="zh-CN" altLang="en-US" sz="500" dirty="0">
                <a:latin typeface="Arial" panose="020B0604020202020204" pitchFamily="34" charset="0"/>
                <a:ea typeface="微软雅黑" panose="020B0503020204020204" pitchFamily="18" charset="-122"/>
                <a:cs typeface="Arial" panose="020B0604020202020204" pitchFamily="34" charset="0"/>
              </a:rPr>
              <a:t>上海科科阀门集团有限公司</a:t>
            </a:r>
            <a:r>
              <a:rPr lang="zh-CN" altLang="zh-CN" sz="500" dirty="0">
                <a:latin typeface="Arial" panose="020B0604020202020204" pitchFamily="34" charset="0"/>
                <a:ea typeface="微软雅黑" panose="020B0503020204020204" pitchFamily="18" charset="-122"/>
                <a:cs typeface="Arial" panose="020B0604020202020204" pitchFamily="34" charset="0"/>
              </a:rPr>
              <a:t>）特此确认，</a:t>
            </a:r>
            <a:r>
              <a:rPr lang="en-US" altLang="zh-CN" sz="500" dirty="0" err="1">
                <a:latin typeface="Arial" panose="020B0604020202020204" pitchFamily="34" charset="0"/>
                <a:ea typeface="微软雅黑" panose="020B0503020204020204" pitchFamily="18" charset="-122"/>
                <a:cs typeface="Arial" panose="020B0604020202020204" pitchFamily="34" charset="0"/>
              </a:rPr>
              <a:t>Ris</a:t>
            </a:r>
            <a:r>
              <a:rPr lang="en-US" altLang="zh-CN" sz="500" dirty="0">
                <a:latin typeface="Arial" panose="020B0604020202020204" pitchFamily="34" charset="0"/>
                <a:ea typeface="微软雅黑" panose="020B0503020204020204" pitchFamily="18" charset="-122"/>
                <a:cs typeface="Arial" panose="020B0604020202020204" pitchFamily="34" charset="0"/>
              </a:rPr>
              <a:t> Oilfield Service DMCC</a:t>
            </a:r>
            <a:r>
              <a:rPr lang="zh-CN" altLang="zh-CN" sz="500" dirty="0">
                <a:latin typeface="Arial" panose="020B0604020202020204" pitchFamily="34" charset="0"/>
                <a:ea typeface="微软雅黑" panose="020B0503020204020204" pitchFamily="18" charset="-122"/>
                <a:cs typeface="Arial" panose="020B0604020202020204" pitchFamily="34" charset="0"/>
              </a:rPr>
              <a:t>已被任命为我司以上招标项目的独家供应商。</a:t>
            </a: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10" name="矩形 9"/>
          <p:cNvSpPr/>
          <p:nvPr/>
        </p:nvSpPr>
        <p:spPr>
          <a:xfrm>
            <a:off x="576267" y="4038600"/>
            <a:ext cx="685800" cy="615553"/>
          </a:xfrm>
          <a:prstGeom prst="rect">
            <a:avLst/>
          </a:prstGeom>
          <a:solidFill>
            <a:schemeClr val="bg1"/>
          </a:solidFill>
        </p:spPr>
        <p:txBody>
          <a:bodyPr wrap="square" lIns="0" tIns="0" rIns="0" bIns="0">
            <a:spAutoFit/>
          </a:bodyPr>
          <a:lstStyle/>
          <a:p>
            <a:r>
              <a:rPr lang="zh-CN" altLang="zh-CN" sz="500" dirty="0">
                <a:latin typeface="Arial" panose="020B0604020202020204" pitchFamily="34" charset="0"/>
                <a:ea typeface="微软雅黑" panose="020B0503020204020204" pitchFamily="18" charset="-122"/>
                <a:cs typeface="Arial" panose="020B0604020202020204" pitchFamily="34" charset="0"/>
              </a:rPr>
              <a:t>谨致问候！</a:t>
            </a:r>
          </a:p>
          <a:p>
            <a:r>
              <a:rPr lang="en-US" altLang="zh-CN" sz="500" dirty="0">
                <a:latin typeface="Arial" panose="020B0604020202020204" pitchFamily="34" charset="0"/>
                <a:ea typeface="微软雅黑" panose="020B0503020204020204" pitchFamily="18" charset="-122"/>
                <a:cs typeface="Arial" panose="020B0604020202020204" pitchFamily="34" charset="0"/>
              </a:rPr>
              <a:t> </a:t>
            </a:r>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r>
              <a:rPr lang="zh-CN" altLang="zh-CN" sz="500" dirty="0">
                <a:latin typeface="Arial" panose="020B0604020202020204" pitchFamily="34" charset="0"/>
                <a:ea typeface="微软雅黑" panose="020B0503020204020204" pitchFamily="18" charset="-122"/>
                <a:cs typeface="Arial" panose="020B0604020202020204" pitchFamily="34" charset="0"/>
              </a:rPr>
              <a:t>签名</a:t>
            </a:r>
            <a:r>
              <a:rPr lang="en-US" altLang="zh-CN" sz="500" dirty="0">
                <a:latin typeface="Arial" panose="020B0604020202020204" pitchFamily="34" charset="0"/>
                <a:ea typeface="微软雅黑" panose="020B0503020204020204" pitchFamily="18" charset="-122"/>
                <a:cs typeface="Arial" panose="020B0604020202020204" pitchFamily="34" charset="0"/>
              </a:rPr>
              <a:t>&amp;</a:t>
            </a:r>
            <a:r>
              <a:rPr lang="zh-CN" altLang="zh-CN" sz="500" dirty="0">
                <a:latin typeface="Arial" panose="020B0604020202020204" pitchFamily="34" charset="0"/>
                <a:ea typeface="微软雅黑" panose="020B0503020204020204" pitchFamily="18" charset="-122"/>
                <a:cs typeface="Arial" panose="020B0604020202020204" pitchFamily="34" charset="0"/>
              </a:rPr>
              <a:t>盖章</a:t>
            </a:r>
          </a:p>
          <a:p>
            <a:r>
              <a:rPr lang="en-US" altLang="zh-CN" sz="500" dirty="0">
                <a:latin typeface="Arial" panose="020B0604020202020204" pitchFamily="34" charset="0"/>
                <a:ea typeface="微软雅黑" panose="020B0503020204020204" pitchFamily="18" charset="-122"/>
                <a:cs typeface="Arial" panose="020B0604020202020204" pitchFamily="34" charset="0"/>
              </a:rPr>
              <a:t> </a:t>
            </a:r>
          </a:p>
          <a:p>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endParaRPr lang="zh-CN" altLang="zh-CN" sz="500" dirty="0">
              <a:latin typeface="Arial" panose="020B0604020202020204" pitchFamily="34" charset="0"/>
              <a:ea typeface="微软雅黑" panose="020B0503020204020204" pitchFamily="18" charset="-122"/>
              <a:cs typeface="Arial" panose="020B0604020202020204" pitchFamily="34" charset="0"/>
            </a:endParaRPr>
          </a:p>
          <a:p>
            <a:r>
              <a:rPr lang="zh-CN" altLang="zh-CN" sz="500" dirty="0">
                <a:latin typeface="Arial" panose="020B0604020202020204" pitchFamily="34" charset="0"/>
                <a:ea typeface="微软雅黑" panose="020B0503020204020204" pitchFamily="18" charset="-122"/>
                <a:cs typeface="Arial" panose="020B0604020202020204" pitchFamily="34" charset="0"/>
              </a:rPr>
              <a:t>日期：</a:t>
            </a:r>
            <a:r>
              <a:rPr lang="en-US" altLang="zh-CN" sz="500" dirty="0">
                <a:latin typeface="Arial" panose="020B0604020202020204" pitchFamily="34" charset="0"/>
                <a:ea typeface="微软雅黑" panose="020B0503020204020204" pitchFamily="18" charset="-122"/>
                <a:cs typeface="Arial" panose="020B0604020202020204" pitchFamily="34" charset="0"/>
              </a:rPr>
              <a:t>2017</a:t>
            </a:r>
            <a:r>
              <a:rPr lang="zh-CN" altLang="zh-CN" sz="500" dirty="0">
                <a:latin typeface="Arial" panose="020B0604020202020204" pitchFamily="34" charset="0"/>
                <a:ea typeface="微软雅黑" panose="020B0503020204020204" pitchFamily="18" charset="-122"/>
                <a:cs typeface="Arial" panose="020B0604020202020204" pitchFamily="34" charset="0"/>
              </a:rPr>
              <a:t>年</a:t>
            </a:r>
            <a:r>
              <a:rPr lang="en-US" altLang="zh-CN" sz="500" dirty="0">
                <a:latin typeface="Arial" panose="020B0604020202020204" pitchFamily="34" charset="0"/>
                <a:ea typeface="微软雅黑" panose="020B0503020204020204" pitchFamily="18" charset="-122"/>
                <a:cs typeface="Arial" panose="020B0604020202020204" pitchFamily="34" charset="0"/>
              </a:rPr>
              <a:t>9</a:t>
            </a:r>
            <a:r>
              <a:rPr lang="zh-CN" altLang="zh-CN" sz="500" dirty="0">
                <a:latin typeface="Arial" panose="020B0604020202020204" pitchFamily="34" charset="0"/>
                <a:ea typeface="微软雅黑" panose="020B0503020204020204" pitchFamily="18" charset="-122"/>
                <a:cs typeface="Arial" panose="020B0604020202020204" pitchFamily="34" charset="0"/>
              </a:rPr>
              <a:t>月</a:t>
            </a:r>
            <a:r>
              <a:rPr lang="en-US" altLang="zh-CN" sz="500" dirty="0">
                <a:latin typeface="Arial" panose="020B0604020202020204" pitchFamily="34" charset="0"/>
                <a:ea typeface="微软雅黑" panose="020B0503020204020204" pitchFamily="18" charset="-122"/>
                <a:cs typeface="Arial" panose="020B0604020202020204" pitchFamily="34" charset="0"/>
              </a:rPr>
              <a:t>27</a:t>
            </a:r>
            <a:r>
              <a:rPr lang="zh-CN" altLang="zh-CN" sz="500" dirty="0">
                <a:latin typeface="Arial" panose="020B0604020202020204" pitchFamily="34" charset="0"/>
                <a:ea typeface="微软雅黑" panose="020B0503020204020204" pitchFamily="18" charset="-122"/>
                <a:cs typeface="Arial" panose="020B0604020202020204" pitchFamily="34" charset="0"/>
              </a:rPr>
              <a:t>日</a:t>
            </a:r>
          </a:p>
        </p:txBody>
      </p:sp>
      <p:sp>
        <p:nvSpPr>
          <p:cNvPr id="12" name="矩形 11"/>
          <p:cNvSpPr/>
          <p:nvPr/>
        </p:nvSpPr>
        <p:spPr>
          <a:xfrm>
            <a:off x="2819400" y="2057400"/>
            <a:ext cx="2209800" cy="2169825"/>
          </a:xfrm>
          <a:prstGeom prst="rect">
            <a:avLst/>
          </a:prstGeom>
          <a:solidFill>
            <a:schemeClr val="bg1"/>
          </a:solidFill>
        </p:spPr>
        <p:txBody>
          <a:bodyPr wrap="square" lIns="0" tIns="0" rIns="0" bIns="0">
            <a:spAutoFit/>
          </a:bodyPr>
          <a:lstStyle/>
          <a:p>
            <a:pPr algn="ctr">
              <a:lnSpc>
                <a:spcPct val="150000"/>
              </a:lnSpc>
            </a:pPr>
            <a:r>
              <a:rPr lang="zh-CN" altLang="zh-CN" sz="800" b="1" dirty="0">
                <a:latin typeface="Arial" panose="020B0604020202020204" pitchFamily="34" charset="0"/>
                <a:ea typeface="微软雅黑" panose="020B0503020204020204" pitchFamily="18" charset="-122"/>
                <a:cs typeface="Arial" panose="020B0604020202020204" pitchFamily="34" charset="0"/>
              </a:rPr>
              <a:t>独家任命书</a:t>
            </a: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zh-CN" altLang="zh-CN" sz="800" b="1"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客户</a:t>
            </a:r>
            <a:r>
              <a:rPr lang="en-US" altLang="zh-CN" sz="500" dirty="0">
                <a:latin typeface="Arial" panose="020B0604020202020204" pitchFamily="34" charset="0"/>
                <a:ea typeface="微软雅黑" panose="020B0503020204020204" pitchFamily="18" charset="-122"/>
                <a:cs typeface="Arial" panose="020B0604020202020204" pitchFamily="34" charset="0"/>
              </a:rPr>
              <a:t>/</a:t>
            </a:r>
            <a:r>
              <a:rPr lang="zh-CN" altLang="en-US" sz="500" dirty="0">
                <a:latin typeface="Arial" panose="020B0604020202020204" pitchFamily="34" charset="0"/>
                <a:ea typeface="微软雅黑" panose="020B0503020204020204" pitchFamily="18" charset="-122"/>
                <a:cs typeface="Arial" panose="020B0604020202020204" pitchFamily="34" charset="0"/>
              </a:rPr>
              <a:t>终端用户：阿尔瓦哈石油公司</a:t>
            </a: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项目名称：</a:t>
            </a:r>
            <a:r>
              <a:rPr lang="en-US" altLang="zh-CN" sz="500" dirty="0">
                <a:latin typeface="Arial" panose="020B0604020202020204" pitchFamily="34" charset="0"/>
                <a:ea typeface="微软雅黑" panose="020B0503020204020204" pitchFamily="18" charset="-122"/>
                <a:cs typeface="Arial" panose="020B0604020202020204" pitchFamily="34" charset="0"/>
              </a:rPr>
              <a:t>GPS</a:t>
            </a:r>
            <a:r>
              <a:rPr lang="zh-CN" altLang="en-US" sz="500" dirty="0">
                <a:latin typeface="Arial" panose="020B0604020202020204" pitchFamily="34" charset="0"/>
                <a:ea typeface="微软雅黑" panose="020B0503020204020204" pitchFamily="18" charset="-122"/>
                <a:cs typeface="Arial" panose="020B0604020202020204" pitchFamily="34" charset="0"/>
              </a:rPr>
              <a:t>检修备件供应</a:t>
            </a: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标书编号：</a:t>
            </a:r>
            <a:r>
              <a:rPr lang="en-US" altLang="zh-CN" sz="500" dirty="0">
                <a:latin typeface="Arial" panose="020B0604020202020204" pitchFamily="34" charset="0"/>
                <a:ea typeface="微软雅黑" panose="020B0503020204020204" pitchFamily="18" charset="-122"/>
                <a:cs typeface="Arial" panose="020B0604020202020204" pitchFamily="34" charset="0"/>
              </a:rPr>
              <a:t>157-PO-17</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我司（宁波市鄞州英美紧固件制造有限公司）特此确认，</a:t>
            </a:r>
            <a:r>
              <a:rPr lang="en-US" altLang="zh-CN" sz="500" dirty="0" err="1">
                <a:latin typeface="Arial" panose="020B0604020202020204" pitchFamily="34" charset="0"/>
                <a:ea typeface="微软雅黑" panose="020B0503020204020204" pitchFamily="18" charset="-122"/>
                <a:cs typeface="Arial" panose="020B0604020202020204" pitchFamily="34" charset="0"/>
              </a:rPr>
              <a:t>Ris</a:t>
            </a:r>
            <a:r>
              <a:rPr lang="en-US" altLang="zh-CN" sz="500" dirty="0">
                <a:latin typeface="Arial" panose="020B0604020202020204" pitchFamily="34" charset="0"/>
                <a:ea typeface="微软雅黑" panose="020B0503020204020204" pitchFamily="18" charset="-122"/>
                <a:cs typeface="Arial" panose="020B0604020202020204" pitchFamily="34" charset="0"/>
              </a:rPr>
              <a:t> Oilfield Service DMCC</a:t>
            </a:r>
            <a:r>
              <a:rPr lang="zh-CN" altLang="en-US" sz="500" dirty="0">
                <a:latin typeface="Arial" panose="020B0604020202020204" pitchFamily="34" charset="0"/>
                <a:ea typeface="微软雅黑" panose="020B0503020204020204" pitchFamily="18" charset="-122"/>
                <a:cs typeface="Arial" panose="020B0604020202020204" pitchFamily="34" charset="0"/>
              </a:rPr>
              <a:t>已被任命为我司以上招标项目的独家供应商。</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en-US"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谨致问候！</a:t>
            </a:r>
          </a:p>
          <a:p>
            <a:pPr>
              <a:lnSpc>
                <a:spcPct val="150000"/>
              </a:lnSpc>
            </a:pPr>
            <a:endParaRPr lang="zh-CN" altLang="en-US"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签名</a:t>
            </a:r>
            <a:r>
              <a:rPr lang="en-US" altLang="zh-CN" sz="500" dirty="0">
                <a:latin typeface="Arial" panose="020B0604020202020204" pitchFamily="34" charset="0"/>
                <a:ea typeface="微软雅黑" panose="020B0503020204020204" pitchFamily="18" charset="-122"/>
                <a:cs typeface="Arial" panose="020B0604020202020204" pitchFamily="34" charset="0"/>
              </a:rPr>
              <a:t>&amp;</a:t>
            </a:r>
            <a:r>
              <a:rPr lang="zh-CN" altLang="en-US" sz="500" dirty="0">
                <a:latin typeface="Arial" panose="020B0604020202020204" pitchFamily="34" charset="0"/>
                <a:ea typeface="微软雅黑" panose="020B0503020204020204" pitchFamily="18" charset="-122"/>
                <a:cs typeface="Arial" panose="020B0604020202020204" pitchFamily="34" charset="0"/>
              </a:rPr>
              <a:t>盖章</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13" name="矩形 12"/>
          <p:cNvSpPr/>
          <p:nvPr/>
        </p:nvSpPr>
        <p:spPr>
          <a:xfrm>
            <a:off x="2819400" y="4838700"/>
            <a:ext cx="685800" cy="76944"/>
          </a:xfrm>
          <a:prstGeom prst="rect">
            <a:avLst/>
          </a:prstGeom>
          <a:solidFill>
            <a:schemeClr val="bg1"/>
          </a:solidFill>
        </p:spPr>
        <p:txBody>
          <a:bodyPr wrap="square" lIns="0" tIns="0" rIns="0" bIns="0">
            <a:spAutoFit/>
          </a:bodyPr>
          <a:lstStyle/>
          <a:p>
            <a:r>
              <a:rPr lang="zh-CN" altLang="zh-CN" sz="500" dirty="0">
                <a:latin typeface="Arial" panose="020B0604020202020204" pitchFamily="34" charset="0"/>
                <a:ea typeface="微软雅黑" panose="020B0503020204020204" pitchFamily="18" charset="-122"/>
                <a:cs typeface="Arial" panose="020B0604020202020204" pitchFamily="34" charset="0"/>
              </a:rPr>
              <a:t>日期：</a:t>
            </a:r>
            <a:r>
              <a:rPr lang="en-US" altLang="zh-CN" sz="500" dirty="0">
                <a:latin typeface="Arial" panose="020B0604020202020204" pitchFamily="34" charset="0"/>
                <a:ea typeface="微软雅黑" panose="020B0503020204020204" pitchFamily="18" charset="-122"/>
                <a:cs typeface="Arial" panose="020B0604020202020204" pitchFamily="34" charset="0"/>
              </a:rPr>
              <a:t>9</a:t>
            </a:r>
            <a:r>
              <a:rPr lang="zh-CN" altLang="zh-CN" sz="500" dirty="0">
                <a:latin typeface="Arial" panose="020B0604020202020204" pitchFamily="34" charset="0"/>
                <a:ea typeface="微软雅黑" panose="020B0503020204020204" pitchFamily="18" charset="-122"/>
                <a:cs typeface="Arial" panose="020B0604020202020204" pitchFamily="34" charset="0"/>
              </a:rPr>
              <a:t>月</a:t>
            </a:r>
            <a:r>
              <a:rPr lang="en-US" altLang="zh-CN" sz="500" dirty="0">
                <a:latin typeface="Arial" panose="020B0604020202020204" pitchFamily="34" charset="0"/>
                <a:ea typeface="微软雅黑" panose="020B0503020204020204" pitchFamily="18" charset="-122"/>
                <a:cs typeface="Arial" panose="020B0604020202020204" pitchFamily="34" charset="0"/>
              </a:rPr>
              <a:t>24</a:t>
            </a:r>
            <a:r>
              <a:rPr lang="zh-CN" altLang="zh-CN" sz="500" dirty="0">
                <a:latin typeface="Arial" panose="020B0604020202020204" pitchFamily="34" charset="0"/>
                <a:ea typeface="微软雅黑" panose="020B0503020204020204" pitchFamily="18" charset="-122"/>
                <a:cs typeface="Arial" panose="020B0604020202020204" pitchFamily="34" charset="0"/>
              </a:rPr>
              <a:t>日</a:t>
            </a:r>
          </a:p>
        </p:txBody>
      </p:sp>
      <p:sp>
        <p:nvSpPr>
          <p:cNvPr id="14" name="矩形 13"/>
          <p:cNvSpPr/>
          <p:nvPr/>
        </p:nvSpPr>
        <p:spPr>
          <a:xfrm>
            <a:off x="5105400" y="2057400"/>
            <a:ext cx="2209800" cy="15927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lnSpc>
                <a:spcPct val="150000"/>
              </a:lnSpc>
            </a:pPr>
            <a:r>
              <a:rPr lang="zh-CN" altLang="zh-CN" sz="800" b="1" dirty="0">
                <a:latin typeface="Arial" panose="020B0604020202020204" pitchFamily="34" charset="0"/>
                <a:ea typeface="微软雅黑" panose="020B0503020204020204" pitchFamily="18" charset="-122"/>
                <a:cs typeface="Arial" panose="020B0604020202020204" pitchFamily="34" charset="0"/>
              </a:rPr>
              <a:t>独家任命书</a:t>
            </a: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zh-CN" altLang="zh-CN" sz="800" b="1"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客户</a:t>
            </a:r>
            <a:r>
              <a:rPr lang="en-US" altLang="zh-CN" sz="500" dirty="0">
                <a:latin typeface="Arial" panose="020B0604020202020204" pitchFamily="34" charset="0"/>
                <a:ea typeface="微软雅黑" panose="020B0503020204020204" pitchFamily="18" charset="-122"/>
                <a:cs typeface="Arial" panose="020B0604020202020204" pitchFamily="34" charset="0"/>
              </a:rPr>
              <a:t>/</a:t>
            </a:r>
            <a:r>
              <a:rPr lang="zh-CN" altLang="en-US" sz="500" dirty="0">
                <a:latin typeface="Arial" panose="020B0604020202020204" pitchFamily="34" charset="0"/>
                <a:ea typeface="微软雅黑" panose="020B0503020204020204" pitchFamily="18" charset="-122"/>
                <a:cs typeface="Arial" panose="020B0604020202020204" pitchFamily="34" charset="0"/>
              </a:rPr>
              <a:t>终端用户：阿尔瓦哈石油公司</a:t>
            </a: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项目名称：</a:t>
            </a:r>
            <a:r>
              <a:rPr lang="en-US" altLang="zh-CN" sz="500" dirty="0">
                <a:latin typeface="Arial" panose="020B0604020202020204" pitchFamily="34" charset="0"/>
                <a:ea typeface="微软雅黑" panose="020B0503020204020204" pitchFamily="18" charset="-122"/>
                <a:cs typeface="Arial" panose="020B0604020202020204" pitchFamily="34" charset="0"/>
              </a:rPr>
              <a:t>GPS</a:t>
            </a:r>
            <a:r>
              <a:rPr lang="zh-CN" altLang="en-US" sz="500" dirty="0">
                <a:latin typeface="Arial" panose="020B0604020202020204" pitchFamily="34" charset="0"/>
                <a:ea typeface="微软雅黑" panose="020B0503020204020204" pitchFamily="18" charset="-122"/>
                <a:cs typeface="Arial" panose="020B0604020202020204" pitchFamily="34" charset="0"/>
              </a:rPr>
              <a:t>检修备件供应</a:t>
            </a: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标书编号：</a:t>
            </a:r>
            <a:r>
              <a:rPr lang="en-US" altLang="zh-CN" sz="500" dirty="0">
                <a:latin typeface="Arial" panose="020B0604020202020204" pitchFamily="34" charset="0"/>
                <a:ea typeface="微软雅黑" panose="020B0503020204020204" pitchFamily="18" charset="-122"/>
                <a:cs typeface="Arial" panose="020B0604020202020204" pitchFamily="34" charset="0"/>
              </a:rPr>
              <a:t>157-PO-17 </a:t>
            </a:r>
            <a:r>
              <a:rPr lang="zh-CN" altLang="en-US" sz="500" dirty="0">
                <a:latin typeface="Arial" panose="020B0604020202020204" pitchFamily="34" charset="0"/>
                <a:ea typeface="微软雅黑" panose="020B0503020204020204" pitchFamily="18" charset="-122"/>
                <a:cs typeface="Arial" panose="020B0604020202020204" pitchFamily="34" charset="0"/>
              </a:rPr>
              <a:t>鲍尔环</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en-US"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我司（萍乡市金丰化工填料有限公司）特此确认，</a:t>
            </a:r>
            <a:r>
              <a:rPr lang="en-US" altLang="zh-CN" sz="500" dirty="0" err="1">
                <a:latin typeface="Arial" panose="020B0604020202020204" pitchFamily="34" charset="0"/>
                <a:ea typeface="微软雅黑" panose="020B0503020204020204" pitchFamily="18" charset="-122"/>
                <a:cs typeface="Arial" panose="020B0604020202020204" pitchFamily="34" charset="0"/>
              </a:rPr>
              <a:t>Ris</a:t>
            </a:r>
            <a:r>
              <a:rPr lang="en-US" altLang="zh-CN" sz="500" dirty="0">
                <a:latin typeface="Arial" panose="020B0604020202020204" pitchFamily="34" charset="0"/>
                <a:ea typeface="微软雅黑" panose="020B0503020204020204" pitchFamily="18" charset="-122"/>
                <a:cs typeface="Arial" panose="020B0604020202020204" pitchFamily="34" charset="0"/>
              </a:rPr>
              <a:t> Oilfield Service DMCC</a:t>
            </a:r>
            <a:r>
              <a:rPr lang="zh-CN" altLang="en-US" sz="500" dirty="0">
                <a:latin typeface="Arial" panose="020B0604020202020204" pitchFamily="34" charset="0"/>
                <a:ea typeface="微软雅黑" panose="020B0503020204020204" pitchFamily="18" charset="-122"/>
                <a:cs typeface="Arial" panose="020B0604020202020204" pitchFamily="34" charset="0"/>
              </a:rPr>
              <a:t>已被任命为我司以上招标项目的独家供应商。</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16" name="矩形 15"/>
          <p:cNvSpPr/>
          <p:nvPr/>
        </p:nvSpPr>
        <p:spPr>
          <a:xfrm>
            <a:off x="5114925" y="3669194"/>
            <a:ext cx="609600" cy="369332"/>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签名</a:t>
            </a:r>
            <a:r>
              <a:rPr lang="en-US" altLang="zh-CN" sz="600" dirty="0">
                <a:latin typeface="Arial" panose="020B0604020202020204" pitchFamily="34" charset="0"/>
                <a:ea typeface="微软雅黑" panose="020B0503020204020204" pitchFamily="18" charset="-122"/>
                <a:cs typeface="Arial" panose="020B0604020202020204" pitchFamily="34" charset="0"/>
              </a:rPr>
              <a:t>&amp;</a:t>
            </a:r>
            <a:r>
              <a:rPr lang="zh-CN" altLang="zh-CN" sz="600" dirty="0">
                <a:latin typeface="Arial" panose="020B0604020202020204" pitchFamily="34" charset="0"/>
                <a:ea typeface="微软雅黑" panose="020B0503020204020204" pitchFamily="18" charset="-122"/>
                <a:cs typeface="Arial" panose="020B0604020202020204" pitchFamily="34" charset="0"/>
              </a:rPr>
              <a:t>盖章</a:t>
            </a:r>
          </a:p>
        </p:txBody>
      </p:sp>
      <p:sp>
        <p:nvSpPr>
          <p:cNvPr id="17" name="矩形 16"/>
          <p:cNvSpPr/>
          <p:nvPr/>
        </p:nvSpPr>
        <p:spPr>
          <a:xfrm>
            <a:off x="5181600" y="4519806"/>
            <a:ext cx="609600" cy="92333"/>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日期：</a:t>
            </a:r>
            <a:r>
              <a:rPr lang="en-US" altLang="zh-CN" sz="600" dirty="0">
                <a:latin typeface="Arial" panose="020B0604020202020204" pitchFamily="34" charset="0"/>
                <a:ea typeface="微软雅黑" panose="020B0503020204020204" pitchFamily="18" charset="-122"/>
                <a:cs typeface="Arial" panose="020B0604020202020204" pitchFamily="34" charset="0"/>
              </a:rPr>
              <a:t>9</a:t>
            </a:r>
            <a:r>
              <a:rPr lang="zh-CN" altLang="zh-CN"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24</a:t>
            </a:r>
            <a:r>
              <a:rPr lang="zh-CN" altLang="zh-CN" sz="600" dirty="0">
                <a:latin typeface="Arial" panose="020B0604020202020204" pitchFamily="34" charset="0"/>
                <a:ea typeface="微软雅黑" panose="020B0503020204020204" pitchFamily="18" charset="-122"/>
                <a:cs typeface="Arial" panose="020B0604020202020204" pitchFamily="34" charset="0"/>
              </a:rPr>
              <a:t>日</a:t>
            </a:r>
          </a:p>
        </p:txBody>
      </p:sp>
      <p:sp>
        <p:nvSpPr>
          <p:cNvPr id="18" name="矩形 17"/>
          <p:cNvSpPr/>
          <p:nvPr/>
        </p:nvSpPr>
        <p:spPr>
          <a:xfrm>
            <a:off x="5139680" y="2057400"/>
            <a:ext cx="2209800" cy="159274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gn="ctr">
              <a:lnSpc>
                <a:spcPct val="150000"/>
              </a:lnSpc>
            </a:pPr>
            <a:r>
              <a:rPr lang="zh-CN" altLang="zh-CN" sz="800" b="1" dirty="0">
                <a:latin typeface="Arial" panose="020B0604020202020204" pitchFamily="34" charset="0"/>
                <a:ea typeface="微软雅黑" panose="020B0503020204020204" pitchFamily="18" charset="-122"/>
                <a:cs typeface="Arial" panose="020B0604020202020204" pitchFamily="34" charset="0"/>
              </a:rPr>
              <a:t>独家任命书</a:t>
            </a: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en-US" altLang="zh-CN" sz="800" b="1" dirty="0">
              <a:latin typeface="Arial" panose="020B0604020202020204" pitchFamily="34" charset="0"/>
              <a:ea typeface="微软雅黑" panose="020B0503020204020204" pitchFamily="18" charset="-122"/>
              <a:cs typeface="Arial" panose="020B0604020202020204" pitchFamily="34" charset="0"/>
            </a:endParaRPr>
          </a:p>
          <a:p>
            <a:pPr algn="ctr">
              <a:lnSpc>
                <a:spcPct val="150000"/>
              </a:lnSpc>
            </a:pPr>
            <a:endParaRPr lang="zh-CN" altLang="zh-CN" sz="800" b="1"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客户</a:t>
            </a:r>
            <a:r>
              <a:rPr lang="en-US" altLang="zh-CN" sz="500" dirty="0">
                <a:latin typeface="Arial" panose="020B0604020202020204" pitchFamily="34" charset="0"/>
                <a:ea typeface="微软雅黑" panose="020B0503020204020204" pitchFamily="18" charset="-122"/>
                <a:cs typeface="Arial" panose="020B0604020202020204" pitchFamily="34" charset="0"/>
              </a:rPr>
              <a:t>/</a:t>
            </a:r>
            <a:r>
              <a:rPr lang="zh-CN" altLang="en-US" sz="500" dirty="0">
                <a:latin typeface="Arial" panose="020B0604020202020204" pitchFamily="34" charset="0"/>
                <a:ea typeface="微软雅黑" panose="020B0503020204020204" pitchFamily="18" charset="-122"/>
                <a:cs typeface="Arial" panose="020B0604020202020204" pitchFamily="34" charset="0"/>
              </a:rPr>
              <a:t>终端用户：阿尔瓦哈石油公司</a:t>
            </a: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项目名称：</a:t>
            </a:r>
            <a:r>
              <a:rPr lang="en-US" altLang="zh-CN" sz="500" dirty="0">
                <a:latin typeface="Arial" panose="020B0604020202020204" pitchFamily="34" charset="0"/>
                <a:ea typeface="微软雅黑" panose="020B0503020204020204" pitchFamily="18" charset="-122"/>
                <a:cs typeface="Arial" panose="020B0604020202020204" pitchFamily="34" charset="0"/>
              </a:rPr>
              <a:t>GPS</a:t>
            </a:r>
            <a:r>
              <a:rPr lang="zh-CN" altLang="en-US" sz="500" dirty="0">
                <a:latin typeface="Arial" panose="020B0604020202020204" pitchFamily="34" charset="0"/>
                <a:ea typeface="微软雅黑" panose="020B0503020204020204" pitchFamily="18" charset="-122"/>
                <a:cs typeface="Arial" panose="020B0604020202020204" pitchFamily="34" charset="0"/>
              </a:rPr>
              <a:t>检修备件供应</a:t>
            </a: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标书编号：</a:t>
            </a:r>
            <a:r>
              <a:rPr lang="en-US" altLang="zh-CN" sz="500" dirty="0">
                <a:latin typeface="Arial" panose="020B0604020202020204" pitchFamily="34" charset="0"/>
                <a:ea typeface="微软雅黑" panose="020B0503020204020204" pitchFamily="18" charset="-122"/>
                <a:cs typeface="Arial" panose="020B0604020202020204" pitchFamily="34" charset="0"/>
              </a:rPr>
              <a:t>157-PO-17 </a:t>
            </a:r>
            <a:r>
              <a:rPr lang="zh-CN" altLang="en-US" sz="500" dirty="0">
                <a:latin typeface="Arial" panose="020B0604020202020204" pitchFamily="34" charset="0"/>
                <a:ea typeface="微软雅黑" panose="020B0503020204020204" pitchFamily="18" charset="-122"/>
                <a:cs typeface="Arial" panose="020B0604020202020204" pitchFamily="34" charset="0"/>
              </a:rPr>
              <a:t>鲍尔环</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en-US"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500" dirty="0">
                <a:latin typeface="Arial" panose="020B0604020202020204" pitchFamily="34" charset="0"/>
                <a:ea typeface="微软雅黑" panose="020B0503020204020204" pitchFamily="18" charset="-122"/>
                <a:cs typeface="Arial" panose="020B0604020202020204" pitchFamily="34" charset="0"/>
              </a:rPr>
              <a:t>我司（萍乡市金丰化工填料有限公司）特此确认，</a:t>
            </a:r>
            <a:r>
              <a:rPr lang="en-US" altLang="zh-CN" sz="500" dirty="0" err="1">
                <a:latin typeface="Arial" panose="020B0604020202020204" pitchFamily="34" charset="0"/>
                <a:ea typeface="微软雅黑" panose="020B0503020204020204" pitchFamily="18" charset="-122"/>
                <a:cs typeface="Arial" panose="020B0604020202020204" pitchFamily="34" charset="0"/>
              </a:rPr>
              <a:t>Ris</a:t>
            </a:r>
            <a:r>
              <a:rPr lang="en-US" altLang="zh-CN" sz="500" dirty="0">
                <a:latin typeface="Arial" panose="020B0604020202020204" pitchFamily="34" charset="0"/>
                <a:ea typeface="微软雅黑" panose="020B0503020204020204" pitchFamily="18" charset="-122"/>
                <a:cs typeface="Arial" panose="020B0604020202020204" pitchFamily="34" charset="0"/>
              </a:rPr>
              <a:t> Oilfield Service DMCC</a:t>
            </a:r>
            <a:r>
              <a:rPr lang="zh-CN" altLang="en-US" sz="500" dirty="0">
                <a:latin typeface="Arial" panose="020B0604020202020204" pitchFamily="34" charset="0"/>
                <a:ea typeface="微软雅黑" panose="020B0503020204020204" pitchFamily="18" charset="-122"/>
                <a:cs typeface="Arial" panose="020B0604020202020204" pitchFamily="34" charset="0"/>
              </a:rPr>
              <a:t>已被任命为我司以上招标项目的独家供应商。</a:t>
            </a:r>
          </a:p>
          <a:p>
            <a:pPr>
              <a:lnSpc>
                <a:spcPct val="150000"/>
              </a:lnSpc>
            </a:pPr>
            <a:endParaRPr lang="en-US" altLang="zh-CN" sz="5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zh-CN" altLang="zh-CN" sz="500" dirty="0">
              <a:latin typeface="Arial" panose="020B0604020202020204" pitchFamily="34" charset="0"/>
              <a:ea typeface="微软雅黑" panose="020B0503020204020204" pitchFamily="18" charset="-122"/>
              <a:cs typeface="Arial" panose="020B0604020202020204" pitchFamily="34" charset="0"/>
            </a:endParaRPr>
          </a:p>
        </p:txBody>
      </p:sp>
      <p:sp>
        <p:nvSpPr>
          <p:cNvPr id="19" name="矩形 18"/>
          <p:cNvSpPr/>
          <p:nvPr/>
        </p:nvSpPr>
        <p:spPr>
          <a:xfrm>
            <a:off x="7620000" y="2057400"/>
            <a:ext cx="1905000" cy="1107996"/>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txBody>
          <a:bodyPr wrap="square" lIns="0" tIns="0" rIns="0" bIns="0">
            <a:spAutoFit/>
          </a:bodyPr>
          <a:lstStyle/>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独家任命书</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客户</a:t>
            </a:r>
            <a:r>
              <a:rPr lang="en-US" altLang="zh-CN" sz="600" dirty="0">
                <a:latin typeface="Arial" panose="020B0604020202020204" pitchFamily="34" charset="0"/>
                <a:ea typeface="微软雅黑" panose="020B0503020204020204" pitchFamily="18" charset="-122"/>
                <a:cs typeface="Arial" panose="020B0604020202020204" pitchFamily="34" charset="0"/>
              </a:rPr>
              <a:t>/</a:t>
            </a:r>
            <a:r>
              <a:rPr lang="zh-CN" altLang="en-US" sz="600" dirty="0">
                <a:latin typeface="Arial" panose="020B0604020202020204" pitchFamily="34" charset="0"/>
                <a:ea typeface="微软雅黑" panose="020B0503020204020204" pitchFamily="18" charset="-122"/>
                <a:cs typeface="Arial" panose="020B0604020202020204" pitchFamily="34" charset="0"/>
              </a:rPr>
              <a:t>终端用户：阿尔瓦哈石油公司</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项目名称：</a:t>
            </a:r>
            <a:r>
              <a:rPr lang="en-US" altLang="zh-CN" sz="600" dirty="0">
                <a:latin typeface="Arial" panose="020B0604020202020204" pitchFamily="34" charset="0"/>
                <a:ea typeface="微软雅黑" panose="020B0503020204020204" pitchFamily="18" charset="-122"/>
                <a:cs typeface="Arial" panose="020B0604020202020204" pitchFamily="34" charset="0"/>
              </a:rPr>
              <a:t>IC</a:t>
            </a:r>
            <a:r>
              <a:rPr lang="zh-CN" altLang="en-US" sz="600" dirty="0">
                <a:latin typeface="Arial" panose="020B0604020202020204" pitchFamily="34" charset="0"/>
                <a:ea typeface="微软雅黑" panose="020B0503020204020204" pitchFamily="18" charset="-122"/>
                <a:cs typeface="Arial" panose="020B0604020202020204" pitchFamily="34" charset="0"/>
              </a:rPr>
              <a:t>工具与材料供应</a:t>
            </a: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标书编号：</a:t>
            </a:r>
            <a:r>
              <a:rPr lang="en-US" altLang="zh-CN" sz="600" dirty="0">
                <a:latin typeface="Arial" panose="020B0604020202020204" pitchFamily="34" charset="0"/>
                <a:ea typeface="微软雅黑" panose="020B0503020204020204" pitchFamily="18" charset="-122"/>
                <a:cs typeface="Arial" panose="020B0604020202020204" pitchFamily="34" charset="0"/>
              </a:rPr>
              <a:t>185/PO/1</a:t>
            </a:r>
          </a:p>
          <a:p>
            <a:pPr>
              <a:lnSpc>
                <a:spcPct val="150000"/>
              </a:lnSpc>
            </a:pP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pPr>
              <a:lnSpc>
                <a:spcPct val="150000"/>
              </a:lnSpc>
            </a:pPr>
            <a:r>
              <a:rPr lang="zh-CN" altLang="en-US" sz="600" dirty="0">
                <a:latin typeface="Arial" panose="020B0604020202020204" pitchFamily="34" charset="0"/>
                <a:ea typeface="微软雅黑" panose="020B0503020204020204" pitchFamily="18" charset="-122"/>
                <a:cs typeface="Arial" panose="020B0604020202020204" pitchFamily="34" charset="0"/>
              </a:rPr>
              <a:t>我司特此确认，</a:t>
            </a:r>
            <a:r>
              <a:rPr lang="en-US" altLang="zh-CN" sz="600" dirty="0" err="1">
                <a:latin typeface="Arial" panose="020B0604020202020204" pitchFamily="34" charset="0"/>
                <a:ea typeface="微软雅黑" panose="020B0503020204020204" pitchFamily="18" charset="-122"/>
                <a:cs typeface="Arial" panose="020B0604020202020204" pitchFamily="34" charset="0"/>
              </a:rPr>
              <a:t>Ris</a:t>
            </a:r>
            <a:r>
              <a:rPr lang="en-US" altLang="zh-CN" sz="600" dirty="0">
                <a:latin typeface="Arial" panose="020B0604020202020204" pitchFamily="34" charset="0"/>
                <a:ea typeface="微软雅黑" panose="020B0503020204020204" pitchFamily="18" charset="-122"/>
                <a:cs typeface="Arial" panose="020B0604020202020204" pitchFamily="34" charset="0"/>
              </a:rPr>
              <a:t> Oilfield Service DMCC</a:t>
            </a:r>
            <a:r>
              <a:rPr lang="zh-CN" altLang="en-US" sz="600" dirty="0">
                <a:latin typeface="Arial" panose="020B0604020202020204" pitchFamily="34" charset="0"/>
                <a:ea typeface="微软雅黑" panose="020B0503020204020204" pitchFamily="18" charset="-122"/>
                <a:cs typeface="Arial" panose="020B0604020202020204" pitchFamily="34" charset="0"/>
              </a:rPr>
              <a:t>已被任命为我司以上招标项目的独家供应商。</a:t>
            </a:r>
          </a:p>
        </p:txBody>
      </p:sp>
      <p:sp>
        <p:nvSpPr>
          <p:cNvPr id="20" name="矩形 19"/>
          <p:cNvSpPr/>
          <p:nvPr/>
        </p:nvSpPr>
        <p:spPr>
          <a:xfrm>
            <a:off x="7591425" y="3238380"/>
            <a:ext cx="485775" cy="276999"/>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谨致问候！</a:t>
            </a:r>
            <a:endParaRPr lang="en-US" altLang="zh-CN" sz="600" dirty="0">
              <a:latin typeface="Arial" panose="020B0604020202020204" pitchFamily="34" charset="0"/>
              <a:ea typeface="微软雅黑" panose="020B0503020204020204" pitchFamily="18" charset="-122"/>
              <a:cs typeface="Arial" panose="020B0604020202020204" pitchFamily="34" charset="0"/>
            </a:endParaRPr>
          </a:p>
          <a:p>
            <a:endParaRPr lang="zh-CN" altLang="zh-CN" sz="600" dirty="0">
              <a:latin typeface="Arial" panose="020B0604020202020204" pitchFamily="34" charset="0"/>
              <a:ea typeface="微软雅黑" panose="020B0503020204020204" pitchFamily="18" charset="-122"/>
              <a:cs typeface="Arial" panose="020B0604020202020204" pitchFamily="34" charset="0"/>
            </a:endParaRPr>
          </a:p>
          <a:p>
            <a:r>
              <a:rPr lang="zh-CN" altLang="zh-CN" sz="600" dirty="0">
                <a:latin typeface="Arial" panose="020B0604020202020204" pitchFamily="34" charset="0"/>
                <a:ea typeface="微软雅黑" panose="020B0503020204020204" pitchFamily="18" charset="-122"/>
                <a:cs typeface="Arial" panose="020B0604020202020204" pitchFamily="34" charset="0"/>
              </a:rPr>
              <a:t>签名</a:t>
            </a:r>
            <a:r>
              <a:rPr lang="en-US" altLang="zh-CN" sz="600" dirty="0">
                <a:latin typeface="Arial" panose="020B0604020202020204" pitchFamily="34" charset="0"/>
                <a:ea typeface="微软雅黑" panose="020B0503020204020204" pitchFamily="18" charset="-122"/>
                <a:cs typeface="Arial" panose="020B0604020202020204" pitchFamily="34" charset="0"/>
              </a:rPr>
              <a:t>&amp;</a:t>
            </a:r>
            <a:r>
              <a:rPr lang="zh-CN" altLang="zh-CN" sz="600" dirty="0">
                <a:latin typeface="Arial" panose="020B0604020202020204" pitchFamily="34" charset="0"/>
                <a:ea typeface="微软雅黑" panose="020B0503020204020204" pitchFamily="18" charset="-122"/>
                <a:cs typeface="Arial" panose="020B0604020202020204" pitchFamily="34" charset="0"/>
              </a:rPr>
              <a:t>盖章</a:t>
            </a:r>
          </a:p>
        </p:txBody>
      </p:sp>
      <p:sp>
        <p:nvSpPr>
          <p:cNvPr id="21" name="矩形 20"/>
          <p:cNvSpPr/>
          <p:nvPr/>
        </p:nvSpPr>
        <p:spPr>
          <a:xfrm>
            <a:off x="7591425" y="4038526"/>
            <a:ext cx="638175" cy="92333"/>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txBody>
          <a:bodyPr wrap="square" lIns="0" tIns="0" rIns="0" bIns="0">
            <a:spAutoFit/>
          </a:bodyPr>
          <a:lstStyle/>
          <a:p>
            <a:r>
              <a:rPr lang="zh-CN" altLang="zh-CN" sz="600" dirty="0">
                <a:latin typeface="Arial" panose="020B0604020202020204" pitchFamily="34" charset="0"/>
                <a:ea typeface="微软雅黑" panose="020B0503020204020204" pitchFamily="18" charset="-122"/>
                <a:cs typeface="Arial" panose="020B0604020202020204" pitchFamily="34" charset="0"/>
              </a:rPr>
              <a:t>日期：</a:t>
            </a:r>
            <a:r>
              <a:rPr lang="en-US" altLang="zh-CN" sz="600" dirty="0">
                <a:latin typeface="Arial" panose="020B0604020202020204" pitchFamily="34" charset="0"/>
                <a:ea typeface="微软雅黑" panose="020B0503020204020204" pitchFamily="18" charset="-122"/>
                <a:cs typeface="Arial" panose="020B0604020202020204" pitchFamily="34" charset="0"/>
              </a:rPr>
              <a:t>9</a:t>
            </a:r>
            <a:r>
              <a:rPr lang="zh-CN" altLang="zh-CN" sz="600" dirty="0">
                <a:latin typeface="Arial" panose="020B0604020202020204" pitchFamily="34" charset="0"/>
                <a:ea typeface="微软雅黑" panose="020B0503020204020204" pitchFamily="18" charset="-122"/>
                <a:cs typeface="Arial" panose="020B0604020202020204" pitchFamily="34" charset="0"/>
              </a:rPr>
              <a:t>月</a:t>
            </a:r>
            <a:r>
              <a:rPr lang="en-US" altLang="zh-CN" sz="600" dirty="0">
                <a:latin typeface="Arial" panose="020B0604020202020204" pitchFamily="34" charset="0"/>
                <a:ea typeface="微软雅黑" panose="020B0503020204020204" pitchFamily="18" charset="-122"/>
                <a:cs typeface="Arial" panose="020B0604020202020204" pitchFamily="34" charset="0"/>
              </a:rPr>
              <a:t>24</a:t>
            </a:r>
            <a:r>
              <a:rPr lang="zh-CN" altLang="zh-CN" sz="600" dirty="0">
                <a:latin typeface="Arial" panose="020B0604020202020204" pitchFamily="34" charset="0"/>
                <a:ea typeface="微软雅黑" panose="020B0503020204020204" pitchFamily="18" charset="-122"/>
                <a:cs typeface="Arial" panose="020B0604020202020204" pitchFamily="34" charset="0"/>
              </a:rPr>
              <a:t>日</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609600" y="1663700"/>
            <a:ext cx="8826500" cy="381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09600" y="1828800"/>
            <a:ext cx="9194800" cy="3695700"/>
          </a:xfrm>
          <a:prstGeom prst="rect">
            <a:avLst/>
          </a:prstGeom>
          <a:noFill/>
        </p:spPr>
      </p:pic>
      <p:sp>
        <p:nvSpPr>
          <p:cNvPr id="2" name="TextBox 1"/>
          <p:cNvSpPr txBox="1"/>
          <p:nvPr/>
        </p:nvSpPr>
        <p:spPr>
          <a:xfrm>
            <a:off x="3391854" y="873255"/>
            <a:ext cx="3427092" cy="1174489"/>
          </a:xfrm>
          <a:prstGeom prst="rect">
            <a:avLst/>
          </a:prstGeom>
          <a:noFill/>
        </p:spPr>
        <p:txBody>
          <a:bodyPr wrap="none" lIns="0" tIns="0" rIns="0" rtlCol="0">
            <a:spAutoFit/>
          </a:bodyPr>
          <a:lstStyle/>
          <a:p>
            <a:pPr algn="ct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4" name="TextBox 1"/>
          <p:cNvSpPr txBox="1"/>
          <p:nvPr/>
        </p:nvSpPr>
        <p:spPr>
          <a:xfrm>
            <a:off x="228600" y="5892800"/>
            <a:ext cx="9753600" cy="1596591"/>
          </a:xfrm>
          <a:prstGeom prst="rect">
            <a:avLst/>
          </a:prstGeom>
          <a:noFill/>
        </p:spPr>
        <p:txBody>
          <a:bodyPr wrap="square" lIns="0" tIns="0" rIns="0" rtlCol="0">
            <a:spAutoFit/>
          </a:bodyPr>
          <a:lstStyle/>
          <a:p>
            <a:pPr algn="ctr">
              <a:lnSpc>
                <a:spcPts val="3200"/>
              </a:lnSpc>
              <a:tabLst>
                <a:tab pos="3937000" algn="l"/>
              </a:tabLst>
            </a:pPr>
            <a:r>
              <a:rPr lang="en-US" altLang="zh-CN" sz="2495" b="1" dirty="0">
                <a:solidFill>
                  <a:srgbClr val="7E7E7E"/>
                </a:solidFill>
                <a:latin typeface="微软雅黑" panose="020B0503020204020204" pitchFamily="18" charset="-122"/>
                <a:cs typeface="微软雅黑" panose="020B0503020204020204" pitchFamily="18" charset="-122"/>
              </a:rPr>
              <a:t>CPF</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Spare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Part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Certificate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(Valve,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Filler,</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Fastener,</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Safety Valve)</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3200"/>
              </a:lnSpc>
              <a:tabLst>
                <a:tab pos="3937000" algn="l"/>
              </a:tabLst>
            </a:pPr>
            <a:r>
              <a:rPr lang="en-US" altLang="zh-CN" sz="2495" dirty="0">
                <a:latin typeface="Arial" panose="020B0604020202020204" pitchFamily="34" charset="0"/>
                <a:ea typeface="微软雅黑" panose="020B0503020204020204" pitchFamily="18" charset="-122"/>
                <a:cs typeface="Arial" panose="020B0604020202020204" pitchFamily="34" charset="0"/>
              </a:rPr>
              <a:t>CPF</a:t>
            </a:r>
            <a:r>
              <a:rPr lang="zh-CN" altLang="zh-CN" sz="2495" dirty="0">
                <a:latin typeface="Arial" panose="020B0604020202020204" pitchFamily="34" charset="0"/>
                <a:ea typeface="微软雅黑" panose="020B0503020204020204" pitchFamily="18" charset="-122"/>
                <a:cs typeface="Arial" panose="020B0604020202020204" pitchFamily="34" charset="0"/>
              </a:rPr>
              <a:t>备件证书（阀门、填料、紧固件、安全阀）</a:t>
            </a:r>
          </a:p>
          <a:p>
            <a:pPr>
              <a:lnSpc>
                <a:spcPts val="3200"/>
              </a:lnSpc>
              <a:tabLst>
                <a:tab pos="3937000" algn="l"/>
              </a:tabLst>
            </a:pPr>
            <a:endParaRPr lang="en-US" altLang="zh-CN" sz="2495" b="1" dirty="0">
              <a:solidFill>
                <a:srgbClr val="7E7E7E"/>
              </a:solidFill>
              <a:latin typeface="微软雅黑" panose="020B0503020204020204" pitchFamily="18" charset="-122"/>
              <a:cs typeface="微软雅黑" panose="020B0503020204020204" pitchFamily="18" charset="-122"/>
            </a:endParaRPr>
          </a:p>
          <a:p>
            <a:pPr>
              <a:lnSpc>
                <a:spcPts val="2700"/>
              </a:lnSpc>
              <a:tabLst>
                <a:tab pos="3937000" algn="l"/>
              </a:tabLst>
            </a:pPr>
            <a:r>
              <a:rPr lang="en-US" altLang="zh-CN" dirty="0"/>
              <a:t>	</a:t>
            </a: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609600" y="1663700"/>
            <a:ext cx="8826500" cy="381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09600" y="1790700"/>
            <a:ext cx="2933700" cy="40259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581400" y="1790700"/>
            <a:ext cx="3009900" cy="3898900"/>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6654800" y="1828800"/>
            <a:ext cx="2794000" cy="3835400"/>
          </a:xfrm>
          <a:prstGeom prst="rect">
            <a:avLst/>
          </a:prstGeom>
          <a:noFill/>
        </p:spPr>
      </p:pic>
      <p:sp>
        <p:nvSpPr>
          <p:cNvPr id="2" name="TextBox 1"/>
          <p:cNvSpPr txBox="1"/>
          <p:nvPr/>
        </p:nvSpPr>
        <p:spPr>
          <a:xfrm>
            <a:off x="3309304" y="838200"/>
            <a:ext cx="3427092" cy="1174489"/>
          </a:xfrm>
          <a:prstGeom prst="rect">
            <a:avLst/>
          </a:prstGeom>
          <a:noFill/>
        </p:spPr>
        <p:txBody>
          <a:bodyPr wrap="none" lIns="0" tIns="0" rIns="0" rtlCol="0">
            <a:spAutoFit/>
          </a:bodyPr>
          <a:lstStyle/>
          <a:p>
            <a:pPr algn="ct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PRODUCT</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CERTIFICATE</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产品证书</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6" name="TextBox 1"/>
          <p:cNvSpPr txBox="1"/>
          <p:nvPr/>
        </p:nvSpPr>
        <p:spPr>
          <a:xfrm>
            <a:off x="1244600" y="5892800"/>
            <a:ext cx="7716536" cy="1250792"/>
          </a:xfrm>
          <a:prstGeom prst="rect">
            <a:avLst/>
          </a:prstGeom>
          <a:noFill/>
        </p:spPr>
        <p:txBody>
          <a:bodyPr wrap="none" lIns="0" tIns="0" rIns="0" rtlCol="0">
            <a:spAutoFit/>
          </a:bodyPr>
          <a:lstStyle/>
          <a:p>
            <a:pPr algn="ct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CPF</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Spare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Part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Certificate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(Valve,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Filler,</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Fastener)</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3200"/>
              </a:lnSpc>
            </a:pPr>
            <a:r>
              <a:rPr lang="en-US"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CPF</a:t>
            </a:r>
            <a:r>
              <a:rPr lang="zh-CN" altLang="zh-CN" sz="2495" b="1" dirty="0">
                <a:solidFill>
                  <a:srgbClr val="7E7E7E"/>
                </a:solidFill>
                <a:latin typeface="Arial" panose="020B0604020202020204" pitchFamily="34" charset="0"/>
                <a:ea typeface="微软雅黑" panose="020B0503020204020204" pitchFamily="18" charset="-122"/>
                <a:cs typeface="Arial" panose="020B0604020202020204" pitchFamily="34" charset="0"/>
              </a:rPr>
              <a:t>备件证书（阀门、填料、紧固件）</a:t>
            </a:r>
          </a:p>
          <a:p>
            <a:pPr>
              <a:lnSpc>
                <a:spcPts val="3200"/>
              </a:lnSpc>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609600" y="1663700"/>
            <a:ext cx="8826500" cy="381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165100" y="1739900"/>
            <a:ext cx="9588500" cy="3683000"/>
          </a:xfrm>
          <a:prstGeom prst="rect">
            <a:avLst/>
          </a:prstGeom>
          <a:noFill/>
        </p:spPr>
      </p:pic>
      <p:sp>
        <p:nvSpPr>
          <p:cNvPr id="2" name="TextBox 1"/>
          <p:cNvSpPr txBox="1"/>
          <p:nvPr/>
        </p:nvSpPr>
        <p:spPr>
          <a:xfrm>
            <a:off x="3402855" y="838200"/>
            <a:ext cx="3239990" cy="1174489"/>
          </a:xfrm>
          <a:prstGeom prst="rect">
            <a:avLst/>
          </a:prstGeom>
          <a:noFill/>
        </p:spPr>
        <p:txBody>
          <a:bodyPr wrap="none" lIns="0" tIns="0" rIns="0" rtlCol="0">
            <a:spAutoFit/>
          </a:bodyPr>
          <a:lstStyle/>
          <a:p>
            <a:pPr algn="ct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ACCEPTANCE</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REPORT</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微软雅黑" panose="020B0503020204020204" pitchFamily="18" charset="-122"/>
                <a:cs typeface="微软雅黑" panose="020B0503020204020204" pitchFamily="18" charset="-122"/>
              </a:rPr>
              <a:t>验收报告</a:t>
            </a:r>
          </a:p>
          <a:p>
            <a:pPr algn="ct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
        <p:nvSpPr>
          <p:cNvPr id="4" name="TextBox 1"/>
          <p:cNvSpPr txBox="1"/>
          <p:nvPr/>
        </p:nvSpPr>
        <p:spPr>
          <a:xfrm>
            <a:off x="1219200" y="5905500"/>
            <a:ext cx="7716536" cy="1250792"/>
          </a:xfrm>
          <a:prstGeom prst="rect">
            <a:avLst/>
          </a:prstGeom>
          <a:noFill/>
        </p:spPr>
        <p:txBody>
          <a:bodyPr wrap="none" lIns="0" tIns="0" rIns="0" rtlCol="0">
            <a:spAutoFit/>
          </a:bodyPr>
          <a:lstStyle/>
          <a:p>
            <a:pPr algn="ct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CPF</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Spare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Part</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Certificate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(Valve,</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Filler,</a:t>
            </a:r>
            <a:r>
              <a:rPr lang="en-US" altLang="zh-CN" sz="2495" dirty="0">
                <a:latin typeface="Times New Roman" panose="02020603050405020304" pitchFamily="18" charset="0"/>
                <a:cs typeface="Times New Roman" panose="02020603050405020304" pitchFamily="18" charset="0"/>
              </a:rPr>
              <a:t> </a:t>
            </a:r>
            <a:r>
              <a:rPr lang="en-US" altLang="zh-CN" sz="2495" b="1" dirty="0">
                <a:solidFill>
                  <a:srgbClr val="7E7E7E"/>
                </a:solidFill>
                <a:latin typeface="微软雅黑" panose="020B0503020204020204" pitchFamily="18" charset="-122"/>
                <a:cs typeface="微软雅黑" panose="020B0503020204020204" pitchFamily="18" charset="-122"/>
              </a:rPr>
              <a:t>Fastener)</a:t>
            </a:r>
            <a:endParaRPr lang="ar-IQ" altLang="zh-CN" sz="2495" b="1" dirty="0">
              <a:solidFill>
                <a:srgbClr val="7E7E7E"/>
              </a:solidFill>
              <a:latin typeface="微软雅黑" panose="020B0503020204020204" pitchFamily="18" charset="-122"/>
              <a:cs typeface="微软雅黑" panose="020B0503020204020204" pitchFamily="18" charset="-122"/>
            </a:endParaRPr>
          </a:p>
          <a:p>
            <a:pPr algn="ctr">
              <a:lnSpc>
                <a:spcPts val="3200"/>
              </a:lnSpc>
            </a:pPr>
            <a:r>
              <a:rPr lang="en-US" altLang="zh-CN" sz="2495" b="1" dirty="0">
                <a:solidFill>
                  <a:srgbClr val="7E7E7E"/>
                </a:solidFill>
                <a:latin typeface="微软雅黑" panose="020B0503020204020204" pitchFamily="18" charset="-122"/>
                <a:cs typeface="微软雅黑" panose="020B0503020204020204" pitchFamily="18" charset="-122"/>
              </a:rPr>
              <a:t>CPF</a:t>
            </a:r>
            <a:r>
              <a:rPr lang="zh-CN" altLang="zh-CN" sz="2495" b="1" dirty="0">
                <a:solidFill>
                  <a:srgbClr val="7E7E7E"/>
                </a:solidFill>
                <a:latin typeface="微软雅黑" panose="020B0503020204020204" pitchFamily="18" charset="-122"/>
                <a:cs typeface="微软雅黑" panose="020B0503020204020204" pitchFamily="18" charset="-122"/>
              </a:rPr>
              <a:t>备件证书（阀门、填料、紧固件）</a:t>
            </a:r>
          </a:p>
          <a:p>
            <a:pPr>
              <a:lnSpc>
                <a:spcPts val="3200"/>
              </a:lnSpc>
            </a:pPr>
            <a:endParaRPr lang="en-US" altLang="zh-CN" sz="2495" b="1" dirty="0">
              <a:solidFill>
                <a:srgbClr val="7E7E7E"/>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609600" y="1663700"/>
            <a:ext cx="8826500" cy="508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673100" y="1892300"/>
            <a:ext cx="2921000" cy="4318000"/>
          </a:xfrm>
          <a:prstGeom prst="rect">
            <a:avLst/>
          </a:prstGeom>
          <a:noFill/>
        </p:spPr>
      </p:pic>
      <p:pic>
        <p:nvPicPr>
          <p:cNvPr id="4" name="Picture 3"/>
          <p:cNvPicPr>
            <a:picLocks noChangeAspect="1" noChangeArrowheads="1"/>
          </p:cNvPicPr>
          <p:nvPr/>
        </p:nvPicPr>
        <p:blipFill>
          <a:blip r:embed="rId4"/>
          <a:srcRect/>
          <a:stretch>
            <a:fillRect/>
          </a:stretch>
        </p:blipFill>
        <p:spPr bwMode="auto">
          <a:xfrm>
            <a:off x="3708400" y="1905000"/>
            <a:ext cx="5854700" cy="4318000"/>
          </a:xfrm>
          <a:prstGeom prst="rect">
            <a:avLst/>
          </a:prstGeom>
          <a:noFill/>
        </p:spPr>
      </p:pic>
      <p:sp>
        <p:nvSpPr>
          <p:cNvPr id="6" name="TextBox 5"/>
          <p:cNvSpPr txBox="1"/>
          <p:nvPr/>
        </p:nvSpPr>
        <p:spPr>
          <a:xfrm>
            <a:off x="3058369" y="838200"/>
            <a:ext cx="3928961" cy="1174489"/>
          </a:xfrm>
          <a:prstGeom prst="rect">
            <a:avLst/>
          </a:prstGeom>
          <a:noFill/>
        </p:spPr>
        <p:txBody>
          <a:bodyPr wrap="none" lIns="0" tIns="0" rIns="0" rtlCol="0">
            <a:spAutoFit/>
          </a:bodyPr>
          <a:lstStyle/>
          <a:p>
            <a:pPr algn="ct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COMPLETION</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DOCUMENT</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交工文件</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280283" y="3207892"/>
            <a:ext cx="74676" cy="64770"/>
          </a:xfrm>
          <a:custGeom>
            <a:avLst/>
            <a:gdLst>
              <a:gd name="connsiteX0" fmla="*/ 68326 w 74676"/>
              <a:gd name="connsiteY0" fmla="*/ 6350 h 64770"/>
              <a:gd name="connsiteX1" fmla="*/ 34544 w 74676"/>
              <a:gd name="connsiteY1" fmla="*/ 10667 h 64770"/>
              <a:gd name="connsiteX2" fmla="*/ 6350 w 74676"/>
              <a:gd name="connsiteY2" fmla="*/ 36195 h 64770"/>
              <a:gd name="connsiteX3" fmla="*/ 13207 w 74676"/>
              <a:gd name="connsiteY3" fmla="*/ 52323 h 64770"/>
              <a:gd name="connsiteX4" fmla="*/ 31622 w 74676"/>
              <a:gd name="connsiteY4" fmla="*/ 58420 h 64770"/>
              <a:gd name="connsiteX5" fmla="*/ 58038 w 74676"/>
              <a:gd name="connsiteY5" fmla="*/ 47116 h 64770"/>
              <a:gd name="connsiteX6" fmla="*/ 68326 w 74676"/>
              <a:gd name="connsiteY6" fmla="*/ 19050 h 64770"/>
              <a:gd name="connsiteX7" fmla="*/ 68326 w 74676"/>
              <a:gd name="connsiteY7" fmla="*/ 6350 h 6477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74676" h="64770">
                <a:moveTo>
                  <a:pt x="68326" y="6350"/>
                </a:moveTo>
                <a:lnTo>
                  <a:pt x="34544" y="10667"/>
                </a:lnTo>
                <a:cubicBezTo>
                  <a:pt x="15747" y="13080"/>
                  <a:pt x="6350" y="21589"/>
                  <a:pt x="6350" y="36195"/>
                </a:cubicBezTo>
                <a:cubicBezTo>
                  <a:pt x="6350" y="42799"/>
                  <a:pt x="8635" y="48260"/>
                  <a:pt x="13207" y="52323"/>
                </a:cubicBezTo>
                <a:cubicBezTo>
                  <a:pt x="17779" y="56388"/>
                  <a:pt x="23876" y="58420"/>
                  <a:pt x="31622" y="58420"/>
                </a:cubicBezTo>
                <a:cubicBezTo>
                  <a:pt x="42290" y="58420"/>
                  <a:pt x="51053" y="54736"/>
                  <a:pt x="58038" y="47116"/>
                </a:cubicBezTo>
                <a:cubicBezTo>
                  <a:pt x="64896" y="39624"/>
                  <a:pt x="68326" y="30226"/>
                  <a:pt x="68326" y="19050"/>
                </a:cubicBezTo>
                <a:lnTo>
                  <a:pt x="68326"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029071" y="3150235"/>
            <a:ext cx="91185" cy="119888"/>
          </a:xfrm>
          <a:custGeom>
            <a:avLst/>
            <a:gdLst>
              <a:gd name="connsiteX0" fmla="*/ 46608 w 91185"/>
              <a:gd name="connsiteY0" fmla="*/ 6350 h 119888"/>
              <a:gd name="connsiteX1" fmla="*/ 17652 w 91185"/>
              <a:gd name="connsiteY1" fmla="*/ 19938 h 119888"/>
              <a:gd name="connsiteX2" fmla="*/ 6350 w 91185"/>
              <a:gd name="connsiteY2" fmla="*/ 54736 h 119888"/>
              <a:gd name="connsiteX3" fmla="*/ 6350 w 91185"/>
              <a:gd name="connsiteY3" fmla="*/ 70230 h 119888"/>
              <a:gd name="connsiteX4" fmla="*/ 16763 w 91185"/>
              <a:gd name="connsiteY4" fmla="*/ 101473 h 119888"/>
              <a:gd name="connsiteX5" fmla="*/ 43560 w 91185"/>
              <a:gd name="connsiteY5" fmla="*/ 113537 h 119888"/>
              <a:gd name="connsiteX6" fmla="*/ 73913 w 91185"/>
              <a:gd name="connsiteY6" fmla="*/ 98297 h 119888"/>
              <a:gd name="connsiteX7" fmla="*/ 84835 w 91185"/>
              <a:gd name="connsiteY7" fmla="*/ 55372 h 119888"/>
              <a:gd name="connsiteX8" fmla="*/ 46608 w 91185"/>
              <a:gd name="connsiteY8" fmla="*/ 6350 h 11988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91185" h="119888">
                <a:moveTo>
                  <a:pt x="46608" y="6350"/>
                </a:moveTo>
                <a:cubicBezTo>
                  <a:pt x="34797" y="6350"/>
                  <a:pt x="25145" y="10794"/>
                  <a:pt x="17652" y="19938"/>
                </a:cubicBezTo>
                <a:cubicBezTo>
                  <a:pt x="10159" y="28955"/>
                  <a:pt x="6350" y="40513"/>
                  <a:pt x="6350" y="54736"/>
                </a:cubicBezTo>
                <a:lnTo>
                  <a:pt x="6350" y="70230"/>
                </a:lnTo>
                <a:cubicBezTo>
                  <a:pt x="6350" y="82930"/>
                  <a:pt x="9778" y="93344"/>
                  <a:pt x="16763" y="101473"/>
                </a:cubicBezTo>
                <a:cubicBezTo>
                  <a:pt x="23621" y="109474"/>
                  <a:pt x="32511" y="113537"/>
                  <a:pt x="43560" y="113537"/>
                </a:cubicBezTo>
                <a:cubicBezTo>
                  <a:pt x="56514" y="113537"/>
                  <a:pt x="66675" y="108457"/>
                  <a:pt x="73913" y="98297"/>
                </a:cubicBezTo>
                <a:cubicBezTo>
                  <a:pt x="81279" y="88264"/>
                  <a:pt x="84835" y="73913"/>
                  <a:pt x="84835" y="55372"/>
                </a:cubicBezTo>
                <a:cubicBezTo>
                  <a:pt x="84835" y="22732"/>
                  <a:pt x="72135" y="6350"/>
                  <a:pt x="46608"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5795898" y="3150235"/>
            <a:ext cx="98044" cy="119887"/>
          </a:xfrm>
          <a:custGeom>
            <a:avLst/>
            <a:gdLst>
              <a:gd name="connsiteX0" fmla="*/ 49657 w 98044"/>
              <a:gd name="connsiteY0" fmla="*/ 6350 h 119887"/>
              <a:gd name="connsiteX1" fmla="*/ 17653 w 98044"/>
              <a:gd name="connsiteY1" fmla="*/ 20319 h 119887"/>
              <a:gd name="connsiteX2" fmla="*/ 6350 w 98044"/>
              <a:gd name="connsiteY2" fmla="*/ 60070 h 119887"/>
              <a:gd name="connsiteX3" fmla="*/ 49910 w 98044"/>
              <a:gd name="connsiteY3" fmla="*/ 113537 h 119887"/>
              <a:gd name="connsiteX4" fmla="*/ 91694 w 98044"/>
              <a:gd name="connsiteY4" fmla="*/ 58673 h 119887"/>
              <a:gd name="connsiteX5" fmla="*/ 49657 w 98044"/>
              <a:gd name="connsiteY5" fmla="*/ 6350 h 11988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98044" h="119887">
                <a:moveTo>
                  <a:pt x="49657" y="6350"/>
                </a:moveTo>
                <a:cubicBezTo>
                  <a:pt x="35941" y="6350"/>
                  <a:pt x="25272" y="11048"/>
                  <a:pt x="17653" y="20319"/>
                </a:cubicBezTo>
                <a:cubicBezTo>
                  <a:pt x="10160" y="29717"/>
                  <a:pt x="6350" y="42925"/>
                  <a:pt x="6350" y="60070"/>
                </a:cubicBezTo>
                <a:cubicBezTo>
                  <a:pt x="6350" y="95757"/>
                  <a:pt x="20828" y="113537"/>
                  <a:pt x="49910" y="113537"/>
                </a:cubicBezTo>
                <a:cubicBezTo>
                  <a:pt x="77851" y="113537"/>
                  <a:pt x="91694" y="95250"/>
                  <a:pt x="91694" y="58673"/>
                </a:cubicBezTo>
                <a:cubicBezTo>
                  <a:pt x="91694" y="23748"/>
                  <a:pt x="77723" y="6350"/>
                  <a:pt x="49657"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4500498" y="3150235"/>
            <a:ext cx="91694" cy="119887"/>
          </a:xfrm>
          <a:custGeom>
            <a:avLst/>
            <a:gdLst>
              <a:gd name="connsiteX0" fmla="*/ 47497 w 91694"/>
              <a:gd name="connsiteY0" fmla="*/ 6350 h 119887"/>
              <a:gd name="connsiteX1" fmla="*/ 17398 w 91694"/>
              <a:gd name="connsiteY1" fmla="*/ 21208 h 119887"/>
              <a:gd name="connsiteX2" fmla="*/ 6350 w 91694"/>
              <a:gd name="connsiteY2" fmla="*/ 63119 h 119887"/>
              <a:gd name="connsiteX3" fmla="*/ 17017 w 91694"/>
              <a:gd name="connsiteY3" fmla="*/ 100075 h 119887"/>
              <a:gd name="connsiteX4" fmla="*/ 45211 w 91694"/>
              <a:gd name="connsiteY4" fmla="*/ 113537 h 119887"/>
              <a:gd name="connsiteX5" fmla="*/ 74167 w 91694"/>
              <a:gd name="connsiteY5" fmla="*/ 99822 h 119887"/>
              <a:gd name="connsiteX6" fmla="*/ 85344 w 91694"/>
              <a:gd name="connsiteY6" fmla="*/ 64135 h 119887"/>
              <a:gd name="connsiteX7" fmla="*/ 85344 w 91694"/>
              <a:gd name="connsiteY7" fmla="*/ 48513 h 119887"/>
              <a:gd name="connsiteX8" fmla="*/ 74548 w 91694"/>
              <a:gd name="connsiteY8" fmla="*/ 18541 h 119887"/>
              <a:gd name="connsiteX9" fmla="*/ 47497 w 91694"/>
              <a:gd name="connsiteY9" fmla="*/ 6350 h 11988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Lst>
            <a:rect l="l" t="t" r="r" b="b"/>
            <a:pathLst>
              <a:path w="91694" h="119887">
                <a:moveTo>
                  <a:pt x="47497" y="6350"/>
                </a:moveTo>
                <a:cubicBezTo>
                  <a:pt x="34797" y="6350"/>
                  <a:pt x="24765" y="11302"/>
                  <a:pt x="17398" y="21208"/>
                </a:cubicBezTo>
                <a:cubicBezTo>
                  <a:pt x="10033" y="31241"/>
                  <a:pt x="6350" y="45211"/>
                  <a:pt x="6350" y="63119"/>
                </a:cubicBezTo>
                <a:cubicBezTo>
                  <a:pt x="6350" y="78739"/>
                  <a:pt x="9905" y="91058"/>
                  <a:pt x="17017" y="100075"/>
                </a:cubicBezTo>
                <a:cubicBezTo>
                  <a:pt x="24129" y="109093"/>
                  <a:pt x="33528" y="113537"/>
                  <a:pt x="45211" y="113537"/>
                </a:cubicBezTo>
                <a:cubicBezTo>
                  <a:pt x="57022" y="113537"/>
                  <a:pt x="66675" y="108966"/>
                  <a:pt x="74167" y="99822"/>
                </a:cubicBezTo>
                <a:cubicBezTo>
                  <a:pt x="81534" y="90677"/>
                  <a:pt x="85344" y="78739"/>
                  <a:pt x="85344" y="64135"/>
                </a:cubicBezTo>
                <a:lnTo>
                  <a:pt x="85344" y="48513"/>
                </a:lnTo>
                <a:cubicBezTo>
                  <a:pt x="85344" y="36575"/>
                  <a:pt x="81660" y="26669"/>
                  <a:pt x="74548" y="18541"/>
                </a:cubicBezTo>
                <a:cubicBezTo>
                  <a:pt x="67436" y="10413"/>
                  <a:pt x="58420" y="6350"/>
                  <a:pt x="47497"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6576441" y="3145789"/>
            <a:ext cx="81788" cy="52832"/>
          </a:xfrm>
          <a:custGeom>
            <a:avLst/>
            <a:gdLst>
              <a:gd name="connsiteX0" fmla="*/ 42926 w 81788"/>
              <a:gd name="connsiteY0" fmla="*/ 6350 h 52832"/>
              <a:gd name="connsiteX1" fmla="*/ 19177 w 81788"/>
              <a:gd name="connsiteY1" fmla="*/ 17399 h 52832"/>
              <a:gd name="connsiteX2" fmla="*/ 6350 w 81788"/>
              <a:gd name="connsiteY2" fmla="*/ 46482 h 52832"/>
              <a:gd name="connsiteX3" fmla="*/ 75438 w 81788"/>
              <a:gd name="connsiteY3" fmla="*/ 46482 h 52832"/>
              <a:gd name="connsiteX4" fmla="*/ 42926 w 81788"/>
              <a:gd name="connsiteY4" fmla="*/ 6350 h 5283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1788" h="52832">
                <a:moveTo>
                  <a:pt x="42926" y="6350"/>
                </a:moveTo>
                <a:cubicBezTo>
                  <a:pt x="34035" y="6350"/>
                  <a:pt x="26161" y="10033"/>
                  <a:pt x="19177" y="17399"/>
                </a:cubicBezTo>
                <a:cubicBezTo>
                  <a:pt x="12318" y="24764"/>
                  <a:pt x="8001" y="34417"/>
                  <a:pt x="6350" y="46482"/>
                </a:cubicBezTo>
                <a:lnTo>
                  <a:pt x="75438" y="46482"/>
                </a:lnTo>
                <a:cubicBezTo>
                  <a:pt x="75438" y="19811"/>
                  <a:pt x="64642" y="6350"/>
                  <a:pt x="42926"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5492877" y="3145789"/>
            <a:ext cx="81788" cy="52832"/>
          </a:xfrm>
          <a:custGeom>
            <a:avLst/>
            <a:gdLst>
              <a:gd name="connsiteX0" fmla="*/ 42926 w 81788"/>
              <a:gd name="connsiteY0" fmla="*/ 6350 h 52832"/>
              <a:gd name="connsiteX1" fmla="*/ 19176 w 81788"/>
              <a:gd name="connsiteY1" fmla="*/ 17399 h 52832"/>
              <a:gd name="connsiteX2" fmla="*/ 6350 w 81788"/>
              <a:gd name="connsiteY2" fmla="*/ 46482 h 52832"/>
              <a:gd name="connsiteX3" fmla="*/ 75438 w 81788"/>
              <a:gd name="connsiteY3" fmla="*/ 46482 h 52832"/>
              <a:gd name="connsiteX4" fmla="*/ 42926 w 81788"/>
              <a:gd name="connsiteY4" fmla="*/ 6350 h 5283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1788" h="52832">
                <a:moveTo>
                  <a:pt x="42926" y="6350"/>
                </a:moveTo>
                <a:cubicBezTo>
                  <a:pt x="34035" y="6350"/>
                  <a:pt x="26161" y="10033"/>
                  <a:pt x="19176" y="17399"/>
                </a:cubicBezTo>
                <a:cubicBezTo>
                  <a:pt x="12319" y="24764"/>
                  <a:pt x="8001" y="34417"/>
                  <a:pt x="6350" y="46482"/>
                </a:cubicBezTo>
                <a:lnTo>
                  <a:pt x="75438" y="46482"/>
                </a:lnTo>
                <a:cubicBezTo>
                  <a:pt x="75438" y="19811"/>
                  <a:pt x="64642" y="6350"/>
                  <a:pt x="42926"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5098160" y="3145789"/>
            <a:ext cx="81788" cy="52832"/>
          </a:xfrm>
          <a:custGeom>
            <a:avLst/>
            <a:gdLst>
              <a:gd name="connsiteX0" fmla="*/ 42926 w 81788"/>
              <a:gd name="connsiteY0" fmla="*/ 6350 h 52832"/>
              <a:gd name="connsiteX1" fmla="*/ 19177 w 81788"/>
              <a:gd name="connsiteY1" fmla="*/ 17399 h 52832"/>
              <a:gd name="connsiteX2" fmla="*/ 6350 w 81788"/>
              <a:gd name="connsiteY2" fmla="*/ 46482 h 52832"/>
              <a:gd name="connsiteX3" fmla="*/ 75438 w 81788"/>
              <a:gd name="connsiteY3" fmla="*/ 46482 h 52832"/>
              <a:gd name="connsiteX4" fmla="*/ 42926 w 81788"/>
              <a:gd name="connsiteY4" fmla="*/ 6350 h 5283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1788" h="52832">
                <a:moveTo>
                  <a:pt x="42926" y="6350"/>
                </a:moveTo>
                <a:cubicBezTo>
                  <a:pt x="34035" y="6350"/>
                  <a:pt x="26161" y="10033"/>
                  <a:pt x="19177" y="17399"/>
                </a:cubicBezTo>
                <a:cubicBezTo>
                  <a:pt x="12319" y="24764"/>
                  <a:pt x="8001" y="34417"/>
                  <a:pt x="6350" y="46482"/>
                </a:cubicBezTo>
                <a:lnTo>
                  <a:pt x="75438" y="46482"/>
                </a:lnTo>
                <a:cubicBezTo>
                  <a:pt x="75438" y="19811"/>
                  <a:pt x="64642" y="6350"/>
                  <a:pt x="42926"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3831716" y="3145789"/>
            <a:ext cx="81788" cy="52832"/>
          </a:xfrm>
          <a:custGeom>
            <a:avLst/>
            <a:gdLst>
              <a:gd name="connsiteX0" fmla="*/ 42926 w 81788"/>
              <a:gd name="connsiteY0" fmla="*/ 6350 h 52832"/>
              <a:gd name="connsiteX1" fmla="*/ 19177 w 81788"/>
              <a:gd name="connsiteY1" fmla="*/ 17399 h 52832"/>
              <a:gd name="connsiteX2" fmla="*/ 6350 w 81788"/>
              <a:gd name="connsiteY2" fmla="*/ 46482 h 52832"/>
              <a:gd name="connsiteX3" fmla="*/ 75438 w 81788"/>
              <a:gd name="connsiteY3" fmla="*/ 46482 h 52832"/>
              <a:gd name="connsiteX4" fmla="*/ 42926 w 81788"/>
              <a:gd name="connsiteY4" fmla="*/ 6350 h 5283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1788" h="52832">
                <a:moveTo>
                  <a:pt x="42926" y="6350"/>
                </a:moveTo>
                <a:cubicBezTo>
                  <a:pt x="34036" y="6350"/>
                  <a:pt x="26161" y="10033"/>
                  <a:pt x="19177" y="17399"/>
                </a:cubicBezTo>
                <a:cubicBezTo>
                  <a:pt x="12319" y="24764"/>
                  <a:pt x="8001" y="34417"/>
                  <a:pt x="6350" y="46482"/>
                </a:cubicBezTo>
                <a:lnTo>
                  <a:pt x="75438" y="46482"/>
                </a:lnTo>
                <a:cubicBezTo>
                  <a:pt x="75438" y="19811"/>
                  <a:pt x="64642" y="6350"/>
                  <a:pt x="42926"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5232400" y="3114548"/>
            <a:ext cx="202438" cy="191262"/>
          </a:xfrm>
          <a:custGeom>
            <a:avLst/>
            <a:gdLst>
              <a:gd name="connsiteX0" fmla="*/ 6350 w 202438"/>
              <a:gd name="connsiteY0" fmla="*/ 6350 h 191262"/>
              <a:gd name="connsiteX1" fmla="*/ 62229 w 202438"/>
              <a:gd name="connsiteY1" fmla="*/ 6350 h 191262"/>
              <a:gd name="connsiteX2" fmla="*/ 94996 w 202438"/>
              <a:gd name="connsiteY2" fmla="*/ 118744 h 191262"/>
              <a:gd name="connsiteX3" fmla="*/ 100965 w 202438"/>
              <a:gd name="connsiteY3" fmla="*/ 149605 h 191262"/>
              <a:gd name="connsiteX4" fmla="*/ 101853 w 202438"/>
              <a:gd name="connsiteY4" fmla="*/ 149605 h 191262"/>
              <a:gd name="connsiteX5" fmla="*/ 108077 w 202438"/>
              <a:gd name="connsiteY5" fmla="*/ 119633 h 191262"/>
              <a:gd name="connsiteX6" fmla="*/ 141604 w 202438"/>
              <a:gd name="connsiteY6" fmla="*/ 6350 h 191262"/>
              <a:gd name="connsiteX7" fmla="*/ 196088 w 202438"/>
              <a:gd name="connsiteY7" fmla="*/ 6350 h 191262"/>
              <a:gd name="connsiteX8" fmla="*/ 129159 w 202438"/>
              <a:gd name="connsiteY8" fmla="*/ 184911 h 191262"/>
              <a:gd name="connsiteX9" fmla="*/ 70230 w 202438"/>
              <a:gd name="connsiteY9" fmla="*/ 184911 h 191262"/>
              <a:gd name="connsiteX10" fmla="*/ 6350 w 202438"/>
              <a:gd name="connsiteY10" fmla="*/ 6350 h 19126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Lst>
            <a:rect l="l" t="t" r="r" b="b"/>
            <a:pathLst>
              <a:path w="202438" h="191262">
                <a:moveTo>
                  <a:pt x="6350" y="6350"/>
                </a:moveTo>
                <a:lnTo>
                  <a:pt x="62229" y="6350"/>
                </a:lnTo>
                <a:lnTo>
                  <a:pt x="94996" y="118744"/>
                </a:lnTo>
                <a:cubicBezTo>
                  <a:pt x="98552" y="130936"/>
                  <a:pt x="100584" y="141223"/>
                  <a:pt x="100965" y="149605"/>
                </a:cubicBezTo>
                <a:lnTo>
                  <a:pt x="101853" y="149605"/>
                </a:lnTo>
                <a:cubicBezTo>
                  <a:pt x="102742" y="141097"/>
                  <a:pt x="104775" y="131063"/>
                  <a:pt x="108077" y="119633"/>
                </a:cubicBezTo>
                <a:lnTo>
                  <a:pt x="141604" y="6350"/>
                </a:lnTo>
                <a:lnTo>
                  <a:pt x="196088" y="6350"/>
                </a:lnTo>
                <a:lnTo>
                  <a:pt x="129159" y="184911"/>
                </a:lnTo>
                <a:lnTo>
                  <a:pt x="70230" y="184911"/>
                </a:ln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131436" y="3114548"/>
            <a:ext cx="64642" cy="191262"/>
          </a:xfrm>
          <a:custGeom>
            <a:avLst/>
            <a:gdLst>
              <a:gd name="connsiteX0" fmla="*/ 6350 w 64642"/>
              <a:gd name="connsiteY0" fmla="*/ 6350 h 191262"/>
              <a:gd name="connsiteX1" fmla="*/ 58292 w 64642"/>
              <a:gd name="connsiteY1" fmla="*/ 6350 h 191262"/>
              <a:gd name="connsiteX2" fmla="*/ 58292 w 64642"/>
              <a:gd name="connsiteY2" fmla="*/ 184911 h 191262"/>
              <a:gd name="connsiteX3" fmla="*/ 6350 w 64642"/>
              <a:gd name="connsiteY3" fmla="*/ 184911 h 191262"/>
              <a:gd name="connsiteX4" fmla="*/ 6350 w 64642"/>
              <a:gd name="connsiteY4" fmla="*/ 6350 h 1912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4642" h="191262">
                <a:moveTo>
                  <a:pt x="6350" y="6350"/>
                </a:moveTo>
                <a:lnTo>
                  <a:pt x="58292" y="6350"/>
                </a:lnTo>
                <a:lnTo>
                  <a:pt x="58292" y="184911"/>
                </a:lnTo>
                <a:lnTo>
                  <a:pt x="6350" y="184911"/>
                </a:ln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3441827" y="3111500"/>
            <a:ext cx="126491" cy="194310"/>
          </a:xfrm>
          <a:custGeom>
            <a:avLst/>
            <a:gdLst>
              <a:gd name="connsiteX0" fmla="*/ 106171 w 126491"/>
              <a:gd name="connsiteY0" fmla="*/ 6350 h 194310"/>
              <a:gd name="connsiteX1" fmla="*/ 120141 w 126491"/>
              <a:gd name="connsiteY1" fmla="*/ 8382 h 194310"/>
              <a:gd name="connsiteX2" fmla="*/ 120141 w 126491"/>
              <a:gd name="connsiteY2" fmla="*/ 56642 h 194310"/>
              <a:gd name="connsiteX3" fmla="*/ 97027 w 126491"/>
              <a:gd name="connsiteY3" fmla="*/ 51180 h 194310"/>
              <a:gd name="connsiteX4" fmla="*/ 68960 w 126491"/>
              <a:gd name="connsiteY4" fmla="*/ 64770 h 194310"/>
              <a:gd name="connsiteX5" fmla="*/ 58546 w 126491"/>
              <a:gd name="connsiteY5" fmla="*/ 102107 h 194310"/>
              <a:gd name="connsiteX6" fmla="*/ 58546 w 126491"/>
              <a:gd name="connsiteY6" fmla="*/ 187959 h 194310"/>
              <a:gd name="connsiteX7" fmla="*/ 6350 w 126491"/>
              <a:gd name="connsiteY7" fmla="*/ 187959 h 194310"/>
              <a:gd name="connsiteX8" fmla="*/ 6350 w 126491"/>
              <a:gd name="connsiteY8" fmla="*/ 9398 h 194310"/>
              <a:gd name="connsiteX9" fmla="*/ 58546 w 126491"/>
              <a:gd name="connsiteY9" fmla="*/ 9398 h 194310"/>
              <a:gd name="connsiteX10" fmla="*/ 58546 w 126491"/>
              <a:gd name="connsiteY10" fmla="*/ 42926 h 194310"/>
              <a:gd name="connsiteX11" fmla="*/ 59182 w 126491"/>
              <a:gd name="connsiteY11" fmla="*/ 42926 h 194310"/>
              <a:gd name="connsiteX12" fmla="*/ 106171 w 126491"/>
              <a:gd name="connsiteY12" fmla="*/ 6350 h 19431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26491" h="194310">
                <a:moveTo>
                  <a:pt x="106171" y="6350"/>
                </a:moveTo>
                <a:cubicBezTo>
                  <a:pt x="112267" y="6350"/>
                  <a:pt x="116966" y="6985"/>
                  <a:pt x="120141" y="8382"/>
                </a:cubicBezTo>
                <a:lnTo>
                  <a:pt x="120141" y="56642"/>
                </a:lnTo>
                <a:cubicBezTo>
                  <a:pt x="113791" y="52958"/>
                  <a:pt x="106171" y="51180"/>
                  <a:pt x="97027" y="51180"/>
                </a:cubicBezTo>
                <a:cubicBezTo>
                  <a:pt x="85216" y="51180"/>
                  <a:pt x="75819" y="55752"/>
                  <a:pt x="68960" y="64770"/>
                </a:cubicBezTo>
                <a:cubicBezTo>
                  <a:pt x="61976" y="73786"/>
                  <a:pt x="58546" y="86232"/>
                  <a:pt x="58546" y="102107"/>
                </a:cubicBezTo>
                <a:lnTo>
                  <a:pt x="58546" y="187959"/>
                </a:lnTo>
                <a:lnTo>
                  <a:pt x="6350" y="187959"/>
                </a:lnTo>
                <a:lnTo>
                  <a:pt x="6350" y="9398"/>
                </a:lnTo>
                <a:lnTo>
                  <a:pt x="58546" y="9398"/>
                </a:lnTo>
                <a:lnTo>
                  <a:pt x="58546" y="42926"/>
                </a:lnTo>
                <a:lnTo>
                  <a:pt x="59182" y="42926"/>
                </a:lnTo>
                <a:cubicBezTo>
                  <a:pt x="67690" y="18542"/>
                  <a:pt x="83438" y="6350"/>
                  <a:pt x="106171"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6733667" y="3110102"/>
            <a:ext cx="182371" cy="195707"/>
          </a:xfrm>
          <a:custGeom>
            <a:avLst/>
            <a:gdLst>
              <a:gd name="connsiteX0" fmla="*/ 116585 w 182371"/>
              <a:gd name="connsiteY0" fmla="*/ 6350 h 195707"/>
              <a:gd name="connsiteX1" fmla="*/ 176021 w 182371"/>
              <a:gd name="connsiteY1" fmla="*/ 80010 h 195707"/>
              <a:gd name="connsiteX2" fmla="*/ 176021 w 182371"/>
              <a:gd name="connsiteY2" fmla="*/ 189356 h 195707"/>
              <a:gd name="connsiteX3" fmla="*/ 124205 w 182371"/>
              <a:gd name="connsiteY3" fmla="*/ 189356 h 195707"/>
              <a:gd name="connsiteX4" fmla="*/ 124205 w 182371"/>
              <a:gd name="connsiteY4" fmla="*/ 89661 h 195707"/>
              <a:gd name="connsiteX5" fmla="*/ 93090 w 182371"/>
              <a:gd name="connsiteY5" fmla="*/ 46482 h 195707"/>
              <a:gd name="connsiteX6" fmla="*/ 68326 w 182371"/>
              <a:gd name="connsiteY6" fmla="*/ 58039 h 195707"/>
              <a:gd name="connsiteX7" fmla="*/ 58546 w 182371"/>
              <a:gd name="connsiteY7" fmla="*/ 87502 h 195707"/>
              <a:gd name="connsiteX8" fmla="*/ 58546 w 182371"/>
              <a:gd name="connsiteY8" fmla="*/ 189356 h 195707"/>
              <a:gd name="connsiteX9" fmla="*/ 6350 w 182371"/>
              <a:gd name="connsiteY9" fmla="*/ 189356 h 195707"/>
              <a:gd name="connsiteX10" fmla="*/ 6350 w 182371"/>
              <a:gd name="connsiteY10" fmla="*/ 10795 h 195707"/>
              <a:gd name="connsiteX11" fmla="*/ 58546 w 182371"/>
              <a:gd name="connsiteY11" fmla="*/ 10795 h 195707"/>
              <a:gd name="connsiteX12" fmla="*/ 58546 w 182371"/>
              <a:gd name="connsiteY12" fmla="*/ 39242 h 195707"/>
              <a:gd name="connsiteX13" fmla="*/ 59181 w 182371"/>
              <a:gd name="connsiteY13" fmla="*/ 39242 h 195707"/>
              <a:gd name="connsiteX14" fmla="*/ 116585 w 182371"/>
              <a:gd name="connsiteY14" fmla="*/ 6350 h 19570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82371" h="195707">
                <a:moveTo>
                  <a:pt x="116585" y="6350"/>
                </a:moveTo>
                <a:cubicBezTo>
                  <a:pt x="156209" y="6350"/>
                  <a:pt x="176021" y="30988"/>
                  <a:pt x="176021" y="80010"/>
                </a:cubicBezTo>
                <a:lnTo>
                  <a:pt x="176021" y="189356"/>
                </a:lnTo>
                <a:lnTo>
                  <a:pt x="124205" y="189356"/>
                </a:lnTo>
                <a:lnTo>
                  <a:pt x="124205" y="89661"/>
                </a:lnTo>
                <a:cubicBezTo>
                  <a:pt x="124205" y="60832"/>
                  <a:pt x="113791" y="46482"/>
                  <a:pt x="93090" y="46482"/>
                </a:cubicBezTo>
                <a:cubicBezTo>
                  <a:pt x="83184" y="46482"/>
                  <a:pt x="74929" y="50292"/>
                  <a:pt x="68326" y="58039"/>
                </a:cubicBezTo>
                <a:cubicBezTo>
                  <a:pt x="61721" y="65658"/>
                  <a:pt x="58546" y="75564"/>
                  <a:pt x="58546" y="87502"/>
                </a:cubicBezTo>
                <a:lnTo>
                  <a:pt x="58546" y="189356"/>
                </a:lnTo>
                <a:lnTo>
                  <a:pt x="6350" y="189356"/>
                </a:lnTo>
                <a:lnTo>
                  <a:pt x="6350" y="10795"/>
                </a:lnTo>
                <a:lnTo>
                  <a:pt x="58546" y="10795"/>
                </a:lnTo>
                <a:lnTo>
                  <a:pt x="58546" y="39242"/>
                </a:lnTo>
                <a:lnTo>
                  <a:pt x="59181" y="39242"/>
                </a:lnTo>
                <a:cubicBezTo>
                  <a:pt x="72135" y="17272"/>
                  <a:pt x="91313" y="6350"/>
                  <a:pt x="116585"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6524879" y="3110102"/>
            <a:ext cx="181991" cy="200025"/>
          </a:xfrm>
          <a:custGeom>
            <a:avLst/>
            <a:gdLst>
              <a:gd name="connsiteX0" fmla="*/ 94868 w 181991"/>
              <a:gd name="connsiteY0" fmla="*/ 6350 h 200025"/>
              <a:gd name="connsiteX1" fmla="*/ 154177 w 181991"/>
              <a:gd name="connsiteY1" fmla="*/ 29464 h 200025"/>
              <a:gd name="connsiteX2" fmla="*/ 175640 w 181991"/>
              <a:gd name="connsiteY2" fmla="*/ 92582 h 200025"/>
              <a:gd name="connsiteX3" fmla="*/ 175640 w 181991"/>
              <a:gd name="connsiteY3" fmla="*/ 114807 h 200025"/>
              <a:gd name="connsiteX4" fmla="*/ 58039 w 181991"/>
              <a:gd name="connsiteY4" fmla="*/ 114807 h 200025"/>
              <a:gd name="connsiteX5" fmla="*/ 108077 w 181991"/>
              <a:gd name="connsiteY5" fmla="*/ 156210 h 200025"/>
              <a:gd name="connsiteX6" fmla="*/ 160273 w 181991"/>
              <a:gd name="connsiteY6" fmla="*/ 141731 h 200025"/>
              <a:gd name="connsiteX7" fmla="*/ 160273 w 181991"/>
              <a:gd name="connsiteY7" fmla="*/ 179958 h 200025"/>
              <a:gd name="connsiteX8" fmla="*/ 96265 w 181991"/>
              <a:gd name="connsiteY8" fmla="*/ 193675 h 200025"/>
              <a:gd name="connsiteX9" fmla="*/ 29971 w 181991"/>
              <a:gd name="connsiteY9" fmla="*/ 169672 h 200025"/>
              <a:gd name="connsiteX10" fmla="*/ 6350 w 181991"/>
              <a:gd name="connsiteY10" fmla="*/ 102616 h 200025"/>
              <a:gd name="connsiteX11" fmla="*/ 31495 w 181991"/>
              <a:gd name="connsiteY11" fmla="*/ 33147 h 200025"/>
              <a:gd name="connsiteX12" fmla="*/ 94868 w 181991"/>
              <a:gd name="connsiteY12" fmla="*/ 6350 h 20002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81991" h="200025">
                <a:moveTo>
                  <a:pt x="94868" y="6350"/>
                </a:moveTo>
                <a:cubicBezTo>
                  <a:pt x="120141" y="6350"/>
                  <a:pt x="139953" y="14097"/>
                  <a:pt x="154177" y="29464"/>
                </a:cubicBezTo>
                <a:cubicBezTo>
                  <a:pt x="168402" y="44704"/>
                  <a:pt x="175640" y="65786"/>
                  <a:pt x="175640" y="92582"/>
                </a:cubicBezTo>
                <a:lnTo>
                  <a:pt x="175640" y="114807"/>
                </a:lnTo>
                <a:lnTo>
                  <a:pt x="58039" y="114807"/>
                </a:lnTo>
                <a:cubicBezTo>
                  <a:pt x="59816" y="142367"/>
                  <a:pt x="76580" y="156210"/>
                  <a:pt x="108077" y="156210"/>
                </a:cubicBezTo>
                <a:cubicBezTo>
                  <a:pt x="127761" y="156210"/>
                  <a:pt x="145160" y="151383"/>
                  <a:pt x="160273" y="141731"/>
                </a:cubicBezTo>
                <a:lnTo>
                  <a:pt x="160273" y="179958"/>
                </a:lnTo>
                <a:cubicBezTo>
                  <a:pt x="144017" y="189102"/>
                  <a:pt x="122681" y="193675"/>
                  <a:pt x="96265" y="193675"/>
                </a:cubicBezTo>
                <a:cubicBezTo>
                  <a:pt x="67817" y="193675"/>
                  <a:pt x="45719" y="185674"/>
                  <a:pt x="29971" y="169672"/>
                </a:cubicBezTo>
                <a:cubicBezTo>
                  <a:pt x="14223" y="153669"/>
                  <a:pt x="6350" y="131317"/>
                  <a:pt x="6350" y="102616"/>
                </a:cubicBezTo>
                <a:cubicBezTo>
                  <a:pt x="6350" y="74167"/>
                  <a:pt x="14731" y="50926"/>
                  <a:pt x="31495" y="33147"/>
                </a:cubicBezTo>
                <a:cubicBezTo>
                  <a:pt x="48386" y="15367"/>
                  <a:pt x="69468" y="6350"/>
                  <a:pt x="94868"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6204839" y="3110102"/>
            <a:ext cx="292861" cy="195707"/>
          </a:xfrm>
          <a:custGeom>
            <a:avLst/>
            <a:gdLst>
              <a:gd name="connsiteX0" fmla="*/ 116585 w 292861"/>
              <a:gd name="connsiteY0" fmla="*/ 6350 h 195707"/>
              <a:gd name="connsiteX1" fmla="*/ 168147 w 292861"/>
              <a:gd name="connsiteY1" fmla="*/ 40132 h 195707"/>
              <a:gd name="connsiteX2" fmla="*/ 228219 w 292861"/>
              <a:gd name="connsiteY2" fmla="*/ 6350 h 195707"/>
              <a:gd name="connsiteX3" fmla="*/ 286511 w 292861"/>
              <a:gd name="connsiteY3" fmla="*/ 78358 h 195707"/>
              <a:gd name="connsiteX4" fmla="*/ 286511 w 292861"/>
              <a:gd name="connsiteY4" fmla="*/ 189356 h 195707"/>
              <a:gd name="connsiteX5" fmla="*/ 234569 w 292861"/>
              <a:gd name="connsiteY5" fmla="*/ 189356 h 195707"/>
              <a:gd name="connsiteX6" fmla="*/ 234569 w 292861"/>
              <a:gd name="connsiteY6" fmla="*/ 87502 h 195707"/>
              <a:gd name="connsiteX7" fmla="*/ 204596 w 292861"/>
              <a:gd name="connsiteY7" fmla="*/ 46482 h 195707"/>
              <a:gd name="connsiteX8" fmla="*/ 181482 w 292861"/>
              <a:gd name="connsiteY8" fmla="*/ 58927 h 195707"/>
              <a:gd name="connsiteX9" fmla="*/ 172339 w 292861"/>
              <a:gd name="connsiteY9" fmla="*/ 89280 h 195707"/>
              <a:gd name="connsiteX10" fmla="*/ 172339 w 292861"/>
              <a:gd name="connsiteY10" fmla="*/ 189356 h 195707"/>
              <a:gd name="connsiteX11" fmla="*/ 120395 w 292861"/>
              <a:gd name="connsiteY11" fmla="*/ 189356 h 195707"/>
              <a:gd name="connsiteX12" fmla="*/ 120395 w 292861"/>
              <a:gd name="connsiteY12" fmla="*/ 86232 h 195707"/>
              <a:gd name="connsiteX13" fmla="*/ 90804 w 292861"/>
              <a:gd name="connsiteY13" fmla="*/ 46482 h 195707"/>
              <a:gd name="connsiteX14" fmla="*/ 67309 w 292861"/>
              <a:gd name="connsiteY14" fmla="*/ 58292 h 195707"/>
              <a:gd name="connsiteX15" fmla="*/ 58546 w 292861"/>
              <a:gd name="connsiteY15" fmla="*/ 89661 h 195707"/>
              <a:gd name="connsiteX16" fmla="*/ 58546 w 292861"/>
              <a:gd name="connsiteY16" fmla="*/ 189356 h 195707"/>
              <a:gd name="connsiteX17" fmla="*/ 6350 w 292861"/>
              <a:gd name="connsiteY17" fmla="*/ 189356 h 195707"/>
              <a:gd name="connsiteX18" fmla="*/ 6350 w 292861"/>
              <a:gd name="connsiteY18" fmla="*/ 10795 h 195707"/>
              <a:gd name="connsiteX19" fmla="*/ 58546 w 292861"/>
              <a:gd name="connsiteY19" fmla="*/ 10795 h 195707"/>
              <a:gd name="connsiteX20" fmla="*/ 58546 w 292861"/>
              <a:gd name="connsiteY20" fmla="*/ 38735 h 195707"/>
              <a:gd name="connsiteX21" fmla="*/ 59182 w 292861"/>
              <a:gd name="connsiteY21" fmla="*/ 38735 h 195707"/>
              <a:gd name="connsiteX22" fmla="*/ 83946 w 292861"/>
              <a:gd name="connsiteY22" fmla="*/ 14858 h 195707"/>
              <a:gd name="connsiteX23" fmla="*/ 116585 w 292861"/>
              <a:gd name="connsiteY23" fmla="*/ 6350 h 19570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Lst>
            <a:rect l="l" t="t" r="r" b="b"/>
            <a:pathLst>
              <a:path w="292861" h="195707">
                <a:moveTo>
                  <a:pt x="116585" y="6350"/>
                </a:moveTo>
                <a:cubicBezTo>
                  <a:pt x="141732" y="6350"/>
                  <a:pt x="158876" y="17652"/>
                  <a:pt x="168147" y="40132"/>
                </a:cubicBezTo>
                <a:cubicBezTo>
                  <a:pt x="181864" y="17652"/>
                  <a:pt x="201929" y="6350"/>
                  <a:pt x="228219" y="6350"/>
                </a:cubicBezTo>
                <a:cubicBezTo>
                  <a:pt x="267080" y="6350"/>
                  <a:pt x="286511" y="30352"/>
                  <a:pt x="286511" y="78358"/>
                </a:cubicBezTo>
                <a:lnTo>
                  <a:pt x="286511" y="189356"/>
                </a:lnTo>
                <a:lnTo>
                  <a:pt x="234569" y="189356"/>
                </a:lnTo>
                <a:lnTo>
                  <a:pt x="234569" y="87502"/>
                </a:lnTo>
                <a:cubicBezTo>
                  <a:pt x="234569" y="60070"/>
                  <a:pt x="224535" y="46482"/>
                  <a:pt x="204596" y="46482"/>
                </a:cubicBezTo>
                <a:cubicBezTo>
                  <a:pt x="195326" y="46482"/>
                  <a:pt x="187705" y="50545"/>
                  <a:pt x="181482" y="58927"/>
                </a:cubicBezTo>
                <a:cubicBezTo>
                  <a:pt x="175386" y="67182"/>
                  <a:pt x="172339" y="77342"/>
                  <a:pt x="172339" y="89280"/>
                </a:cubicBezTo>
                <a:lnTo>
                  <a:pt x="172339" y="189356"/>
                </a:lnTo>
                <a:lnTo>
                  <a:pt x="120395" y="189356"/>
                </a:lnTo>
                <a:lnTo>
                  <a:pt x="120395" y="86232"/>
                </a:lnTo>
                <a:cubicBezTo>
                  <a:pt x="120395" y="59689"/>
                  <a:pt x="110489" y="46482"/>
                  <a:pt x="90804" y="46482"/>
                </a:cubicBezTo>
                <a:cubicBezTo>
                  <a:pt x="81026" y="46482"/>
                  <a:pt x="73151" y="50419"/>
                  <a:pt x="67309" y="58292"/>
                </a:cubicBezTo>
                <a:cubicBezTo>
                  <a:pt x="61467" y="66167"/>
                  <a:pt x="58546" y="76707"/>
                  <a:pt x="58546" y="89661"/>
                </a:cubicBezTo>
                <a:lnTo>
                  <a:pt x="58546" y="189356"/>
                </a:lnTo>
                <a:lnTo>
                  <a:pt x="6350" y="189356"/>
                </a:lnTo>
                <a:lnTo>
                  <a:pt x="6350" y="10795"/>
                </a:lnTo>
                <a:lnTo>
                  <a:pt x="58546" y="10795"/>
                </a:lnTo>
                <a:lnTo>
                  <a:pt x="58546" y="38735"/>
                </a:lnTo>
                <a:lnTo>
                  <a:pt x="59182" y="38735"/>
                </a:lnTo>
                <a:cubicBezTo>
                  <a:pt x="65404" y="28448"/>
                  <a:pt x="73659" y="20573"/>
                  <a:pt x="83946" y="14858"/>
                </a:cubicBezTo>
                <a:cubicBezTo>
                  <a:pt x="94360" y="9270"/>
                  <a:pt x="105155" y="6350"/>
                  <a:pt x="116585"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5977763" y="3110102"/>
            <a:ext cx="195960" cy="277876"/>
          </a:xfrm>
          <a:custGeom>
            <a:avLst/>
            <a:gdLst>
              <a:gd name="connsiteX0" fmla="*/ 117094 w 195960"/>
              <a:gd name="connsiteY0" fmla="*/ 6350 h 277876"/>
              <a:gd name="connsiteX1" fmla="*/ 170433 w 195960"/>
              <a:gd name="connsiteY1" fmla="*/ 30226 h 277876"/>
              <a:gd name="connsiteX2" fmla="*/ 189610 w 195960"/>
              <a:gd name="connsiteY2" fmla="*/ 94995 h 277876"/>
              <a:gd name="connsiteX3" fmla="*/ 167385 w 195960"/>
              <a:gd name="connsiteY3" fmla="*/ 166750 h 277876"/>
              <a:gd name="connsiteX4" fmla="*/ 108839 w 195960"/>
              <a:gd name="connsiteY4" fmla="*/ 193675 h 277876"/>
              <a:gd name="connsiteX5" fmla="*/ 59182 w 195960"/>
              <a:gd name="connsiteY5" fmla="*/ 167893 h 277876"/>
              <a:gd name="connsiteX6" fmla="*/ 58546 w 195960"/>
              <a:gd name="connsiteY6" fmla="*/ 167893 h 277876"/>
              <a:gd name="connsiteX7" fmla="*/ 58546 w 195960"/>
              <a:gd name="connsiteY7" fmla="*/ 271525 h 277876"/>
              <a:gd name="connsiteX8" fmla="*/ 6350 w 195960"/>
              <a:gd name="connsiteY8" fmla="*/ 271525 h 277876"/>
              <a:gd name="connsiteX9" fmla="*/ 6350 w 195960"/>
              <a:gd name="connsiteY9" fmla="*/ 10795 h 277876"/>
              <a:gd name="connsiteX10" fmla="*/ 58546 w 195960"/>
              <a:gd name="connsiteY10" fmla="*/ 10795 h 277876"/>
              <a:gd name="connsiteX11" fmla="*/ 58546 w 195960"/>
              <a:gd name="connsiteY11" fmla="*/ 38100 h 277876"/>
              <a:gd name="connsiteX12" fmla="*/ 59182 w 195960"/>
              <a:gd name="connsiteY12" fmla="*/ 38100 h 277876"/>
              <a:gd name="connsiteX13" fmla="*/ 117094 w 195960"/>
              <a:gd name="connsiteY13" fmla="*/ 6350 h 27787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195960" h="277876">
                <a:moveTo>
                  <a:pt x="117094" y="6350"/>
                </a:moveTo>
                <a:cubicBezTo>
                  <a:pt x="139827" y="6350"/>
                  <a:pt x="157607" y="14351"/>
                  <a:pt x="170433" y="30226"/>
                </a:cubicBezTo>
                <a:cubicBezTo>
                  <a:pt x="183260" y="46101"/>
                  <a:pt x="189610" y="67691"/>
                  <a:pt x="189610" y="94995"/>
                </a:cubicBezTo>
                <a:cubicBezTo>
                  <a:pt x="189610" y="124841"/>
                  <a:pt x="182245" y="148717"/>
                  <a:pt x="167385" y="166750"/>
                </a:cubicBezTo>
                <a:cubicBezTo>
                  <a:pt x="152527" y="184785"/>
                  <a:pt x="132969" y="193675"/>
                  <a:pt x="108839" y="193675"/>
                </a:cubicBezTo>
                <a:cubicBezTo>
                  <a:pt x="86995" y="193675"/>
                  <a:pt x="70484" y="185166"/>
                  <a:pt x="59182" y="167893"/>
                </a:cubicBezTo>
                <a:lnTo>
                  <a:pt x="58546" y="167893"/>
                </a:lnTo>
                <a:lnTo>
                  <a:pt x="58546" y="271525"/>
                </a:lnTo>
                <a:lnTo>
                  <a:pt x="6350" y="271525"/>
                </a:lnTo>
                <a:lnTo>
                  <a:pt x="6350" y="10795"/>
                </a:lnTo>
                <a:lnTo>
                  <a:pt x="58546" y="10795"/>
                </a:lnTo>
                <a:lnTo>
                  <a:pt x="58546" y="38100"/>
                </a:lnTo>
                <a:lnTo>
                  <a:pt x="59182" y="38100"/>
                </a:lnTo>
                <a:cubicBezTo>
                  <a:pt x="72771" y="16891"/>
                  <a:pt x="92075" y="6350"/>
                  <a:pt x="117094"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5743066" y="3110102"/>
            <a:ext cx="203835" cy="200025"/>
          </a:xfrm>
          <a:custGeom>
            <a:avLst/>
            <a:gdLst>
              <a:gd name="connsiteX0" fmla="*/ 103759 w 203835"/>
              <a:gd name="connsiteY0" fmla="*/ 6350 h 200025"/>
              <a:gd name="connsiteX1" fmla="*/ 172211 w 203835"/>
              <a:gd name="connsiteY1" fmla="*/ 31242 h 200025"/>
              <a:gd name="connsiteX2" fmla="*/ 197485 w 203835"/>
              <a:gd name="connsiteY2" fmla="*/ 97789 h 200025"/>
              <a:gd name="connsiteX3" fmla="*/ 171577 w 203835"/>
              <a:gd name="connsiteY3" fmla="*/ 167767 h 200025"/>
              <a:gd name="connsiteX4" fmla="*/ 101092 w 203835"/>
              <a:gd name="connsiteY4" fmla="*/ 193675 h 200025"/>
              <a:gd name="connsiteX5" fmla="*/ 32004 w 203835"/>
              <a:gd name="connsiteY5" fmla="*/ 168782 h 200025"/>
              <a:gd name="connsiteX6" fmla="*/ 6350 w 203835"/>
              <a:gd name="connsiteY6" fmla="*/ 100838 h 200025"/>
              <a:gd name="connsiteX7" fmla="*/ 32766 w 203835"/>
              <a:gd name="connsiteY7" fmla="*/ 31623 h 200025"/>
              <a:gd name="connsiteX8" fmla="*/ 103759 w 203835"/>
              <a:gd name="connsiteY8" fmla="*/ 6350 h 20002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03835" h="200025">
                <a:moveTo>
                  <a:pt x="103759" y="6350"/>
                </a:moveTo>
                <a:cubicBezTo>
                  <a:pt x="132461" y="6350"/>
                  <a:pt x="155321" y="14604"/>
                  <a:pt x="172211" y="31242"/>
                </a:cubicBezTo>
                <a:cubicBezTo>
                  <a:pt x="189103" y="47751"/>
                  <a:pt x="197485" y="69976"/>
                  <a:pt x="197485" y="97789"/>
                </a:cubicBezTo>
                <a:cubicBezTo>
                  <a:pt x="197485" y="127126"/>
                  <a:pt x="188848" y="150368"/>
                  <a:pt x="171577" y="167767"/>
                </a:cubicBezTo>
                <a:cubicBezTo>
                  <a:pt x="154178" y="185038"/>
                  <a:pt x="130683" y="193675"/>
                  <a:pt x="101092" y="193675"/>
                </a:cubicBezTo>
                <a:cubicBezTo>
                  <a:pt x="72009" y="193675"/>
                  <a:pt x="49022" y="185419"/>
                  <a:pt x="32004" y="168782"/>
                </a:cubicBezTo>
                <a:cubicBezTo>
                  <a:pt x="14859" y="152145"/>
                  <a:pt x="6350" y="129539"/>
                  <a:pt x="6350" y="100838"/>
                </a:cubicBezTo>
                <a:cubicBezTo>
                  <a:pt x="6350" y="71501"/>
                  <a:pt x="15113" y="48386"/>
                  <a:pt x="32766" y="31623"/>
                </a:cubicBezTo>
                <a:cubicBezTo>
                  <a:pt x="50292" y="14858"/>
                  <a:pt x="74041" y="6350"/>
                  <a:pt x="103759"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5441315" y="3110102"/>
            <a:ext cx="181990" cy="200025"/>
          </a:xfrm>
          <a:custGeom>
            <a:avLst/>
            <a:gdLst>
              <a:gd name="connsiteX0" fmla="*/ 94869 w 181990"/>
              <a:gd name="connsiteY0" fmla="*/ 6350 h 200025"/>
              <a:gd name="connsiteX1" fmla="*/ 154177 w 181990"/>
              <a:gd name="connsiteY1" fmla="*/ 29464 h 200025"/>
              <a:gd name="connsiteX2" fmla="*/ 175640 w 181990"/>
              <a:gd name="connsiteY2" fmla="*/ 92582 h 200025"/>
              <a:gd name="connsiteX3" fmla="*/ 175640 w 181990"/>
              <a:gd name="connsiteY3" fmla="*/ 114807 h 200025"/>
              <a:gd name="connsiteX4" fmla="*/ 58038 w 181990"/>
              <a:gd name="connsiteY4" fmla="*/ 114807 h 200025"/>
              <a:gd name="connsiteX5" fmla="*/ 108076 w 181990"/>
              <a:gd name="connsiteY5" fmla="*/ 156210 h 200025"/>
              <a:gd name="connsiteX6" fmla="*/ 160273 w 181990"/>
              <a:gd name="connsiteY6" fmla="*/ 141731 h 200025"/>
              <a:gd name="connsiteX7" fmla="*/ 160273 w 181990"/>
              <a:gd name="connsiteY7" fmla="*/ 179958 h 200025"/>
              <a:gd name="connsiteX8" fmla="*/ 96265 w 181990"/>
              <a:gd name="connsiteY8" fmla="*/ 193675 h 200025"/>
              <a:gd name="connsiteX9" fmla="*/ 29971 w 181990"/>
              <a:gd name="connsiteY9" fmla="*/ 169672 h 200025"/>
              <a:gd name="connsiteX10" fmla="*/ 6350 w 181990"/>
              <a:gd name="connsiteY10" fmla="*/ 102616 h 200025"/>
              <a:gd name="connsiteX11" fmla="*/ 31495 w 181990"/>
              <a:gd name="connsiteY11" fmla="*/ 33147 h 200025"/>
              <a:gd name="connsiteX12" fmla="*/ 94869 w 181990"/>
              <a:gd name="connsiteY12" fmla="*/ 6350 h 20002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81990" h="200025">
                <a:moveTo>
                  <a:pt x="94869" y="6350"/>
                </a:moveTo>
                <a:cubicBezTo>
                  <a:pt x="120141" y="6350"/>
                  <a:pt x="139953" y="14097"/>
                  <a:pt x="154177" y="29464"/>
                </a:cubicBezTo>
                <a:cubicBezTo>
                  <a:pt x="168401" y="44704"/>
                  <a:pt x="175640" y="65786"/>
                  <a:pt x="175640" y="92582"/>
                </a:cubicBezTo>
                <a:lnTo>
                  <a:pt x="175640" y="114807"/>
                </a:lnTo>
                <a:lnTo>
                  <a:pt x="58038" y="114807"/>
                </a:lnTo>
                <a:cubicBezTo>
                  <a:pt x="59816" y="142367"/>
                  <a:pt x="76580" y="156210"/>
                  <a:pt x="108076" y="156210"/>
                </a:cubicBezTo>
                <a:cubicBezTo>
                  <a:pt x="127761" y="156210"/>
                  <a:pt x="145160" y="151383"/>
                  <a:pt x="160273" y="141731"/>
                </a:cubicBezTo>
                <a:lnTo>
                  <a:pt x="160273" y="179958"/>
                </a:lnTo>
                <a:cubicBezTo>
                  <a:pt x="144017" y="189102"/>
                  <a:pt x="122681" y="193675"/>
                  <a:pt x="96265" y="193675"/>
                </a:cubicBezTo>
                <a:cubicBezTo>
                  <a:pt x="67817" y="193675"/>
                  <a:pt x="45719" y="185674"/>
                  <a:pt x="29971" y="169672"/>
                </a:cubicBezTo>
                <a:cubicBezTo>
                  <a:pt x="14223" y="153669"/>
                  <a:pt x="6350" y="131317"/>
                  <a:pt x="6350" y="102616"/>
                </a:cubicBezTo>
                <a:cubicBezTo>
                  <a:pt x="6350" y="74167"/>
                  <a:pt x="14731" y="50926"/>
                  <a:pt x="31495" y="33147"/>
                </a:cubicBezTo>
                <a:cubicBezTo>
                  <a:pt x="48386" y="15367"/>
                  <a:pt x="69469" y="6350"/>
                  <a:pt x="94869"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5046598" y="3110102"/>
            <a:ext cx="181991" cy="200025"/>
          </a:xfrm>
          <a:custGeom>
            <a:avLst/>
            <a:gdLst>
              <a:gd name="connsiteX0" fmla="*/ 94869 w 181991"/>
              <a:gd name="connsiteY0" fmla="*/ 6350 h 200025"/>
              <a:gd name="connsiteX1" fmla="*/ 154178 w 181991"/>
              <a:gd name="connsiteY1" fmla="*/ 29464 h 200025"/>
              <a:gd name="connsiteX2" fmla="*/ 175641 w 181991"/>
              <a:gd name="connsiteY2" fmla="*/ 92582 h 200025"/>
              <a:gd name="connsiteX3" fmla="*/ 175641 w 181991"/>
              <a:gd name="connsiteY3" fmla="*/ 114807 h 200025"/>
              <a:gd name="connsiteX4" fmla="*/ 58039 w 181991"/>
              <a:gd name="connsiteY4" fmla="*/ 114807 h 200025"/>
              <a:gd name="connsiteX5" fmla="*/ 108077 w 181991"/>
              <a:gd name="connsiteY5" fmla="*/ 156210 h 200025"/>
              <a:gd name="connsiteX6" fmla="*/ 160273 w 181991"/>
              <a:gd name="connsiteY6" fmla="*/ 141731 h 200025"/>
              <a:gd name="connsiteX7" fmla="*/ 160273 w 181991"/>
              <a:gd name="connsiteY7" fmla="*/ 179958 h 200025"/>
              <a:gd name="connsiteX8" fmla="*/ 96266 w 181991"/>
              <a:gd name="connsiteY8" fmla="*/ 193675 h 200025"/>
              <a:gd name="connsiteX9" fmla="*/ 29972 w 181991"/>
              <a:gd name="connsiteY9" fmla="*/ 169672 h 200025"/>
              <a:gd name="connsiteX10" fmla="*/ 6350 w 181991"/>
              <a:gd name="connsiteY10" fmla="*/ 102616 h 200025"/>
              <a:gd name="connsiteX11" fmla="*/ 31496 w 181991"/>
              <a:gd name="connsiteY11" fmla="*/ 33147 h 200025"/>
              <a:gd name="connsiteX12" fmla="*/ 94869 w 181991"/>
              <a:gd name="connsiteY12" fmla="*/ 6350 h 20002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81991" h="200025">
                <a:moveTo>
                  <a:pt x="94869" y="6350"/>
                </a:moveTo>
                <a:cubicBezTo>
                  <a:pt x="120141" y="6350"/>
                  <a:pt x="139954" y="14097"/>
                  <a:pt x="154178" y="29464"/>
                </a:cubicBezTo>
                <a:cubicBezTo>
                  <a:pt x="168402" y="44704"/>
                  <a:pt x="175641" y="65786"/>
                  <a:pt x="175641" y="92582"/>
                </a:cubicBezTo>
                <a:lnTo>
                  <a:pt x="175641" y="114807"/>
                </a:lnTo>
                <a:lnTo>
                  <a:pt x="58039" y="114807"/>
                </a:lnTo>
                <a:cubicBezTo>
                  <a:pt x="59816" y="142367"/>
                  <a:pt x="76580" y="156210"/>
                  <a:pt x="108077" y="156210"/>
                </a:cubicBezTo>
                <a:cubicBezTo>
                  <a:pt x="127761" y="156210"/>
                  <a:pt x="145160" y="151383"/>
                  <a:pt x="160273" y="141731"/>
                </a:cubicBezTo>
                <a:lnTo>
                  <a:pt x="160273" y="179958"/>
                </a:lnTo>
                <a:cubicBezTo>
                  <a:pt x="144017" y="189102"/>
                  <a:pt x="122682" y="193675"/>
                  <a:pt x="96266" y="193675"/>
                </a:cubicBezTo>
                <a:cubicBezTo>
                  <a:pt x="67817" y="193675"/>
                  <a:pt x="45720" y="185674"/>
                  <a:pt x="29972" y="169672"/>
                </a:cubicBezTo>
                <a:cubicBezTo>
                  <a:pt x="14223" y="153669"/>
                  <a:pt x="6350" y="131317"/>
                  <a:pt x="6350" y="102616"/>
                </a:cubicBezTo>
                <a:cubicBezTo>
                  <a:pt x="6350" y="74167"/>
                  <a:pt x="14732" y="50926"/>
                  <a:pt x="31496" y="33147"/>
                </a:cubicBezTo>
                <a:cubicBezTo>
                  <a:pt x="48386" y="15367"/>
                  <a:pt x="69469" y="6350"/>
                  <a:pt x="94869"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4447666" y="3110102"/>
            <a:ext cx="195961" cy="279526"/>
          </a:xfrm>
          <a:custGeom>
            <a:avLst/>
            <a:gdLst>
              <a:gd name="connsiteX0" fmla="*/ 87376 w 195961"/>
              <a:gd name="connsiteY0" fmla="*/ 6350 h 279526"/>
              <a:gd name="connsiteX1" fmla="*/ 136779 w 195961"/>
              <a:gd name="connsiteY1" fmla="*/ 32130 h 279526"/>
              <a:gd name="connsiteX2" fmla="*/ 137667 w 195961"/>
              <a:gd name="connsiteY2" fmla="*/ 32130 h 279526"/>
              <a:gd name="connsiteX3" fmla="*/ 137667 w 195961"/>
              <a:gd name="connsiteY3" fmla="*/ 10795 h 279526"/>
              <a:gd name="connsiteX4" fmla="*/ 189611 w 195961"/>
              <a:gd name="connsiteY4" fmla="*/ 10795 h 279526"/>
              <a:gd name="connsiteX5" fmla="*/ 189611 w 195961"/>
              <a:gd name="connsiteY5" fmla="*/ 169672 h 279526"/>
              <a:gd name="connsiteX6" fmla="*/ 161290 w 195961"/>
              <a:gd name="connsiteY6" fmla="*/ 246252 h 279526"/>
              <a:gd name="connsiteX7" fmla="*/ 79629 w 195961"/>
              <a:gd name="connsiteY7" fmla="*/ 273176 h 279526"/>
              <a:gd name="connsiteX8" fmla="*/ 22225 w 195961"/>
              <a:gd name="connsiteY8" fmla="*/ 262889 h 279526"/>
              <a:gd name="connsiteX9" fmla="*/ 22225 w 195961"/>
              <a:gd name="connsiteY9" fmla="*/ 218312 h 279526"/>
              <a:gd name="connsiteX10" fmla="*/ 78232 w 195961"/>
              <a:gd name="connsiteY10" fmla="*/ 234442 h 279526"/>
              <a:gd name="connsiteX11" fmla="*/ 121920 w 195961"/>
              <a:gd name="connsiteY11" fmla="*/ 219456 h 279526"/>
              <a:gd name="connsiteX12" fmla="*/ 137667 w 195961"/>
              <a:gd name="connsiteY12" fmla="*/ 178054 h 279526"/>
              <a:gd name="connsiteX13" fmla="*/ 137667 w 195961"/>
              <a:gd name="connsiteY13" fmla="*/ 163194 h 279526"/>
              <a:gd name="connsiteX14" fmla="*/ 136779 w 195961"/>
              <a:gd name="connsiteY14" fmla="*/ 163194 h 279526"/>
              <a:gd name="connsiteX15" fmla="*/ 80645 w 195961"/>
              <a:gd name="connsiteY15" fmla="*/ 193675 h 279526"/>
              <a:gd name="connsiteX16" fmla="*/ 26670 w 195961"/>
              <a:gd name="connsiteY16" fmla="*/ 169672 h 279526"/>
              <a:gd name="connsiteX17" fmla="*/ 6350 w 195961"/>
              <a:gd name="connsiteY17" fmla="*/ 105282 h 279526"/>
              <a:gd name="connsiteX18" fmla="*/ 28702 w 195961"/>
              <a:gd name="connsiteY18" fmla="*/ 33273 h 279526"/>
              <a:gd name="connsiteX19" fmla="*/ 87376 w 195961"/>
              <a:gd name="connsiteY19" fmla="*/ 6350 h 2795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Lst>
            <a:rect l="l" t="t" r="r" b="b"/>
            <a:pathLst>
              <a:path w="195961" h="279526">
                <a:moveTo>
                  <a:pt x="87376" y="6350"/>
                </a:moveTo>
                <a:cubicBezTo>
                  <a:pt x="109347" y="6350"/>
                  <a:pt x="125857" y="14986"/>
                  <a:pt x="136779" y="32130"/>
                </a:cubicBezTo>
                <a:lnTo>
                  <a:pt x="137667" y="32130"/>
                </a:lnTo>
                <a:lnTo>
                  <a:pt x="137667" y="10795"/>
                </a:lnTo>
                <a:lnTo>
                  <a:pt x="189611" y="10795"/>
                </a:lnTo>
                <a:lnTo>
                  <a:pt x="189611" y="169672"/>
                </a:lnTo>
                <a:cubicBezTo>
                  <a:pt x="189611" y="202818"/>
                  <a:pt x="180213" y="228345"/>
                  <a:pt x="161290" y="246252"/>
                </a:cubicBezTo>
                <a:cubicBezTo>
                  <a:pt x="142367" y="264160"/>
                  <a:pt x="115189" y="273176"/>
                  <a:pt x="79629" y="273176"/>
                </a:cubicBezTo>
                <a:cubicBezTo>
                  <a:pt x="55498" y="273176"/>
                  <a:pt x="36322" y="269748"/>
                  <a:pt x="22225" y="262889"/>
                </a:cubicBezTo>
                <a:lnTo>
                  <a:pt x="22225" y="218312"/>
                </a:lnTo>
                <a:cubicBezTo>
                  <a:pt x="40640" y="228981"/>
                  <a:pt x="59309" y="234442"/>
                  <a:pt x="78232" y="234442"/>
                </a:cubicBezTo>
                <a:cubicBezTo>
                  <a:pt x="96773" y="234442"/>
                  <a:pt x="111379" y="229488"/>
                  <a:pt x="121920" y="219456"/>
                </a:cubicBezTo>
                <a:cubicBezTo>
                  <a:pt x="132334" y="209550"/>
                  <a:pt x="137667" y="195706"/>
                  <a:pt x="137667" y="178054"/>
                </a:cubicBezTo>
                <a:lnTo>
                  <a:pt x="137667" y="163194"/>
                </a:lnTo>
                <a:lnTo>
                  <a:pt x="136779" y="163194"/>
                </a:lnTo>
                <a:cubicBezTo>
                  <a:pt x="124205" y="183514"/>
                  <a:pt x="105536" y="193675"/>
                  <a:pt x="80645" y="193675"/>
                </a:cubicBezTo>
                <a:cubicBezTo>
                  <a:pt x="58166" y="193675"/>
                  <a:pt x="40132" y="185674"/>
                  <a:pt x="26670" y="169672"/>
                </a:cubicBezTo>
                <a:cubicBezTo>
                  <a:pt x="13080" y="153669"/>
                  <a:pt x="6350" y="132079"/>
                  <a:pt x="6350" y="105282"/>
                </a:cubicBezTo>
                <a:cubicBezTo>
                  <a:pt x="6350" y="75183"/>
                  <a:pt x="13842" y="51180"/>
                  <a:pt x="28702" y="33273"/>
                </a:cubicBezTo>
                <a:cubicBezTo>
                  <a:pt x="43561" y="15367"/>
                  <a:pt x="63246" y="6350"/>
                  <a:pt x="87376"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4235830" y="3110102"/>
            <a:ext cx="182372" cy="195707"/>
          </a:xfrm>
          <a:custGeom>
            <a:avLst/>
            <a:gdLst>
              <a:gd name="connsiteX0" fmla="*/ 116585 w 182372"/>
              <a:gd name="connsiteY0" fmla="*/ 6350 h 195707"/>
              <a:gd name="connsiteX1" fmla="*/ 176022 w 182372"/>
              <a:gd name="connsiteY1" fmla="*/ 80010 h 195707"/>
              <a:gd name="connsiteX2" fmla="*/ 176022 w 182372"/>
              <a:gd name="connsiteY2" fmla="*/ 189356 h 195707"/>
              <a:gd name="connsiteX3" fmla="*/ 124205 w 182372"/>
              <a:gd name="connsiteY3" fmla="*/ 189356 h 195707"/>
              <a:gd name="connsiteX4" fmla="*/ 124205 w 182372"/>
              <a:gd name="connsiteY4" fmla="*/ 89661 h 195707"/>
              <a:gd name="connsiteX5" fmla="*/ 93090 w 182372"/>
              <a:gd name="connsiteY5" fmla="*/ 46482 h 195707"/>
              <a:gd name="connsiteX6" fmla="*/ 68326 w 182372"/>
              <a:gd name="connsiteY6" fmla="*/ 58039 h 195707"/>
              <a:gd name="connsiteX7" fmla="*/ 58547 w 182372"/>
              <a:gd name="connsiteY7" fmla="*/ 87502 h 195707"/>
              <a:gd name="connsiteX8" fmla="*/ 58547 w 182372"/>
              <a:gd name="connsiteY8" fmla="*/ 189356 h 195707"/>
              <a:gd name="connsiteX9" fmla="*/ 6350 w 182372"/>
              <a:gd name="connsiteY9" fmla="*/ 189356 h 195707"/>
              <a:gd name="connsiteX10" fmla="*/ 6350 w 182372"/>
              <a:gd name="connsiteY10" fmla="*/ 10795 h 195707"/>
              <a:gd name="connsiteX11" fmla="*/ 58547 w 182372"/>
              <a:gd name="connsiteY11" fmla="*/ 10795 h 195707"/>
              <a:gd name="connsiteX12" fmla="*/ 58547 w 182372"/>
              <a:gd name="connsiteY12" fmla="*/ 39242 h 195707"/>
              <a:gd name="connsiteX13" fmla="*/ 59182 w 182372"/>
              <a:gd name="connsiteY13" fmla="*/ 39242 h 195707"/>
              <a:gd name="connsiteX14" fmla="*/ 116585 w 182372"/>
              <a:gd name="connsiteY14" fmla="*/ 6350 h 19570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182372" h="195707">
                <a:moveTo>
                  <a:pt x="116585" y="6350"/>
                </a:moveTo>
                <a:cubicBezTo>
                  <a:pt x="156209" y="6350"/>
                  <a:pt x="176022" y="30988"/>
                  <a:pt x="176022" y="80010"/>
                </a:cubicBezTo>
                <a:lnTo>
                  <a:pt x="176022" y="189356"/>
                </a:lnTo>
                <a:lnTo>
                  <a:pt x="124205" y="189356"/>
                </a:lnTo>
                <a:lnTo>
                  <a:pt x="124205" y="89661"/>
                </a:lnTo>
                <a:cubicBezTo>
                  <a:pt x="124205" y="60832"/>
                  <a:pt x="113791" y="46482"/>
                  <a:pt x="93090" y="46482"/>
                </a:cubicBezTo>
                <a:cubicBezTo>
                  <a:pt x="83184" y="46482"/>
                  <a:pt x="74929" y="50292"/>
                  <a:pt x="68326" y="58039"/>
                </a:cubicBezTo>
                <a:cubicBezTo>
                  <a:pt x="61722" y="65658"/>
                  <a:pt x="58547" y="75564"/>
                  <a:pt x="58547" y="87502"/>
                </a:cubicBezTo>
                <a:lnTo>
                  <a:pt x="58547" y="189356"/>
                </a:lnTo>
                <a:lnTo>
                  <a:pt x="6350" y="189356"/>
                </a:lnTo>
                <a:lnTo>
                  <a:pt x="6350" y="10795"/>
                </a:lnTo>
                <a:lnTo>
                  <a:pt x="58547" y="10795"/>
                </a:lnTo>
                <a:lnTo>
                  <a:pt x="58547" y="39242"/>
                </a:lnTo>
                <a:lnTo>
                  <a:pt x="59182" y="39242"/>
                </a:lnTo>
                <a:cubicBezTo>
                  <a:pt x="72135" y="17272"/>
                  <a:pt x="91313" y="6350"/>
                  <a:pt x="116585"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3780154" y="3110102"/>
            <a:ext cx="181991" cy="200025"/>
          </a:xfrm>
          <a:custGeom>
            <a:avLst/>
            <a:gdLst>
              <a:gd name="connsiteX0" fmla="*/ 94869 w 181991"/>
              <a:gd name="connsiteY0" fmla="*/ 6350 h 200025"/>
              <a:gd name="connsiteX1" fmla="*/ 154178 w 181991"/>
              <a:gd name="connsiteY1" fmla="*/ 29464 h 200025"/>
              <a:gd name="connsiteX2" fmla="*/ 175641 w 181991"/>
              <a:gd name="connsiteY2" fmla="*/ 92582 h 200025"/>
              <a:gd name="connsiteX3" fmla="*/ 175641 w 181991"/>
              <a:gd name="connsiteY3" fmla="*/ 114807 h 200025"/>
              <a:gd name="connsiteX4" fmla="*/ 58039 w 181991"/>
              <a:gd name="connsiteY4" fmla="*/ 114807 h 200025"/>
              <a:gd name="connsiteX5" fmla="*/ 108077 w 181991"/>
              <a:gd name="connsiteY5" fmla="*/ 156210 h 200025"/>
              <a:gd name="connsiteX6" fmla="*/ 160273 w 181991"/>
              <a:gd name="connsiteY6" fmla="*/ 141731 h 200025"/>
              <a:gd name="connsiteX7" fmla="*/ 160273 w 181991"/>
              <a:gd name="connsiteY7" fmla="*/ 179958 h 200025"/>
              <a:gd name="connsiteX8" fmla="*/ 96266 w 181991"/>
              <a:gd name="connsiteY8" fmla="*/ 193675 h 200025"/>
              <a:gd name="connsiteX9" fmla="*/ 29972 w 181991"/>
              <a:gd name="connsiteY9" fmla="*/ 169672 h 200025"/>
              <a:gd name="connsiteX10" fmla="*/ 6350 w 181991"/>
              <a:gd name="connsiteY10" fmla="*/ 102616 h 200025"/>
              <a:gd name="connsiteX11" fmla="*/ 31496 w 181991"/>
              <a:gd name="connsiteY11" fmla="*/ 33147 h 200025"/>
              <a:gd name="connsiteX12" fmla="*/ 94869 w 181991"/>
              <a:gd name="connsiteY12" fmla="*/ 6350 h 20002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81991" h="200025">
                <a:moveTo>
                  <a:pt x="94869" y="6350"/>
                </a:moveTo>
                <a:cubicBezTo>
                  <a:pt x="120141" y="6350"/>
                  <a:pt x="139954" y="14097"/>
                  <a:pt x="154178" y="29464"/>
                </a:cubicBezTo>
                <a:cubicBezTo>
                  <a:pt x="168402" y="44704"/>
                  <a:pt x="175641" y="65786"/>
                  <a:pt x="175641" y="92582"/>
                </a:cubicBezTo>
                <a:lnTo>
                  <a:pt x="175641" y="114807"/>
                </a:lnTo>
                <a:lnTo>
                  <a:pt x="58039" y="114807"/>
                </a:lnTo>
                <a:cubicBezTo>
                  <a:pt x="59816" y="142367"/>
                  <a:pt x="76580" y="156210"/>
                  <a:pt x="108077" y="156210"/>
                </a:cubicBezTo>
                <a:cubicBezTo>
                  <a:pt x="127761" y="156210"/>
                  <a:pt x="145160" y="151383"/>
                  <a:pt x="160273" y="141731"/>
                </a:cubicBezTo>
                <a:lnTo>
                  <a:pt x="160273" y="179958"/>
                </a:lnTo>
                <a:cubicBezTo>
                  <a:pt x="144017" y="189102"/>
                  <a:pt x="122682" y="193675"/>
                  <a:pt x="96266" y="193675"/>
                </a:cubicBezTo>
                <a:cubicBezTo>
                  <a:pt x="67817" y="193675"/>
                  <a:pt x="45720" y="185674"/>
                  <a:pt x="29972" y="169672"/>
                </a:cubicBezTo>
                <a:cubicBezTo>
                  <a:pt x="14223" y="153669"/>
                  <a:pt x="6350" y="131317"/>
                  <a:pt x="6350" y="102616"/>
                </a:cubicBezTo>
                <a:cubicBezTo>
                  <a:pt x="6350" y="74167"/>
                  <a:pt x="14732" y="50926"/>
                  <a:pt x="31496" y="33147"/>
                </a:cubicBezTo>
                <a:cubicBezTo>
                  <a:pt x="48386" y="15367"/>
                  <a:pt x="69469" y="6350"/>
                  <a:pt x="94869"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3"/>
          <p:cNvSpPr/>
          <p:nvPr/>
        </p:nvSpPr>
        <p:spPr>
          <a:xfrm>
            <a:off x="3232023" y="3110102"/>
            <a:ext cx="172211" cy="200025"/>
          </a:xfrm>
          <a:custGeom>
            <a:avLst/>
            <a:gdLst>
              <a:gd name="connsiteX0" fmla="*/ 90931 w 172211"/>
              <a:gd name="connsiteY0" fmla="*/ 6350 h 200025"/>
              <a:gd name="connsiteX1" fmla="*/ 165861 w 172211"/>
              <a:gd name="connsiteY1" fmla="*/ 81533 h 200025"/>
              <a:gd name="connsiteX2" fmla="*/ 165861 w 172211"/>
              <a:gd name="connsiteY2" fmla="*/ 189356 h 200025"/>
              <a:gd name="connsiteX3" fmla="*/ 116331 w 172211"/>
              <a:gd name="connsiteY3" fmla="*/ 189356 h 200025"/>
              <a:gd name="connsiteX4" fmla="*/ 116331 w 172211"/>
              <a:gd name="connsiteY4" fmla="*/ 163322 h 200025"/>
              <a:gd name="connsiteX5" fmla="*/ 115569 w 172211"/>
              <a:gd name="connsiteY5" fmla="*/ 163322 h 200025"/>
              <a:gd name="connsiteX6" fmla="*/ 62230 w 172211"/>
              <a:gd name="connsiteY6" fmla="*/ 193675 h 200025"/>
              <a:gd name="connsiteX7" fmla="*/ 21589 w 172211"/>
              <a:gd name="connsiteY7" fmla="*/ 179324 h 200025"/>
              <a:gd name="connsiteX8" fmla="*/ 6350 w 172211"/>
              <a:gd name="connsiteY8" fmla="*/ 139954 h 200025"/>
              <a:gd name="connsiteX9" fmla="*/ 67563 w 172211"/>
              <a:gd name="connsiteY9" fmla="*/ 80136 h 200025"/>
              <a:gd name="connsiteX10" fmla="*/ 116586 w 172211"/>
              <a:gd name="connsiteY10" fmla="*/ 73532 h 200025"/>
              <a:gd name="connsiteX11" fmla="*/ 84073 w 172211"/>
              <a:gd name="connsiteY11" fmla="*/ 42417 h 200025"/>
              <a:gd name="connsiteX12" fmla="*/ 23875 w 172211"/>
              <a:gd name="connsiteY12" fmla="*/ 61848 h 200025"/>
              <a:gd name="connsiteX13" fmla="*/ 23875 w 172211"/>
              <a:gd name="connsiteY13" fmla="*/ 21589 h 200025"/>
              <a:gd name="connsiteX14" fmla="*/ 56261 w 172211"/>
              <a:gd name="connsiteY14" fmla="*/ 10541 h 200025"/>
              <a:gd name="connsiteX15" fmla="*/ 90931 w 172211"/>
              <a:gd name="connsiteY15" fmla="*/ 6350 h 20002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Lst>
            <a:rect l="l" t="t" r="r" b="b"/>
            <a:pathLst>
              <a:path w="172211" h="200025">
                <a:moveTo>
                  <a:pt x="90931" y="6350"/>
                </a:moveTo>
                <a:cubicBezTo>
                  <a:pt x="140842" y="6350"/>
                  <a:pt x="165861" y="31369"/>
                  <a:pt x="165861" y="81533"/>
                </a:cubicBezTo>
                <a:lnTo>
                  <a:pt x="165861" y="189356"/>
                </a:lnTo>
                <a:lnTo>
                  <a:pt x="116331" y="189356"/>
                </a:lnTo>
                <a:lnTo>
                  <a:pt x="116331" y="163322"/>
                </a:lnTo>
                <a:lnTo>
                  <a:pt x="115569" y="163322"/>
                </a:lnTo>
                <a:cubicBezTo>
                  <a:pt x="103505" y="183642"/>
                  <a:pt x="85598" y="193675"/>
                  <a:pt x="62230" y="193675"/>
                </a:cubicBezTo>
                <a:cubicBezTo>
                  <a:pt x="45211" y="193675"/>
                  <a:pt x="31749" y="188849"/>
                  <a:pt x="21589" y="179324"/>
                </a:cubicBezTo>
                <a:cubicBezTo>
                  <a:pt x="11429" y="169672"/>
                  <a:pt x="6350" y="156463"/>
                  <a:pt x="6350" y="139954"/>
                </a:cubicBezTo>
                <a:cubicBezTo>
                  <a:pt x="6350" y="105664"/>
                  <a:pt x="26669" y="85851"/>
                  <a:pt x="67563" y="80136"/>
                </a:cubicBezTo>
                <a:lnTo>
                  <a:pt x="116586" y="73532"/>
                </a:lnTo>
                <a:cubicBezTo>
                  <a:pt x="116586" y="52832"/>
                  <a:pt x="105791" y="42417"/>
                  <a:pt x="84073" y="42417"/>
                </a:cubicBezTo>
                <a:cubicBezTo>
                  <a:pt x="62864" y="42417"/>
                  <a:pt x="42798" y="48895"/>
                  <a:pt x="23875" y="61848"/>
                </a:cubicBezTo>
                <a:lnTo>
                  <a:pt x="23875" y="21589"/>
                </a:lnTo>
                <a:cubicBezTo>
                  <a:pt x="32004" y="17017"/>
                  <a:pt x="42798" y="13461"/>
                  <a:pt x="56261" y="10541"/>
                </a:cubicBezTo>
                <a:cubicBezTo>
                  <a:pt x="69849" y="7747"/>
                  <a:pt x="81280" y="6350"/>
                  <a:pt x="90931"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4847463" y="3086607"/>
            <a:ext cx="123063" cy="175641"/>
          </a:xfrm>
          <a:custGeom>
            <a:avLst/>
            <a:gdLst>
              <a:gd name="connsiteX0" fmla="*/ 6350 w 123063"/>
              <a:gd name="connsiteY0" fmla="*/ 6350 h 175641"/>
              <a:gd name="connsiteX1" fmla="*/ 6350 w 123063"/>
              <a:gd name="connsiteY1" fmla="*/ 169291 h 175641"/>
              <a:gd name="connsiteX2" fmla="*/ 35433 w 123063"/>
              <a:gd name="connsiteY2" fmla="*/ 169291 h 175641"/>
              <a:gd name="connsiteX3" fmla="*/ 94996 w 123063"/>
              <a:gd name="connsiteY3" fmla="*/ 146685 h 175641"/>
              <a:gd name="connsiteX4" fmla="*/ 116713 w 123063"/>
              <a:gd name="connsiteY4" fmla="*/ 85471 h 175641"/>
              <a:gd name="connsiteX5" fmla="*/ 94107 w 123063"/>
              <a:gd name="connsiteY5" fmla="*/ 27177 h 175641"/>
              <a:gd name="connsiteX6" fmla="*/ 35305 w 123063"/>
              <a:gd name="connsiteY6" fmla="*/ 6350 h 175641"/>
              <a:gd name="connsiteX7" fmla="*/ 6350 w 123063"/>
              <a:gd name="connsiteY7" fmla="*/ 6350 h 17564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123063" h="175641">
                <a:moveTo>
                  <a:pt x="6350" y="6350"/>
                </a:moveTo>
                <a:lnTo>
                  <a:pt x="6350" y="169291"/>
                </a:lnTo>
                <a:lnTo>
                  <a:pt x="35433" y="169291"/>
                </a:lnTo>
                <a:cubicBezTo>
                  <a:pt x="60705" y="169291"/>
                  <a:pt x="80645" y="161671"/>
                  <a:pt x="94996" y="146685"/>
                </a:cubicBezTo>
                <a:cubicBezTo>
                  <a:pt x="109473" y="131572"/>
                  <a:pt x="116713" y="111125"/>
                  <a:pt x="116713" y="85471"/>
                </a:cubicBezTo>
                <a:cubicBezTo>
                  <a:pt x="116713" y="60579"/>
                  <a:pt x="109092" y="41148"/>
                  <a:pt x="94107" y="27177"/>
                </a:cubicBezTo>
                <a:cubicBezTo>
                  <a:pt x="78994" y="13335"/>
                  <a:pt x="59435" y="6350"/>
                  <a:pt x="35305" y="6350"/>
                </a:cubicBez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6937882" y="3060445"/>
            <a:ext cx="134620" cy="249682"/>
          </a:xfrm>
          <a:custGeom>
            <a:avLst/>
            <a:gdLst>
              <a:gd name="connsiteX0" fmla="*/ 87503 w 134620"/>
              <a:gd name="connsiteY0" fmla="*/ 6350 h 249682"/>
              <a:gd name="connsiteX1" fmla="*/ 87503 w 134620"/>
              <a:gd name="connsiteY1" fmla="*/ 60452 h 249682"/>
              <a:gd name="connsiteX2" fmla="*/ 128270 w 134620"/>
              <a:gd name="connsiteY2" fmla="*/ 60452 h 249682"/>
              <a:gd name="connsiteX3" fmla="*/ 128270 w 134620"/>
              <a:gd name="connsiteY3" fmla="*/ 99314 h 249682"/>
              <a:gd name="connsiteX4" fmla="*/ 87503 w 134620"/>
              <a:gd name="connsiteY4" fmla="*/ 99314 h 249682"/>
              <a:gd name="connsiteX5" fmla="*/ 87503 w 134620"/>
              <a:gd name="connsiteY5" fmla="*/ 174625 h 249682"/>
              <a:gd name="connsiteX6" fmla="*/ 110109 w 134620"/>
              <a:gd name="connsiteY6" fmla="*/ 203200 h 249682"/>
              <a:gd name="connsiteX7" fmla="*/ 128270 w 134620"/>
              <a:gd name="connsiteY7" fmla="*/ 197993 h 249682"/>
              <a:gd name="connsiteX8" fmla="*/ 128270 w 134620"/>
              <a:gd name="connsiteY8" fmla="*/ 236855 h 249682"/>
              <a:gd name="connsiteX9" fmla="*/ 92583 w 134620"/>
              <a:gd name="connsiteY9" fmla="*/ 243332 h 249682"/>
              <a:gd name="connsiteX10" fmla="*/ 35686 w 134620"/>
              <a:gd name="connsiteY10" fmla="*/ 183642 h 249682"/>
              <a:gd name="connsiteX11" fmla="*/ 35686 w 134620"/>
              <a:gd name="connsiteY11" fmla="*/ 99314 h 249682"/>
              <a:gd name="connsiteX12" fmla="*/ 6350 w 134620"/>
              <a:gd name="connsiteY12" fmla="*/ 99314 h 249682"/>
              <a:gd name="connsiteX13" fmla="*/ 6350 w 134620"/>
              <a:gd name="connsiteY13" fmla="*/ 60452 h 249682"/>
              <a:gd name="connsiteX14" fmla="*/ 35686 w 134620"/>
              <a:gd name="connsiteY14" fmla="*/ 60452 h 249682"/>
              <a:gd name="connsiteX15" fmla="*/ 35686 w 134620"/>
              <a:gd name="connsiteY15" fmla="*/ 21208 h 249682"/>
              <a:gd name="connsiteX16" fmla="*/ 87503 w 134620"/>
              <a:gd name="connsiteY16" fmla="*/ 6350 h 24968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Lst>
            <a:rect l="l" t="t" r="r" b="b"/>
            <a:pathLst>
              <a:path w="134620" h="249682">
                <a:moveTo>
                  <a:pt x="87503" y="6350"/>
                </a:moveTo>
                <a:lnTo>
                  <a:pt x="87503" y="60452"/>
                </a:lnTo>
                <a:lnTo>
                  <a:pt x="128270" y="60452"/>
                </a:lnTo>
                <a:lnTo>
                  <a:pt x="128270" y="99314"/>
                </a:lnTo>
                <a:lnTo>
                  <a:pt x="87503" y="99314"/>
                </a:lnTo>
                <a:lnTo>
                  <a:pt x="87503" y="174625"/>
                </a:lnTo>
                <a:cubicBezTo>
                  <a:pt x="87503" y="193675"/>
                  <a:pt x="95123" y="203200"/>
                  <a:pt x="110109" y="203200"/>
                </a:cubicBezTo>
                <a:cubicBezTo>
                  <a:pt x="115951" y="203200"/>
                  <a:pt x="121920" y="201422"/>
                  <a:pt x="128270" y="197993"/>
                </a:cubicBezTo>
                <a:lnTo>
                  <a:pt x="128270" y="236855"/>
                </a:lnTo>
                <a:cubicBezTo>
                  <a:pt x="120396" y="241173"/>
                  <a:pt x="108458" y="243332"/>
                  <a:pt x="92583" y="243332"/>
                </a:cubicBezTo>
                <a:cubicBezTo>
                  <a:pt x="54610" y="243332"/>
                  <a:pt x="35686" y="223519"/>
                  <a:pt x="35686" y="183642"/>
                </a:cubicBezTo>
                <a:lnTo>
                  <a:pt x="35686" y="99314"/>
                </a:lnTo>
                <a:lnTo>
                  <a:pt x="6350" y="99314"/>
                </a:lnTo>
                <a:lnTo>
                  <a:pt x="6350" y="60452"/>
                </a:lnTo>
                <a:lnTo>
                  <a:pt x="35686" y="60452"/>
                </a:lnTo>
                <a:lnTo>
                  <a:pt x="35686" y="21208"/>
                </a:lnTo>
                <a:lnTo>
                  <a:pt x="87503"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3972178" y="3060445"/>
            <a:ext cx="134620" cy="249682"/>
          </a:xfrm>
          <a:custGeom>
            <a:avLst/>
            <a:gdLst>
              <a:gd name="connsiteX0" fmla="*/ 87503 w 134620"/>
              <a:gd name="connsiteY0" fmla="*/ 6350 h 249682"/>
              <a:gd name="connsiteX1" fmla="*/ 87503 w 134620"/>
              <a:gd name="connsiteY1" fmla="*/ 60452 h 249682"/>
              <a:gd name="connsiteX2" fmla="*/ 128270 w 134620"/>
              <a:gd name="connsiteY2" fmla="*/ 60452 h 249682"/>
              <a:gd name="connsiteX3" fmla="*/ 128270 w 134620"/>
              <a:gd name="connsiteY3" fmla="*/ 99314 h 249682"/>
              <a:gd name="connsiteX4" fmla="*/ 87503 w 134620"/>
              <a:gd name="connsiteY4" fmla="*/ 99314 h 249682"/>
              <a:gd name="connsiteX5" fmla="*/ 87503 w 134620"/>
              <a:gd name="connsiteY5" fmla="*/ 174625 h 249682"/>
              <a:gd name="connsiteX6" fmla="*/ 110109 w 134620"/>
              <a:gd name="connsiteY6" fmla="*/ 203200 h 249682"/>
              <a:gd name="connsiteX7" fmla="*/ 128270 w 134620"/>
              <a:gd name="connsiteY7" fmla="*/ 197993 h 249682"/>
              <a:gd name="connsiteX8" fmla="*/ 128270 w 134620"/>
              <a:gd name="connsiteY8" fmla="*/ 236855 h 249682"/>
              <a:gd name="connsiteX9" fmla="*/ 92583 w 134620"/>
              <a:gd name="connsiteY9" fmla="*/ 243332 h 249682"/>
              <a:gd name="connsiteX10" fmla="*/ 35686 w 134620"/>
              <a:gd name="connsiteY10" fmla="*/ 183642 h 249682"/>
              <a:gd name="connsiteX11" fmla="*/ 35686 w 134620"/>
              <a:gd name="connsiteY11" fmla="*/ 99314 h 249682"/>
              <a:gd name="connsiteX12" fmla="*/ 6350 w 134620"/>
              <a:gd name="connsiteY12" fmla="*/ 99314 h 249682"/>
              <a:gd name="connsiteX13" fmla="*/ 6350 w 134620"/>
              <a:gd name="connsiteY13" fmla="*/ 60452 h 249682"/>
              <a:gd name="connsiteX14" fmla="*/ 35686 w 134620"/>
              <a:gd name="connsiteY14" fmla="*/ 60452 h 249682"/>
              <a:gd name="connsiteX15" fmla="*/ 35686 w 134620"/>
              <a:gd name="connsiteY15" fmla="*/ 21208 h 249682"/>
              <a:gd name="connsiteX16" fmla="*/ 87503 w 134620"/>
              <a:gd name="connsiteY16" fmla="*/ 6350 h 24968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Lst>
            <a:rect l="l" t="t" r="r" b="b"/>
            <a:pathLst>
              <a:path w="134620" h="249682">
                <a:moveTo>
                  <a:pt x="87503" y="6350"/>
                </a:moveTo>
                <a:lnTo>
                  <a:pt x="87503" y="60452"/>
                </a:lnTo>
                <a:lnTo>
                  <a:pt x="128270" y="60452"/>
                </a:lnTo>
                <a:lnTo>
                  <a:pt x="128270" y="99314"/>
                </a:lnTo>
                <a:lnTo>
                  <a:pt x="87503" y="99314"/>
                </a:lnTo>
                <a:lnTo>
                  <a:pt x="87503" y="174625"/>
                </a:lnTo>
                <a:cubicBezTo>
                  <a:pt x="87503" y="193675"/>
                  <a:pt x="95123" y="203200"/>
                  <a:pt x="110109" y="203200"/>
                </a:cubicBezTo>
                <a:cubicBezTo>
                  <a:pt x="115951" y="203200"/>
                  <a:pt x="121920" y="201422"/>
                  <a:pt x="128270" y="197993"/>
                </a:cubicBezTo>
                <a:lnTo>
                  <a:pt x="128270" y="236855"/>
                </a:lnTo>
                <a:cubicBezTo>
                  <a:pt x="120396" y="241173"/>
                  <a:pt x="108458" y="243332"/>
                  <a:pt x="92583" y="243332"/>
                </a:cubicBezTo>
                <a:cubicBezTo>
                  <a:pt x="54610" y="243332"/>
                  <a:pt x="35686" y="223519"/>
                  <a:pt x="35686" y="183642"/>
                </a:cubicBezTo>
                <a:lnTo>
                  <a:pt x="35686" y="99314"/>
                </a:lnTo>
                <a:lnTo>
                  <a:pt x="6350" y="99314"/>
                </a:lnTo>
                <a:lnTo>
                  <a:pt x="6350" y="60452"/>
                </a:lnTo>
                <a:lnTo>
                  <a:pt x="35686" y="60452"/>
                </a:lnTo>
                <a:lnTo>
                  <a:pt x="35686" y="21208"/>
                </a:lnTo>
                <a:lnTo>
                  <a:pt x="87503"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4794250" y="3042920"/>
            <a:ext cx="232283" cy="262890"/>
          </a:xfrm>
          <a:custGeom>
            <a:avLst/>
            <a:gdLst>
              <a:gd name="connsiteX0" fmla="*/ 6350 w 232283"/>
              <a:gd name="connsiteY0" fmla="*/ 6350 h 262890"/>
              <a:gd name="connsiteX1" fmla="*/ 92709 w 232283"/>
              <a:gd name="connsiteY1" fmla="*/ 6350 h 262890"/>
              <a:gd name="connsiteX2" fmla="*/ 225933 w 232283"/>
              <a:gd name="connsiteY2" fmla="*/ 128269 h 262890"/>
              <a:gd name="connsiteX3" fmla="*/ 188595 w 232283"/>
              <a:gd name="connsiteY3" fmla="*/ 221360 h 262890"/>
              <a:gd name="connsiteX4" fmla="*/ 92328 w 232283"/>
              <a:gd name="connsiteY4" fmla="*/ 256539 h 262890"/>
              <a:gd name="connsiteX5" fmla="*/ 6350 w 232283"/>
              <a:gd name="connsiteY5" fmla="*/ 256539 h 262890"/>
              <a:gd name="connsiteX6" fmla="*/ 6350 w 232283"/>
              <a:gd name="connsiteY6" fmla="*/ 6350 h 26289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32283" h="262890">
                <a:moveTo>
                  <a:pt x="6350" y="6350"/>
                </a:moveTo>
                <a:lnTo>
                  <a:pt x="92709" y="6350"/>
                </a:lnTo>
                <a:cubicBezTo>
                  <a:pt x="181483" y="6350"/>
                  <a:pt x="225933" y="46989"/>
                  <a:pt x="225933" y="128269"/>
                </a:cubicBezTo>
                <a:cubicBezTo>
                  <a:pt x="225933" y="167004"/>
                  <a:pt x="213486" y="197992"/>
                  <a:pt x="188595" y="221360"/>
                </a:cubicBezTo>
                <a:cubicBezTo>
                  <a:pt x="163703" y="244855"/>
                  <a:pt x="131698" y="256539"/>
                  <a:pt x="92328" y="256539"/>
                </a:cubicBezTo>
                <a:lnTo>
                  <a:pt x="6350" y="256539"/>
                </a:ln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
          <p:cNvSpPr/>
          <p:nvPr/>
        </p:nvSpPr>
        <p:spPr>
          <a:xfrm>
            <a:off x="2904489" y="3042920"/>
            <a:ext cx="294258" cy="262890"/>
          </a:xfrm>
          <a:custGeom>
            <a:avLst/>
            <a:gdLst>
              <a:gd name="connsiteX0" fmla="*/ 6350 w 294258"/>
              <a:gd name="connsiteY0" fmla="*/ 6350 h 262890"/>
              <a:gd name="connsiteX1" fmla="*/ 83820 w 294258"/>
              <a:gd name="connsiteY1" fmla="*/ 6350 h 262890"/>
              <a:gd name="connsiteX2" fmla="*/ 137795 w 294258"/>
              <a:gd name="connsiteY2" fmla="*/ 157606 h 262890"/>
              <a:gd name="connsiteX3" fmla="*/ 146939 w 294258"/>
              <a:gd name="connsiteY3" fmla="*/ 192785 h 262890"/>
              <a:gd name="connsiteX4" fmla="*/ 148082 w 294258"/>
              <a:gd name="connsiteY4" fmla="*/ 192785 h 262890"/>
              <a:gd name="connsiteX5" fmla="*/ 158369 w 294258"/>
              <a:gd name="connsiteY5" fmla="*/ 157225 h 262890"/>
              <a:gd name="connsiteX6" fmla="*/ 212470 w 294258"/>
              <a:gd name="connsiteY6" fmla="*/ 6350 h 262890"/>
              <a:gd name="connsiteX7" fmla="*/ 287908 w 294258"/>
              <a:gd name="connsiteY7" fmla="*/ 6350 h 262890"/>
              <a:gd name="connsiteX8" fmla="*/ 287908 w 294258"/>
              <a:gd name="connsiteY8" fmla="*/ 256539 h 262890"/>
              <a:gd name="connsiteX9" fmla="*/ 235330 w 294258"/>
              <a:gd name="connsiteY9" fmla="*/ 256539 h 262890"/>
              <a:gd name="connsiteX10" fmla="*/ 235330 w 294258"/>
              <a:gd name="connsiteY10" fmla="*/ 104775 h 262890"/>
              <a:gd name="connsiteX11" fmla="*/ 237363 w 294258"/>
              <a:gd name="connsiteY11" fmla="*/ 51942 h 262890"/>
              <a:gd name="connsiteX12" fmla="*/ 236092 w 294258"/>
              <a:gd name="connsiteY12" fmla="*/ 51942 h 262890"/>
              <a:gd name="connsiteX13" fmla="*/ 228345 w 294258"/>
              <a:gd name="connsiteY13" fmla="*/ 84073 h 262890"/>
              <a:gd name="connsiteX14" fmla="*/ 166624 w 294258"/>
              <a:gd name="connsiteY14" fmla="*/ 256539 h 262890"/>
              <a:gd name="connsiteX15" fmla="*/ 124205 w 294258"/>
              <a:gd name="connsiteY15" fmla="*/ 256539 h 262890"/>
              <a:gd name="connsiteX16" fmla="*/ 61722 w 294258"/>
              <a:gd name="connsiteY16" fmla="*/ 85725 h 262890"/>
              <a:gd name="connsiteX17" fmla="*/ 53720 w 294258"/>
              <a:gd name="connsiteY17" fmla="*/ 51942 h 262890"/>
              <a:gd name="connsiteX18" fmla="*/ 52324 w 294258"/>
              <a:gd name="connsiteY18" fmla="*/ 51942 h 262890"/>
              <a:gd name="connsiteX19" fmla="*/ 54355 w 294258"/>
              <a:gd name="connsiteY19" fmla="*/ 115061 h 262890"/>
              <a:gd name="connsiteX20" fmla="*/ 54355 w 294258"/>
              <a:gd name="connsiteY20" fmla="*/ 256539 h 262890"/>
              <a:gd name="connsiteX21" fmla="*/ 6350 w 294258"/>
              <a:gd name="connsiteY21" fmla="*/ 256539 h 262890"/>
              <a:gd name="connsiteX22" fmla="*/ 6350 w 294258"/>
              <a:gd name="connsiteY22" fmla="*/ 6350 h 26289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Lst>
            <a:rect l="l" t="t" r="r" b="b"/>
            <a:pathLst>
              <a:path w="294258" h="262890">
                <a:moveTo>
                  <a:pt x="6350" y="6350"/>
                </a:moveTo>
                <a:lnTo>
                  <a:pt x="83820" y="6350"/>
                </a:lnTo>
                <a:lnTo>
                  <a:pt x="137795" y="157606"/>
                </a:lnTo>
                <a:cubicBezTo>
                  <a:pt x="142239" y="170052"/>
                  <a:pt x="145288" y="181736"/>
                  <a:pt x="146939" y="192785"/>
                </a:cubicBezTo>
                <a:lnTo>
                  <a:pt x="148082" y="192785"/>
                </a:lnTo>
                <a:cubicBezTo>
                  <a:pt x="151383" y="179069"/>
                  <a:pt x="154813" y="167258"/>
                  <a:pt x="158369" y="157225"/>
                </a:cubicBezTo>
                <a:lnTo>
                  <a:pt x="212470" y="6350"/>
                </a:lnTo>
                <a:lnTo>
                  <a:pt x="287908" y="6350"/>
                </a:lnTo>
                <a:lnTo>
                  <a:pt x="287908" y="256539"/>
                </a:lnTo>
                <a:lnTo>
                  <a:pt x="235330" y="256539"/>
                </a:lnTo>
                <a:lnTo>
                  <a:pt x="235330" y="104775"/>
                </a:lnTo>
                <a:cubicBezTo>
                  <a:pt x="235330" y="90804"/>
                  <a:pt x="235966" y="73151"/>
                  <a:pt x="237363" y="51942"/>
                </a:cubicBezTo>
                <a:lnTo>
                  <a:pt x="236092" y="51942"/>
                </a:lnTo>
                <a:cubicBezTo>
                  <a:pt x="232791" y="67944"/>
                  <a:pt x="230251" y="78739"/>
                  <a:pt x="228345" y="84073"/>
                </a:cubicBezTo>
                <a:lnTo>
                  <a:pt x="166624" y="256539"/>
                </a:lnTo>
                <a:lnTo>
                  <a:pt x="124205" y="256539"/>
                </a:lnTo>
                <a:lnTo>
                  <a:pt x="61722" y="85725"/>
                </a:lnTo>
                <a:cubicBezTo>
                  <a:pt x="60198" y="81660"/>
                  <a:pt x="57530" y="70357"/>
                  <a:pt x="53720" y="51942"/>
                </a:cubicBezTo>
                <a:lnTo>
                  <a:pt x="52324" y="51942"/>
                </a:lnTo>
                <a:cubicBezTo>
                  <a:pt x="53720" y="72897"/>
                  <a:pt x="54355" y="93979"/>
                  <a:pt x="54355" y="115061"/>
                </a:cubicBezTo>
                <a:lnTo>
                  <a:pt x="54355" y="256539"/>
                </a:lnTo>
                <a:lnTo>
                  <a:pt x="6350" y="256539"/>
                </a:ln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
          <p:cNvSpPr/>
          <p:nvPr/>
        </p:nvSpPr>
        <p:spPr>
          <a:xfrm>
            <a:off x="4127500" y="3029839"/>
            <a:ext cx="73278" cy="67182"/>
          </a:xfrm>
          <a:custGeom>
            <a:avLst/>
            <a:gdLst>
              <a:gd name="connsiteX0" fmla="*/ 36576 w 73278"/>
              <a:gd name="connsiteY0" fmla="*/ 6350 h 67182"/>
              <a:gd name="connsiteX1" fmla="*/ 58546 w 73278"/>
              <a:gd name="connsiteY1" fmla="*/ 14096 h 67182"/>
              <a:gd name="connsiteX2" fmla="*/ 66928 w 73278"/>
              <a:gd name="connsiteY2" fmla="*/ 33400 h 67182"/>
              <a:gd name="connsiteX3" fmla="*/ 58292 w 73278"/>
              <a:gd name="connsiteY3" fmla="*/ 52958 h 67182"/>
              <a:gd name="connsiteX4" fmla="*/ 36576 w 73278"/>
              <a:gd name="connsiteY4" fmla="*/ 60832 h 67182"/>
              <a:gd name="connsiteX5" fmla="*/ 14859 w 73278"/>
              <a:gd name="connsiteY5" fmla="*/ 52958 h 67182"/>
              <a:gd name="connsiteX6" fmla="*/ 6350 w 73278"/>
              <a:gd name="connsiteY6" fmla="*/ 33400 h 67182"/>
              <a:gd name="connsiteX7" fmla="*/ 14859 w 73278"/>
              <a:gd name="connsiteY7" fmla="*/ 13969 h 67182"/>
              <a:gd name="connsiteX8" fmla="*/ 36576 w 73278"/>
              <a:gd name="connsiteY8" fmla="*/ 6350 h 6718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73278" h="67182">
                <a:moveTo>
                  <a:pt x="36576" y="6350"/>
                </a:moveTo>
                <a:cubicBezTo>
                  <a:pt x="45592" y="6350"/>
                  <a:pt x="52959" y="9016"/>
                  <a:pt x="58546" y="14096"/>
                </a:cubicBezTo>
                <a:cubicBezTo>
                  <a:pt x="64134" y="19176"/>
                  <a:pt x="66928" y="25653"/>
                  <a:pt x="66928" y="33400"/>
                </a:cubicBezTo>
                <a:cubicBezTo>
                  <a:pt x="66928" y="41275"/>
                  <a:pt x="64008" y="47751"/>
                  <a:pt x="58292" y="52958"/>
                </a:cubicBezTo>
                <a:cubicBezTo>
                  <a:pt x="52704" y="58165"/>
                  <a:pt x="45339" y="60832"/>
                  <a:pt x="36576" y="60832"/>
                </a:cubicBezTo>
                <a:cubicBezTo>
                  <a:pt x="27813" y="60832"/>
                  <a:pt x="20573" y="58165"/>
                  <a:pt x="14859" y="52958"/>
                </a:cubicBezTo>
                <a:cubicBezTo>
                  <a:pt x="9144" y="47625"/>
                  <a:pt x="6350" y="41147"/>
                  <a:pt x="6350" y="33400"/>
                </a:cubicBezTo>
                <a:cubicBezTo>
                  <a:pt x="6350" y="25400"/>
                  <a:pt x="9144" y="18922"/>
                  <a:pt x="14859" y="13969"/>
                </a:cubicBezTo>
                <a:cubicBezTo>
                  <a:pt x="20446" y="8889"/>
                  <a:pt x="27685" y="6350"/>
                  <a:pt x="36576" y="6350"/>
                </a:cubicBez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3"/>
          <p:cNvSpPr/>
          <p:nvPr/>
        </p:nvSpPr>
        <p:spPr>
          <a:xfrm>
            <a:off x="5649340" y="3028823"/>
            <a:ext cx="64643" cy="276987"/>
          </a:xfrm>
          <a:custGeom>
            <a:avLst/>
            <a:gdLst>
              <a:gd name="connsiteX0" fmla="*/ 6350 w 64643"/>
              <a:gd name="connsiteY0" fmla="*/ 6350 h 276987"/>
              <a:gd name="connsiteX1" fmla="*/ 58293 w 64643"/>
              <a:gd name="connsiteY1" fmla="*/ 6350 h 276987"/>
              <a:gd name="connsiteX2" fmla="*/ 58293 w 64643"/>
              <a:gd name="connsiteY2" fmla="*/ 270636 h 276987"/>
              <a:gd name="connsiteX3" fmla="*/ 6350 w 64643"/>
              <a:gd name="connsiteY3" fmla="*/ 270636 h 276987"/>
              <a:gd name="connsiteX4" fmla="*/ 6350 w 64643"/>
              <a:gd name="connsiteY4" fmla="*/ 6350 h 27698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4643" h="276987">
                <a:moveTo>
                  <a:pt x="6350" y="6350"/>
                </a:moveTo>
                <a:lnTo>
                  <a:pt x="58293" y="6350"/>
                </a:lnTo>
                <a:lnTo>
                  <a:pt x="58293" y="270636"/>
                </a:lnTo>
                <a:lnTo>
                  <a:pt x="6350" y="270636"/>
                </a:ln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
          <p:cNvSpPr/>
          <p:nvPr/>
        </p:nvSpPr>
        <p:spPr>
          <a:xfrm>
            <a:off x="3588130" y="3028823"/>
            <a:ext cx="188214" cy="276987"/>
          </a:xfrm>
          <a:custGeom>
            <a:avLst/>
            <a:gdLst>
              <a:gd name="connsiteX0" fmla="*/ 6350 w 188214"/>
              <a:gd name="connsiteY0" fmla="*/ 6350 h 276987"/>
              <a:gd name="connsiteX1" fmla="*/ 58547 w 188214"/>
              <a:gd name="connsiteY1" fmla="*/ 6350 h 276987"/>
              <a:gd name="connsiteX2" fmla="*/ 58547 w 188214"/>
              <a:gd name="connsiteY2" fmla="*/ 174497 h 276987"/>
              <a:gd name="connsiteX3" fmla="*/ 59182 w 188214"/>
              <a:gd name="connsiteY3" fmla="*/ 174497 h 276987"/>
              <a:gd name="connsiteX4" fmla="*/ 114808 w 188214"/>
              <a:gd name="connsiteY4" fmla="*/ 92075 h 276987"/>
              <a:gd name="connsiteX5" fmla="*/ 177038 w 188214"/>
              <a:gd name="connsiteY5" fmla="*/ 92075 h 276987"/>
              <a:gd name="connsiteX6" fmla="*/ 110871 w 188214"/>
              <a:gd name="connsiteY6" fmla="*/ 176275 h 276987"/>
              <a:gd name="connsiteX7" fmla="*/ 181864 w 188214"/>
              <a:gd name="connsiteY7" fmla="*/ 270636 h 276987"/>
              <a:gd name="connsiteX8" fmla="*/ 118617 w 188214"/>
              <a:gd name="connsiteY8" fmla="*/ 270636 h 276987"/>
              <a:gd name="connsiteX9" fmla="*/ 59182 w 188214"/>
              <a:gd name="connsiteY9" fmla="*/ 182244 h 276987"/>
              <a:gd name="connsiteX10" fmla="*/ 58547 w 188214"/>
              <a:gd name="connsiteY10" fmla="*/ 182244 h 276987"/>
              <a:gd name="connsiteX11" fmla="*/ 58547 w 188214"/>
              <a:gd name="connsiteY11" fmla="*/ 270636 h 276987"/>
              <a:gd name="connsiteX12" fmla="*/ 6350 w 188214"/>
              <a:gd name="connsiteY12" fmla="*/ 270636 h 276987"/>
              <a:gd name="connsiteX13" fmla="*/ 6350 w 188214"/>
              <a:gd name="connsiteY13" fmla="*/ 6350 h 27698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Lst>
            <a:rect l="l" t="t" r="r" b="b"/>
            <a:pathLst>
              <a:path w="188214" h="276987">
                <a:moveTo>
                  <a:pt x="6350" y="6350"/>
                </a:moveTo>
                <a:lnTo>
                  <a:pt x="58547" y="6350"/>
                </a:lnTo>
                <a:lnTo>
                  <a:pt x="58547" y="174497"/>
                </a:lnTo>
                <a:lnTo>
                  <a:pt x="59182" y="174497"/>
                </a:lnTo>
                <a:lnTo>
                  <a:pt x="114808" y="92075"/>
                </a:lnTo>
                <a:lnTo>
                  <a:pt x="177038" y="92075"/>
                </a:lnTo>
                <a:lnTo>
                  <a:pt x="110871" y="176275"/>
                </a:lnTo>
                <a:lnTo>
                  <a:pt x="181864" y="270636"/>
                </a:lnTo>
                <a:lnTo>
                  <a:pt x="118617" y="270636"/>
                </a:lnTo>
                <a:lnTo>
                  <a:pt x="59182" y="182244"/>
                </a:lnTo>
                <a:lnTo>
                  <a:pt x="58547" y="182244"/>
                </a:lnTo>
                <a:lnTo>
                  <a:pt x="58547" y="270636"/>
                </a:lnTo>
                <a:lnTo>
                  <a:pt x="6350" y="270636"/>
                </a:lnTo>
                <a:lnTo>
                  <a:pt x="6350" y="6350"/>
                </a:lnTo>
              </a:path>
            </a:pathLst>
          </a:custGeom>
          <a:solidFill>
            <a:srgbClr val="000000">
              <a:alpha val="0"/>
            </a:srgbClr>
          </a:solidFill>
          <a:ln w="12700">
            <a:solidFill>
              <a:srgbClr val="4F81BD">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273300" y="2146300"/>
            <a:ext cx="5410200" cy="2095500"/>
          </a:xfrm>
          <a:prstGeom prst="rect">
            <a:avLst/>
          </a:prstGeom>
          <a:noFill/>
        </p:spPr>
      </p:pic>
      <p:sp>
        <p:nvSpPr>
          <p:cNvPr id="2" name="TextBox 1"/>
          <p:cNvSpPr txBox="1"/>
          <p:nvPr/>
        </p:nvSpPr>
        <p:spPr>
          <a:xfrm>
            <a:off x="3987800" y="2171700"/>
            <a:ext cx="2501900" cy="901700"/>
          </a:xfrm>
          <a:prstGeom prst="rect">
            <a:avLst/>
          </a:prstGeom>
          <a:noFill/>
        </p:spPr>
        <p:txBody>
          <a:bodyPr wrap="none" lIns="0" tIns="0" rIns="0" rtlCol="0">
            <a:spAutoFit/>
          </a:bodyPr>
          <a:lstStyle/>
          <a:p>
            <a:pPr>
              <a:lnSpc>
                <a:spcPts val="7100"/>
              </a:lnSpc>
            </a:pPr>
            <a:r>
              <a:rPr lang="en-US" altLang="zh-CN" sz="5445" b="1" dirty="0">
                <a:solidFill>
                  <a:srgbClr val="FFFFFF"/>
                </a:solidFill>
                <a:latin typeface="微软雅黑" panose="020B0503020204020204" pitchFamily="18" charset="-122"/>
                <a:cs typeface="微软雅黑" panose="020B0503020204020204" pitchFamily="18" charset="-122"/>
              </a:rPr>
              <a:t>Market</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2736" y="2962148"/>
            <a:ext cx="4462464" cy="42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TextBox 1"/>
          <p:cNvSpPr txBox="1"/>
          <p:nvPr/>
        </p:nvSpPr>
        <p:spPr>
          <a:xfrm>
            <a:off x="2747168" y="3028823"/>
            <a:ext cx="4673600" cy="901700"/>
          </a:xfrm>
          <a:prstGeom prst="rect">
            <a:avLst/>
          </a:prstGeom>
          <a:noFill/>
        </p:spPr>
        <p:txBody>
          <a:bodyPr wrap="none" lIns="0" tIns="0" rIns="0" rtlCol="0">
            <a:spAutoFit/>
          </a:bodyPr>
          <a:lstStyle/>
          <a:p>
            <a:pPr>
              <a:lnSpc>
                <a:spcPts val="7100"/>
              </a:lnSpc>
            </a:pPr>
            <a:r>
              <a:rPr lang="en-US" altLang="zh-CN" sz="5445" b="1" dirty="0">
                <a:solidFill>
                  <a:srgbClr val="FFFFFF"/>
                </a:solidFill>
                <a:latin typeface="微软雅黑" panose="020B0503020204020204" pitchFamily="18" charset="-122"/>
                <a:cs typeface="微软雅黑" panose="020B0503020204020204" pitchFamily="18" charset="-122"/>
              </a:rPr>
              <a:t>Development</a:t>
            </a:r>
          </a:p>
        </p:txBody>
      </p:sp>
      <p:sp>
        <p:nvSpPr>
          <p:cNvPr id="37" name="TextBox 1">
            <a:extLst>
              <a:ext uri="{FF2B5EF4-FFF2-40B4-BE49-F238E27FC236}">
                <a16:creationId xmlns:a16="http://schemas.microsoft.com/office/drawing/2014/main" id="{16FD837B-24A2-3A46-37BF-47717C6C4A9E}"/>
              </a:ext>
            </a:extLst>
          </p:cNvPr>
          <p:cNvSpPr txBox="1"/>
          <p:nvPr/>
        </p:nvSpPr>
        <p:spPr>
          <a:xfrm>
            <a:off x="2747168" y="4339590"/>
            <a:ext cx="4439247" cy="884409"/>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txBody>
          <a:bodyPr wrap="square" lIns="0" tIns="0" rIns="0" rtlCol="0">
            <a:spAutoFit/>
          </a:bodyPr>
          <a:lstStyle/>
          <a:p>
            <a:pPr algn="ctr"/>
            <a:r>
              <a:rPr lang="zh-CN" altLang="zh-CN" sz="5445" b="1" dirty="0">
                <a:solidFill>
                  <a:srgbClr val="FFFFFF"/>
                </a:solidFill>
                <a:latin typeface="Arial" panose="020B0604020202020204" pitchFamily="34" charset="0"/>
                <a:ea typeface="微软雅黑" panose="020B0503020204020204" pitchFamily="18" charset="-122"/>
                <a:cs typeface="Arial" panose="020B0604020202020204" pitchFamily="34" charset="0"/>
              </a:rPr>
              <a:t>市场开发</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9759" y="1706117"/>
            <a:ext cx="8823325" cy="20561"/>
          </a:xfrm>
          <a:custGeom>
            <a:avLst/>
            <a:gdLst>
              <a:gd name="connsiteX0" fmla="*/ 6350 w 8823325"/>
              <a:gd name="connsiteY0" fmla="*/ 6350 h 20561"/>
              <a:gd name="connsiteX1" fmla="*/ 8816974 w 8823325"/>
              <a:gd name="connsiteY1" fmla="*/ 6350 h 20561"/>
            </a:gdLst>
            <a:ahLst/>
            <a:cxnLst>
              <a:cxn ang="0">
                <a:pos x="connsiteX0" y="connsiteY0"/>
              </a:cxn>
              <a:cxn ang="1">
                <a:pos x="connsiteX1" y="connsiteY1"/>
              </a:cxn>
            </a:cxnLst>
            <a:rect l="l" t="t" r="r" b="b"/>
            <a:pathLst>
              <a:path w="8823325" h="20561">
                <a:moveTo>
                  <a:pt x="6350" y="6350"/>
                </a:moveTo>
                <a:lnTo>
                  <a:pt x="8816974"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349500" y="3187700"/>
            <a:ext cx="2921000" cy="27813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613400" y="4203700"/>
            <a:ext cx="2120900" cy="1524000"/>
          </a:xfrm>
          <a:prstGeom prst="rect">
            <a:avLst/>
          </a:prstGeom>
          <a:noFill/>
        </p:spPr>
      </p:pic>
      <p:sp>
        <p:nvSpPr>
          <p:cNvPr id="2" name="TextBox 1"/>
          <p:cNvSpPr txBox="1"/>
          <p:nvPr/>
        </p:nvSpPr>
        <p:spPr>
          <a:xfrm>
            <a:off x="3619500" y="1333500"/>
            <a:ext cx="2819400" cy="381000"/>
          </a:xfrm>
          <a:prstGeom prst="rect">
            <a:avLst/>
          </a:prstGeom>
          <a:noFill/>
        </p:spPr>
        <p:txBody>
          <a:bodyPr wrap="none" lIns="0" tIns="0" rIns="0" rtlCol="0">
            <a:spAutoFit/>
          </a:bodyPr>
          <a:lstStyle/>
          <a:p>
            <a:pP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Marketing</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Analysis</a:t>
            </a:r>
          </a:p>
        </p:txBody>
      </p:sp>
      <p:sp>
        <p:nvSpPr>
          <p:cNvPr id="5" name="TextBox 1"/>
          <p:cNvSpPr txBox="1"/>
          <p:nvPr/>
        </p:nvSpPr>
        <p:spPr>
          <a:xfrm>
            <a:off x="698500" y="2006600"/>
            <a:ext cx="8763000" cy="1181100"/>
          </a:xfrm>
          <a:prstGeom prst="rect">
            <a:avLst/>
          </a:prstGeom>
          <a:noFill/>
        </p:spPr>
        <p:txBody>
          <a:bodyPr wrap="none" lIns="0" tIns="0" rIns="0" rtlCol="0">
            <a:spAutoFit/>
          </a:bodyPr>
          <a:lstStyle/>
          <a:p>
            <a:pPr>
              <a:lnSpc>
                <a:spcPts val="2100"/>
              </a:lnSpc>
            </a:pPr>
            <a:r>
              <a:rPr lang="en-US" altLang="zh-CN" sz="1655" b="1" dirty="0">
                <a:solidFill>
                  <a:srgbClr val="585858"/>
                </a:solidFill>
                <a:latin typeface="微软雅黑" panose="020B0503020204020204" pitchFamily="18" charset="-122"/>
                <a:cs typeface="微软雅黑" panose="020B0503020204020204" pitchFamily="18" charset="-122"/>
              </a:rPr>
              <a:t>SSG</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business</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is</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mainly</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in</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Iraq</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and</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Dubai</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UAE.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Iraq</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is</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the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most</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important</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market.</a:t>
            </a:r>
          </a:p>
          <a:p>
            <a:pPr>
              <a:lnSpc>
                <a:spcPts val="2400"/>
              </a:lnSpc>
            </a:pPr>
            <a:r>
              <a:rPr lang="en-US" altLang="zh-CN" sz="1655" b="1" dirty="0">
                <a:solidFill>
                  <a:srgbClr val="585858"/>
                </a:solidFill>
                <a:latin typeface="微软雅黑" panose="020B0503020204020204" pitchFamily="18" charset="-122"/>
                <a:cs typeface="微软雅黑" panose="020B0503020204020204" pitchFamily="18" charset="-122"/>
              </a:rPr>
              <a:t>The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customer</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are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mainly</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oil</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field</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company</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and</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Construction</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Company.</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The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service</a:t>
            </a:r>
          </a:p>
          <a:p>
            <a:pPr>
              <a:lnSpc>
                <a:spcPts val="2400"/>
              </a:lnSpc>
            </a:pPr>
            <a:r>
              <a:rPr lang="en-US" altLang="zh-CN" sz="1655" b="1" dirty="0">
                <a:solidFill>
                  <a:srgbClr val="585858"/>
                </a:solidFill>
                <a:latin typeface="微软雅黑" panose="020B0503020204020204" pitchFamily="18" charset="-122"/>
                <a:cs typeface="微软雅黑" panose="020B0503020204020204" pitchFamily="18" charset="-122"/>
              </a:rPr>
              <a:t>and</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product</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are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including</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the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HR</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service,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Logistic</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general</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trading,</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drilling</a:t>
            </a:r>
          </a:p>
          <a:p>
            <a:pPr>
              <a:lnSpc>
                <a:spcPts val="2400"/>
              </a:lnSpc>
            </a:pPr>
            <a:r>
              <a:rPr lang="en-US" altLang="zh-CN" sz="1655" b="1" dirty="0">
                <a:solidFill>
                  <a:srgbClr val="585858"/>
                </a:solidFill>
                <a:latin typeface="微软雅黑" panose="020B0503020204020204" pitchFamily="18" charset="-122"/>
                <a:cs typeface="微软雅黑" panose="020B0503020204020204" pitchFamily="18" charset="-122"/>
              </a:rPr>
              <a:t>chemical,</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down</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hole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tools</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and</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service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and</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surface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pressure</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control</a:t>
            </a:r>
            <a:r>
              <a:rPr lang="en-US" altLang="zh-CN" sz="1655" dirty="0">
                <a:latin typeface="Times New Roman" panose="02020603050405020304" pitchFamily="18" charset="0"/>
                <a:cs typeface="Times New Roman" panose="02020603050405020304" pitchFamily="18" charset="0"/>
              </a:rPr>
              <a:t> </a:t>
            </a:r>
            <a:r>
              <a:rPr lang="en-US" altLang="zh-CN" sz="1655" b="1" dirty="0">
                <a:solidFill>
                  <a:srgbClr val="585858"/>
                </a:solidFill>
                <a:latin typeface="微软雅黑" panose="020B0503020204020204" pitchFamily="18" charset="-122"/>
                <a:cs typeface="微软雅黑" panose="020B0503020204020204" pitchFamily="18" charset="-122"/>
              </a:rPr>
              <a:t>product.</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619759" y="1706117"/>
            <a:ext cx="8823325" cy="20561"/>
          </a:xfrm>
          <a:custGeom>
            <a:avLst/>
            <a:gdLst>
              <a:gd name="connsiteX0" fmla="*/ 6350 w 8823325"/>
              <a:gd name="connsiteY0" fmla="*/ 6350 h 20561"/>
              <a:gd name="connsiteX1" fmla="*/ 8816974 w 8823325"/>
              <a:gd name="connsiteY1" fmla="*/ 6350 h 20561"/>
            </a:gdLst>
            <a:ahLst/>
            <a:cxnLst>
              <a:cxn ang="0">
                <a:pos x="connsiteX0" y="connsiteY0"/>
              </a:cxn>
              <a:cxn ang="1">
                <a:pos x="connsiteX1" y="connsiteY1"/>
              </a:cxn>
            </a:cxnLst>
            <a:rect l="l" t="t" r="r" b="b"/>
            <a:pathLst>
              <a:path w="8823325" h="20561">
                <a:moveTo>
                  <a:pt x="6350" y="6350"/>
                </a:moveTo>
                <a:lnTo>
                  <a:pt x="8816974"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18" charset="-122"/>
              <a:cs typeface="Arial" panose="020B0604020202020204" pitchFamily="34" charset="0"/>
            </a:endParaRPr>
          </a:p>
        </p:txBody>
      </p:sp>
      <p:pic>
        <p:nvPicPr>
          <p:cNvPr id="1027" name="Picture 3"/>
          <p:cNvPicPr>
            <a:picLocks noChangeAspect="1" noChangeArrowheads="1"/>
          </p:cNvPicPr>
          <p:nvPr/>
        </p:nvPicPr>
        <p:blipFill>
          <a:blip r:embed="rId2"/>
          <a:srcRect/>
          <a:stretch>
            <a:fillRect/>
          </a:stretch>
        </p:blipFill>
        <p:spPr bwMode="auto">
          <a:xfrm>
            <a:off x="2349500" y="3187700"/>
            <a:ext cx="2921000" cy="27813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5613400" y="4203700"/>
            <a:ext cx="2120900" cy="1524000"/>
          </a:xfrm>
          <a:prstGeom prst="rect">
            <a:avLst/>
          </a:prstGeom>
          <a:noFill/>
        </p:spPr>
      </p:pic>
      <p:sp>
        <p:nvSpPr>
          <p:cNvPr id="2" name="TextBox 1"/>
          <p:cNvSpPr txBox="1"/>
          <p:nvPr/>
        </p:nvSpPr>
        <p:spPr>
          <a:xfrm>
            <a:off x="3619500" y="1333500"/>
            <a:ext cx="2324100" cy="400751"/>
          </a:xfrm>
          <a:prstGeom prst="rect">
            <a:avLst/>
          </a:prstGeom>
          <a:noFill/>
        </p:spPr>
        <p:txBody>
          <a:bodyPr wrap="square" lIns="0" tIns="0" rIns="0" rtlCol="0">
            <a:spAutoFit/>
          </a:bodyPr>
          <a:lstStyle/>
          <a:p>
            <a:pPr algn="ctr"/>
            <a:r>
              <a:rPr lang="zh-CN" altLang="zh-CN" sz="2305" b="1" dirty="0">
                <a:solidFill>
                  <a:srgbClr val="000000"/>
                </a:solidFill>
                <a:latin typeface="Arial" panose="020B0604020202020204" pitchFamily="34" charset="0"/>
                <a:ea typeface="微软雅黑" panose="020B0503020204020204" pitchFamily="18" charset="-122"/>
                <a:cs typeface="Arial" panose="020B0604020202020204" pitchFamily="34" charset="0"/>
              </a:rPr>
              <a:t>市场分析</a:t>
            </a:r>
          </a:p>
        </p:txBody>
      </p:sp>
      <p:sp>
        <p:nvSpPr>
          <p:cNvPr id="5" name="TextBox 1"/>
          <p:cNvSpPr txBox="1"/>
          <p:nvPr/>
        </p:nvSpPr>
        <p:spPr>
          <a:xfrm>
            <a:off x="698500" y="2006600"/>
            <a:ext cx="8902700" cy="1144480"/>
          </a:xfrm>
          <a:prstGeom prst="rect">
            <a:avLst/>
          </a:prstGeom>
          <a:noFill/>
        </p:spPr>
        <p:txBody>
          <a:bodyPr wrap="square" lIns="0" tIns="0" rIns="0" rtlCol="0">
            <a:spAutoFit/>
          </a:bodyPr>
          <a:lstStyle/>
          <a:p>
            <a:pPr>
              <a:lnSpc>
                <a:spcPct val="150000"/>
              </a:lnSpc>
            </a:pPr>
            <a:r>
              <a:rPr lang="en-US" altLang="zh-CN" sz="1655" b="1" dirty="0">
                <a:solidFill>
                  <a:srgbClr val="585858"/>
                </a:solidFill>
                <a:latin typeface="Arial" panose="020B0604020202020204" pitchFamily="34" charset="0"/>
                <a:ea typeface="微软雅黑" panose="020B0503020204020204" pitchFamily="18" charset="-122"/>
                <a:cs typeface="Arial" panose="020B0604020202020204" pitchFamily="34" charset="0"/>
              </a:rPr>
              <a:t>SSG</a:t>
            </a:r>
            <a:r>
              <a:rPr lang="zh-CN" altLang="zh-CN" sz="1655" b="1" dirty="0">
                <a:solidFill>
                  <a:srgbClr val="585858"/>
                </a:solidFill>
                <a:latin typeface="Arial" panose="020B0604020202020204" pitchFamily="34" charset="0"/>
                <a:ea typeface="微软雅黑" panose="020B0503020204020204" pitchFamily="18" charset="-122"/>
                <a:cs typeface="Arial" panose="020B0604020202020204" pitchFamily="34" charset="0"/>
              </a:rPr>
              <a:t>的业务主要在伊拉克和阿联酋迪拜。伊拉克是最重要的市场。客户主要有油田公司和建筑公司。服务和产品包括人力资源服务、物流、综合贸易、钻井化工、井下工具和服务以及地面压力控制产品。</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2119629" y="3278378"/>
            <a:ext cx="1457960" cy="1457959"/>
          </a:xfrm>
          <a:custGeom>
            <a:avLst/>
            <a:gdLst>
              <a:gd name="connsiteX0" fmla="*/ 1179195 w 1457960"/>
              <a:gd name="connsiteY0" fmla="*/ 1294764 h 1457959"/>
              <a:gd name="connsiteX1" fmla="*/ 1141095 w 1457960"/>
              <a:gd name="connsiteY1" fmla="*/ 1322704 h 1457959"/>
              <a:gd name="connsiteX2" fmla="*/ 1101725 w 1457960"/>
              <a:gd name="connsiteY2" fmla="*/ 1348739 h 1457959"/>
              <a:gd name="connsiteX3" fmla="*/ 1061085 w 1457960"/>
              <a:gd name="connsiteY3" fmla="*/ 1370964 h 1457959"/>
              <a:gd name="connsiteX4" fmla="*/ 1019810 w 1457960"/>
              <a:gd name="connsiteY4" fmla="*/ 1390650 h 1457959"/>
              <a:gd name="connsiteX5" fmla="*/ 977265 w 1457960"/>
              <a:gd name="connsiteY5" fmla="*/ 1407794 h 1457959"/>
              <a:gd name="connsiteX6" fmla="*/ 934085 w 1457960"/>
              <a:gd name="connsiteY6" fmla="*/ 1422400 h 1457959"/>
              <a:gd name="connsiteX7" fmla="*/ 890905 w 1457960"/>
              <a:gd name="connsiteY7" fmla="*/ 1433829 h 1457959"/>
              <a:gd name="connsiteX8" fmla="*/ 847090 w 1457960"/>
              <a:gd name="connsiteY8" fmla="*/ 1442084 h 1457959"/>
              <a:gd name="connsiteX9" fmla="*/ 802640 w 1457960"/>
              <a:gd name="connsiteY9" fmla="*/ 1447800 h 1457959"/>
              <a:gd name="connsiteX10" fmla="*/ 758190 w 1457960"/>
              <a:gd name="connsiteY10" fmla="*/ 1450975 h 1457959"/>
              <a:gd name="connsiteX11" fmla="*/ 713740 w 1457960"/>
              <a:gd name="connsiteY11" fmla="*/ 1451609 h 1457959"/>
              <a:gd name="connsiteX12" fmla="*/ 669290 w 1457960"/>
              <a:gd name="connsiteY12" fmla="*/ 1449069 h 1457959"/>
              <a:gd name="connsiteX13" fmla="*/ 625475 w 1457960"/>
              <a:gd name="connsiteY13" fmla="*/ 1443989 h 1457959"/>
              <a:gd name="connsiteX14" fmla="*/ 581660 w 1457960"/>
              <a:gd name="connsiteY14" fmla="*/ 1436369 h 1457959"/>
              <a:gd name="connsiteX15" fmla="*/ 538480 w 1457960"/>
              <a:gd name="connsiteY15" fmla="*/ 1426209 h 1457959"/>
              <a:gd name="connsiteX16" fmla="*/ 495300 w 1457960"/>
              <a:gd name="connsiteY16" fmla="*/ 1412875 h 1457959"/>
              <a:gd name="connsiteX17" fmla="*/ 454025 w 1457960"/>
              <a:gd name="connsiteY17" fmla="*/ 1397634 h 1457959"/>
              <a:gd name="connsiteX18" fmla="*/ 412750 w 1457960"/>
              <a:gd name="connsiteY18" fmla="*/ 1379219 h 1457959"/>
              <a:gd name="connsiteX19" fmla="*/ 372745 w 1457960"/>
              <a:gd name="connsiteY19" fmla="*/ 1358264 h 1457959"/>
              <a:gd name="connsiteX20" fmla="*/ 334645 w 1457960"/>
              <a:gd name="connsiteY20" fmla="*/ 1334769 h 1457959"/>
              <a:gd name="connsiteX21" fmla="*/ 297180 w 1457960"/>
              <a:gd name="connsiteY21" fmla="*/ 1308734 h 1457959"/>
              <a:gd name="connsiteX22" fmla="*/ 260985 w 1457960"/>
              <a:gd name="connsiteY22" fmla="*/ 1280159 h 1457959"/>
              <a:gd name="connsiteX23" fmla="*/ 226695 w 1457960"/>
              <a:gd name="connsiteY23" fmla="*/ 1249044 h 1457959"/>
              <a:gd name="connsiteX24" fmla="*/ 194310 w 1457960"/>
              <a:gd name="connsiteY24" fmla="*/ 1214754 h 1457959"/>
              <a:gd name="connsiteX25" fmla="*/ 163195 w 1457960"/>
              <a:gd name="connsiteY25" fmla="*/ 1178559 h 1457959"/>
              <a:gd name="connsiteX26" fmla="*/ 135255 w 1457960"/>
              <a:gd name="connsiteY26" fmla="*/ 1140459 h 1457959"/>
              <a:gd name="connsiteX27" fmla="*/ 109220 w 1457960"/>
              <a:gd name="connsiteY27" fmla="*/ 1101089 h 1457959"/>
              <a:gd name="connsiteX28" fmla="*/ 86995 w 1457960"/>
              <a:gd name="connsiteY28" fmla="*/ 1061084 h 1457959"/>
              <a:gd name="connsiteX29" fmla="*/ 66675 w 1457960"/>
              <a:gd name="connsiteY29" fmla="*/ 1019175 h 1457959"/>
              <a:gd name="connsiteX30" fmla="*/ 50165 w 1457960"/>
              <a:gd name="connsiteY30" fmla="*/ 977264 h 1457959"/>
              <a:gd name="connsiteX31" fmla="*/ 35560 w 1457960"/>
              <a:gd name="connsiteY31" fmla="*/ 934084 h 1457959"/>
              <a:gd name="connsiteX32" fmla="*/ 24130 w 1457960"/>
              <a:gd name="connsiteY32" fmla="*/ 890269 h 1457959"/>
              <a:gd name="connsiteX33" fmla="*/ 15875 w 1457960"/>
              <a:gd name="connsiteY33" fmla="*/ 846454 h 1457959"/>
              <a:gd name="connsiteX34" fmla="*/ 10160 w 1457960"/>
              <a:gd name="connsiteY34" fmla="*/ 802004 h 1457959"/>
              <a:gd name="connsiteX35" fmla="*/ 6985 w 1457960"/>
              <a:gd name="connsiteY35" fmla="*/ 757554 h 1457959"/>
              <a:gd name="connsiteX36" fmla="*/ 6350 w 1457960"/>
              <a:gd name="connsiteY36" fmla="*/ 713104 h 1457959"/>
              <a:gd name="connsiteX37" fmla="*/ 8890 w 1457960"/>
              <a:gd name="connsiteY37" fmla="*/ 669289 h 1457959"/>
              <a:gd name="connsiteX38" fmla="*/ 13970 w 1457960"/>
              <a:gd name="connsiteY38" fmla="*/ 624839 h 1457959"/>
              <a:gd name="connsiteX39" fmla="*/ 21590 w 1457960"/>
              <a:gd name="connsiteY39" fmla="*/ 581025 h 1457959"/>
              <a:gd name="connsiteX40" fmla="*/ 31750 w 1457960"/>
              <a:gd name="connsiteY40" fmla="*/ 537844 h 1457959"/>
              <a:gd name="connsiteX41" fmla="*/ 45085 w 1457960"/>
              <a:gd name="connsiteY41" fmla="*/ 495300 h 1457959"/>
              <a:gd name="connsiteX42" fmla="*/ 60325 w 1457960"/>
              <a:gd name="connsiteY42" fmla="*/ 453389 h 1457959"/>
              <a:gd name="connsiteX43" fmla="*/ 78740 w 1457960"/>
              <a:gd name="connsiteY43" fmla="*/ 412750 h 1457959"/>
              <a:gd name="connsiteX44" fmla="*/ 99695 w 1457960"/>
              <a:gd name="connsiteY44" fmla="*/ 372744 h 1457959"/>
              <a:gd name="connsiteX45" fmla="*/ 123190 w 1457960"/>
              <a:gd name="connsiteY45" fmla="*/ 334009 h 1457959"/>
              <a:gd name="connsiteX46" fmla="*/ 149225 w 1457960"/>
              <a:gd name="connsiteY46" fmla="*/ 296544 h 1457959"/>
              <a:gd name="connsiteX47" fmla="*/ 177800 w 1457960"/>
              <a:gd name="connsiteY47" fmla="*/ 260984 h 1457959"/>
              <a:gd name="connsiteX48" fmla="*/ 208915 w 1457960"/>
              <a:gd name="connsiteY48" fmla="*/ 226694 h 1457959"/>
              <a:gd name="connsiteX49" fmla="*/ 243205 w 1457960"/>
              <a:gd name="connsiteY49" fmla="*/ 193675 h 1457959"/>
              <a:gd name="connsiteX50" fmla="*/ 279400 w 1457960"/>
              <a:gd name="connsiteY50" fmla="*/ 163194 h 1457959"/>
              <a:gd name="connsiteX51" fmla="*/ 317500 w 1457960"/>
              <a:gd name="connsiteY51" fmla="*/ 134619 h 1457959"/>
              <a:gd name="connsiteX52" fmla="*/ 356870 w 1457960"/>
              <a:gd name="connsiteY52" fmla="*/ 109219 h 1457959"/>
              <a:gd name="connsiteX53" fmla="*/ 396875 w 1457960"/>
              <a:gd name="connsiteY53" fmla="*/ 86359 h 1457959"/>
              <a:gd name="connsiteX54" fmla="*/ 438785 w 1457960"/>
              <a:gd name="connsiteY54" fmla="*/ 66675 h 1457959"/>
              <a:gd name="connsiteX55" fmla="*/ 480695 w 1457960"/>
              <a:gd name="connsiteY55" fmla="*/ 49529 h 1457959"/>
              <a:gd name="connsiteX56" fmla="*/ 523875 w 1457960"/>
              <a:gd name="connsiteY56" fmla="*/ 35559 h 1457959"/>
              <a:gd name="connsiteX57" fmla="*/ 567690 w 1457960"/>
              <a:gd name="connsiteY57" fmla="*/ 24129 h 1457959"/>
              <a:gd name="connsiteX58" fmla="*/ 611505 w 1457960"/>
              <a:gd name="connsiteY58" fmla="*/ 15239 h 1457959"/>
              <a:gd name="connsiteX59" fmla="*/ 655955 w 1457960"/>
              <a:gd name="connsiteY59" fmla="*/ 9525 h 1457959"/>
              <a:gd name="connsiteX60" fmla="*/ 700405 w 1457960"/>
              <a:gd name="connsiteY60" fmla="*/ 6350 h 1457959"/>
              <a:gd name="connsiteX61" fmla="*/ 744855 w 1457960"/>
              <a:gd name="connsiteY61" fmla="*/ 6350 h 1457959"/>
              <a:gd name="connsiteX62" fmla="*/ 788670 w 1457960"/>
              <a:gd name="connsiteY62" fmla="*/ 8254 h 1457959"/>
              <a:gd name="connsiteX63" fmla="*/ 833120 w 1457960"/>
              <a:gd name="connsiteY63" fmla="*/ 13334 h 1457959"/>
              <a:gd name="connsiteX64" fmla="*/ 876935 w 1457960"/>
              <a:gd name="connsiteY64" fmla="*/ 20954 h 1457959"/>
              <a:gd name="connsiteX65" fmla="*/ 920115 w 1457960"/>
              <a:gd name="connsiteY65" fmla="*/ 31750 h 1457959"/>
              <a:gd name="connsiteX66" fmla="*/ 962660 w 1457960"/>
              <a:gd name="connsiteY66" fmla="*/ 44450 h 1457959"/>
              <a:gd name="connsiteX67" fmla="*/ 1004570 w 1457960"/>
              <a:gd name="connsiteY67" fmla="*/ 60325 h 1457959"/>
              <a:gd name="connsiteX68" fmla="*/ 1045210 w 1457960"/>
              <a:gd name="connsiteY68" fmla="*/ 78739 h 1457959"/>
              <a:gd name="connsiteX69" fmla="*/ 1085215 w 1457960"/>
              <a:gd name="connsiteY69" fmla="*/ 99694 h 1457959"/>
              <a:gd name="connsiteX70" fmla="*/ 1123950 w 1457960"/>
              <a:gd name="connsiteY70" fmla="*/ 123189 h 1457959"/>
              <a:gd name="connsiteX71" fmla="*/ 1161415 w 1457960"/>
              <a:gd name="connsiteY71" fmla="*/ 149225 h 1457959"/>
              <a:gd name="connsiteX72" fmla="*/ 1196975 w 1457960"/>
              <a:gd name="connsiteY72" fmla="*/ 177800 h 1457959"/>
              <a:gd name="connsiteX73" fmla="*/ 1231265 w 1457960"/>
              <a:gd name="connsiteY73" fmla="*/ 208914 h 1457959"/>
              <a:gd name="connsiteX74" fmla="*/ 1264285 w 1457960"/>
              <a:gd name="connsiteY74" fmla="*/ 242569 h 1457959"/>
              <a:gd name="connsiteX75" fmla="*/ 1294765 w 1457960"/>
              <a:gd name="connsiteY75" fmla="*/ 278764 h 1457959"/>
              <a:gd name="connsiteX76" fmla="*/ 1323340 w 1457960"/>
              <a:gd name="connsiteY76" fmla="*/ 316864 h 1457959"/>
              <a:gd name="connsiteX77" fmla="*/ 1348740 w 1457960"/>
              <a:gd name="connsiteY77" fmla="*/ 356234 h 1457959"/>
              <a:gd name="connsiteX78" fmla="*/ 1371600 w 1457960"/>
              <a:gd name="connsiteY78" fmla="*/ 396875 h 1457959"/>
              <a:gd name="connsiteX79" fmla="*/ 1391285 w 1457960"/>
              <a:gd name="connsiteY79" fmla="*/ 438150 h 1457959"/>
              <a:gd name="connsiteX80" fmla="*/ 1408429 w 1457960"/>
              <a:gd name="connsiteY80" fmla="*/ 480694 h 1457959"/>
              <a:gd name="connsiteX81" fmla="*/ 1422400 w 1457960"/>
              <a:gd name="connsiteY81" fmla="*/ 523875 h 1457959"/>
              <a:gd name="connsiteX82" fmla="*/ 1433829 w 1457960"/>
              <a:gd name="connsiteY82" fmla="*/ 567054 h 1457959"/>
              <a:gd name="connsiteX83" fmla="*/ 1442085 w 1457960"/>
              <a:gd name="connsiteY83" fmla="*/ 610869 h 1457959"/>
              <a:gd name="connsiteX84" fmla="*/ 1447800 w 1457960"/>
              <a:gd name="connsiteY84" fmla="*/ 655319 h 1457959"/>
              <a:gd name="connsiteX85" fmla="*/ 1450975 w 1457960"/>
              <a:gd name="connsiteY85" fmla="*/ 699769 h 1457959"/>
              <a:gd name="connsiteX86" fmla="*/ 1451610 w 1457960"/>
              <a:gd name="connsiteY86" fmla="*/ 744219 h 1457959"/>
              <a:gd name="connsiteX87" fmla="*/ 1449070 w 1457960"/>
              <a:gd name="connsiteY87" fmla="*/ 788669 h 1457959"/>
              <a:gd name="connsiteX88" fmla="*/ 1443990 w 1457960"/>
              <a:gd name="connsiteY88" fmla="*/ 832484 h 1457959"/>
              <a:gd name="connsiteX89" fmla="*/ 1436370 w 1457960"/>
              <a:gd name="connsiteY89" fmla="*/ 876300 h 1457959"/>
              <a:gd name="connsiteX90" fmla="*/ 1426210 w 1457960"/>
              <a:gd name="connsiteY90" fmla="*/ 919479 h 1457959"/>
              <a:gd name="connsiteX91" fmla="*/ 1412875 w 1457960"/>
              <a:gd name="connsiteY91" fmla="*/ 962025 h 1457959"/>
              <a:gd name="connsiteX92" fmla="*/ 1397000 w 1457960"/>
              <a:gd name="connsiteY92" fmla="*/ 1003934 h 1457959"/>
              <a:gd name="connsiteX93" fmla="*/ 1379220 w 1457960"/>
              <a:gd name="connsiteY93" fmla="*/ 1045209 h 1457959"/>
              <a:gd name="connsiteX94" fmla="*/ 1358265 w 1457960"/>
              <a:gd name="connsiteY94" fmla="*/ 1085214 h 1457959"/>
              <a:gd name="connsiteX95" fmla="*/ 1334770 w 1457960"/>
              <a:gd name="connsiteY95" fmla="*/ 1123314 h 1457959"/>
              <a:gd name="connsiteX96" fmla="*/ 1308735 w 1457960"/>
              <a:gd name="connsiteY96" fmla="*/ 1160779 h 1457959"/>
              <a:gd name="connsiteX97" fmla="*/ 1280160 w 1457960"/>
              <a:gd name="connsiteY97" fmla="*/ 1196975 h 1457959"/>
              <a:gd name="connsiteX98" fmla="*/ 1249045 w 1457960"/>
              <a:gd name="connsiteY98" fmla="*/ 1231264 h 1457959"/>
              <a:gd name="connsiteX99" fmla="*/ 1215390 w 1457960"/>
              <a:gd name="connsiteY99" fmla="*/ 1263650 h 1457959"/>
              <a:gd name="connsiteX100" fmla="*/ 1179195 w 1457960"/>
              <a:gd name="connsiteY100" fmla="*/ 1294764 h 145795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 ang="52">
                <a:pos x="connsiteX52" y="connsiteY52"/>
              </a:cxn>
              <a:cxn ang="53">
                <a:pos x="connsiteX53" y="connsiteY53"/>
              </a:cxn>
              <a:cxn ang="54">
                <a:pos x="connsiteX54" y="connsiteY54"/>
              </a:cxn>
              <a:cxn ang="55">
                <a:pos x="connsiteX55" y="connsiteY55"/>
              </a:cxn>
              <a:cxn ang="56">
                <a:pos x="connsiteX56" y="connsiteY56"/>
              </a:cxn>
              <a:cxn ang="57">
                <a:pos x="connsiteX57" y="connsiteY57"/>
              </a:cxn>
              <a:cxn ang="58">
                <a:pos x="connsiteX58" y="connsiteY58"/>
              </a:cxn>
              <a:cxn ang="59">
                <a:pos x="connsiteX59" y="connsiteY59"/>
              </a:cxn>
              <a:cxn ang="60">
                <a:pos x="connsiteX60" y="connsiteY60"/>
              </a:cxn>
              <a:cxn ang="61">
                <a:pos x="connsiteX61" y="connsiteY61"/>
              </a:cxn>
              <a:cxn ang="62">
                <a:pos x="connsiteX62" y="connsiteY62"/>
              </a:cxn>
              <a:cxn ang="63">
                <a:pos x="connsiteX63" y="connsiteY63"/>
              </a:cxn>
              <a:cxn ang="64">
                <a:pos x="connsiteX64" y="connsiteY64"/>
              </a:cxn>
              <a:cxn ang="65">
                <a:pos x="connsiteX65" y="connsiteY65"/>
              </a:cxn>
              <a:cxn ang="66">
                <a:pos x="connsiteX66" y="connsiteY66"/>
              </a:cxn>
              <a:cxn ang="67">
                <a:pos x="connsiteX67" y="connsiteY67"/>
              </a:cxn>
              <a:cxn ang="68">
                <a:pos x="connsiteX68" y="connsiteY68"/>
              </a:cxn>
              <a:cxn ang="69">
                <a:pos x="connsiteX69" y="connsiteY69"/>
              </a:cxn>
              <a:cxn ang="70">
                <a:pos x="connsiteX70" y="connsiteY70"/>
              </a:cxn>
              <a:cxn ang="71">
                <a:pos x="connsiteX71" y="connsiteY71"/>
              </a:cxn>
              <a:cxn ang="72">
                <a:pos x="connsiteX72" y="connsiteY72"/>
              </a:cxn>
              <a:cxn ang="73">
                <a:pos x="connsiteX73" y="connsiteY73"/>
              </a:cxn>
              <a:cxn ang="74">
                <a:pos x="connsiteX74" y="connsiteY74"/>
              </a:cxn>
              <a:cxn ang="75">
                <a:pos x="connsiteX75" y="connsiteY75"/>
              </a:cxn>
              <a:cxn ang="76">
                <a:pos x="connsiteX76" y="connsiteY76"/>
              </a:cxn>
              <a:cxn ang="77">
                <a:pos x="connsiteX77" y="connsiteY77"/>
              </a:cxn>
              <a:cxn ang="78">
                <a:pos x="connsiteX78" y="connsiteY78"/>
              </a:cxn>
              <a:cxn ang="79">
                <a:pos x="connsiteX79" y="connsiteY79"/>
              </a:cxn>
              <a:cxn ang="80">
                <a:pos x="connsiteX80" y="connsiteY80"/>
              </a:cxn>
              <a:cxn ang="81">
                <a:pos x="connsiteX81" y="connsiteY81"/>
              </a:cxn>
              <a:cxn ang="82">
                <a:pos x="connsiteX82" y="connsiteY82"/>
              </a:cxn>
              <a:cxn ang="83">
                <a:pos x="connsiteX83" y="connsiteY83"/>
              </a:cxn>
              <a:cxn ang="84">
                <a:pos x="connsiteX84" y="connsiteY84"/>
              </a:cxn>
              <a:cxn ang="85">
                <a:pos x="connsiteX85" y="connsiteY85"/>
              </a:cxn>
              <a:cxn ang="86">
                <a:pos x="connsiteX86" y="connsiteY86"/>
              </a:cxn>
              <a:cxn ang="87">
                <a:pos x="connsiteX87" y="connsiteY87"/>
              </a:cxn>
              <a:cxn ang="88">
                <a:pos x="connsiteX88" y="connsiteY88"/>
              </a:cxn>
              <a:cxn ang="89">
                <a:pos x="connsiteX89" y="connsiteY89"/>
              </a:cxn>
              <a:cxn ang="90">
                <a:pos x="connsiteX90" y="connsiteY90"/>
              </a:cxn>
              <a:cxn ang="91">
                <a:pos x="connsiteX91" y="connsiteY91"/>
              </a:cxn>
              <a:cxn ang="92">
                <a:pos x="connsiteX92" y="connsiteY92"/>
              </a:cxn>
              <a:cxn ang="93">
                <a:pos x="connsiteX93" y="connsiteY93"/>
              </a:cxn>
              <a:cxn ang="94">
                <a:pos x="connsiteX94" y="connsiteY94"/>
              </a:cxn>
              <a:cxn ang="95">
                <a:pos x="connsiteX95" y="connsiteY95"/>
              </a:cxn>
              <a:cxn ang="96">
                <a:pos x="connsiteX96" y="connsiteY96"/>
              </a:cxn>
              <a:cxn ang="97">
                <a:pos x="connsiteX97" y="connsiteY97"/>
              </a:cxn>
              <a:cxn ang="98">
                <a:pos x="connsiteX98" y="connsiteY98"/>
              </a:cxn>
              <a:cxn ang="99">
                <a:pos x="connsiteX99" y="connsiteY99"/>
              </a:cxn>
              <a:cxn ang="100">
                <a:pos x="connsiteX100" y="connsiteY100"/>
              </a:cxn>
            </a:cxnLst>
            <a:rect l="l" t="t" r="r" b="b"/>
            <a:pathLst>
              <a:path w="1457960" h="1457959">
                <a:moveTo>
                  <a:pt x="1179195" y="1294764"/>
                </a:moveTo>
                <a:lnTo>
                  <a:pt x="1141095" y="1322704"/>
                </a:lnTo>
                <a:lnTo>
                  <a:pt x="1101725" y="1348739"/>
                </a:lnTo>
                <a:lnTo>
                  <a:pt x="1061085" y="1370964"/>
                </a:lnTo>
                <a:lnTo>
                  <a:pt x="1019810" y="1390650"/>
                </a:lnTo>
                <a:lnTo>
                  <a:pt x="977265" y="1407794"/>
                </a:lnTo>
                <a:lnTo>
                  <a:pt x="934085" y="1422400"/>
                </a:lnTo>
                <a:lnTo>
                  <a:pt x="890905" y="1433829"/>
                </a:lnTo>
                <a:lnTo>
                  <a:pt x="847090" y="1442084"/>
                </a:lnTo>
                <a:lnTo>
                  <a:pt x="802640" y="1447800"/>
                </a:lnTo>
                <a:lnTo>
                  <a:pt x="758190" y="1450975"/>
                </a:lnTo>
                <a:lnTo>
                  <a:pt x="713740" y="1451609"/>
                </a:lnTo>
                <a:lnTo>
                  <a:pt x="669290" y="1449069"/>
                </a:lnTo>
                <a:lnTo>
                  <a:pt x="625475" y="1443989"/>
                </a:lnTo>
                <a:lnTo>
                  <a:pt x="581660" y="1436369"/>
                </a:lnTo>
                <a:lnTo>
                  <a:pt x="538480" y="1426209"/>
                </a:lnTo>
                <a:lnTo>
                  <a:pt x="495300" y="1412875"/>
                </a:lnTo>
                <a:lnTo>
                  <a:pt x="454025" y="1397634"/>
                </a:lnTo>
                <a:lnTo>
                  <a:pt x="412750" y="1379219"/>
                </a:lnTo>
                <a:lnTo>
                  <a:pt x="372745" y="1358264"/>
                </a:lnTo>
                <a:lnTo>
                  <a:pt x="334645" y="1334769"/>
                </a:lnTo>
                <a:lnTo>
                  <a:pt x="297180" y="1308734"/>
                </a:lnTo>
                <a:lnTo>
                  <a:pt x="260985" y="1280159"/>
                </a:lnTo>
                <a:lnTo>
                  <a:pt x="226695" y="1249044"/>
                </a:lnTo>
                <a:lnTo>
                  <a:pt x="194310" y="1214754"/>
                </a:lnTo>
                <a:lnTo>
                  <a:pt x="163195" y="1178559"/>
                </a:lnTo>
                <a:lnTo>
                  <a:pt x="135255" y="1140459"/>
                </a:lnTo>
                <a:lnTo>
                  <a:pt x="109220" y="1101089"/>
                </a:lnTo>
                <a:lnTo>
                  <a:pt x="86995" y="1061084"/>
                </a:lnTo>
                <a:lnTo>
                  <a:pt x="66675" y="1019175"/>
                </a:lnTo>
                <a:lnTo>
                  <a:pt x="50165" y="977264"/>
                </a:lnTo>
                <a:lnTo>
                  <a:pt x="35560" y="934084"/>
                </a:lnTo>
                <a:lnTo>
                  <a:pt x="24130" y="890269"/>
                </a:lnTo>
                <a:lnTo>
                  <a:pt x="15875" y="846454"/>
                </a:lnTo>
                <a:lnTo>
                  <a:pt x="10160" y="802004"/>
                </a:lnTo>
                <a:lnTo>
                  <a:pt x="6985" y="757554"/>
                </a:lnTo>
                <a:lnTo>
                  <a:pt x="6350" y="713104"/>
                </a:lnTo>
                <a:lnTo>
                  <a:pt x="8890" y="669289"/>
                </a:lnTo>
                <a:lnTo>
                  <a:pt x="13970" y="624839"/>
                </a:lnTo>
                <a:lnTo>
                  <a:pt x="21590" y="581025"/>
                </a:lnTo>
                <a:lnTo>
                  <a:pt x="31750" y="537844"/>
                </a:lnTo>
                <a:lnTo>
                  <a:pt x="45085" y="495300"/>
                </a:lnTo>
                <a:lnTo>
                  <a:pt x="60325" y="453389"/>
                </a:lnTo>
                <a:lnTo>
                  <a:pt x="78740" y="412750"/>
                </a:lnTo>
                <a:lnTo>
                  <a:pt x="99695" y="372744"/>
                </a:lnTo>
                <a:lnTo>
                  <a:pt x="123190" y="334009"/>
                </a:lnTo>
                <a:lnTo>
                  <a:pt x="149225" y="296544"/>
                </a:lnTo>
                <a:lnTo>
                  <a:pt x="177800" y="260984"/>
                </a:lnTo>
                <a:lnTo>
                  <a:pt x="208915" y="226694"/>
                </a:lnTo>
                <a:lnTo>
                  <a:pt x="243205" y="193675"/>
                </a:lnTo>
                <a:lnTo>
                  <a:pt x="279400" y="163194"/>
                </a:lnTo>
                <a:lnTo>
                  <a:pt x="317500" y="134619"/>
                </a:lnTo>
                <a:lnTo>
                  <a:pt x="356870" y="109219"/>
                </a:lnTo>
                <a:lnTo>
                  <a:pt x="396875" y="86359"/>
                </a:lnTo>
                <a:lnTo>
                  <a:pt x="438785" y="66675"/>
                </a:lnTo>
                <a:lnTo>
                  <a:pt x="480695" y="49529"/>
                </a:lnTo>
                <a:lnTo>
                  <a:pt x="523875" y="35559"/>
                </a:lnTo>
                <a:lnTo>
                  <a:pt x="567690" y="24129"/>
                </a:lnTo>
                <a:lnTo>
                  <a:pt x="611505" y="15239"/>
                </a:lnTo>
                <a:lnTo>
                  <a:pt x="655955" y="9525"/>
                </a:lnTo>
                <a:lnTo>
                  <a:pt x="700405" y="6350"/>
                </a:lnTo>
                <a:lnTo>
                  <a:pt x="744855" y="6350"/>
                </a:lnTo>
                <a:lnTo>
                  <a:pt x="788670" y="8254"/>
                </a:lnTo>
                <a:lnTo>
                  <a:pt x="833120" y="13334"/>
                </a:lnTo>
                <a:lnTo>
                  <a:pt x="876935" y="20954"/>
                </a:lnTo>
                <a:lnTo>
                  <a:pt x="920115" y="31750"/>
                </a:lnTo>
                <a:lnTo>
                  <a:pt x="962660" y="44450"/>
                </a:lnTo>
                <a:lnTo>
                  <a:pt x="1004570" y="60325"/>
                </a:lnTo>
                <a:lnTo>
                  <a:pt x="1045210" y="78739"/>
                </a:lnTo>
                <a:lnTo>
                  <a:pt x="1085215" y="99694"/>
                </a:lnTo>
                <a:lnTo>
                  <a:pt x="1123950" y="123189"/>
                </a:lnTo>
                <a:lnTo>
                  <a:pt x="1161415" y="149225"/>
                </a:lnTo>
                <a:lnTo>
                  <a:pt x="1196975" y="177800"/>
                </a:lnTo>
                <a:lnTo>
                  <a:pt x="1231265" y="208914"/>
                </a:lnTo>
                <a:lnTo>
                  <a:pt x="1264285" y="242569"/>
                </a:lnTo>
                <a:lnTo>
                  <a:pt x="1294765" y="278764"/>
                </a:lnTo>
                <a:lnTo>
                  <a:pt x="1323340" y="316864"/>
                </a:lnTo>
                <a:lnTo>
                  <a:pt x="1348740" y="356234"/>
                </a:lnTo>
                <a:lnTo>
                  <a:pt x="1371600" y="396875"/>
                </a:lnTo>
                <a:lnTo>
                  <a:pt x="1391285" y="438150"/>
                </a:lnTo>
                <a:lnTo>
                  <a:pt x="1408429" y="480694"/>
                </a:lnTo>
                <a:lnTo>
                  <a:pt x="1422400" y="523875"/>
                </a:lnTo>
                <a:lnTo>
                  <a:pt x="1433829" y="567054"/>
                </a:lnTo>
                <a:lnTo>
                  <a:pt x="1442085" y="610869"/>
                </a:lnTo>
                <a:lnTo>
                  <a:pt x="1447800" y="655319"/>
                </a:lnTo>
                <a:lnTo>
                  <a:pt x="1450975" y="699769"/>
                </a:lnTo>
                <a:lnTo>
                  <a:pt x="1451610" y="744219"/>
                </a:lnTo>
                <a:lnTo>
                  <a:pt x="1449070" y="788669"/>
                </a:lnTo>
                <a:lnTo>
                  <a:pt x="1443990" y="832484"/>
                </a:lnTo>
                <a:lnTo>
                  <a:pt x="1436370" y="876300"/>
                </a:lnTo>
                <a:lnTo>
                  <a:pt x="1426210" y="919479"/>
                </a:lnTo>
                <a:lnTo>
                  <a:pt x="1412875" y="962025"/>
                </a:lnTo>
                <a:lnTo>
                  <a:pt x="1397000" y="1003934"/>
                </a:lnTo>
                <a:lnTo>
                  <a:pt x="1379220" y="1045209"/>
                </a:lnTo>
                <a:lnTo>
                  <a:pt x="1358265" y="1085214"/>
                </a:lnTo>
                <a:lnTo>
                  <a:pt x="1334770" y="1123314"/>
                </a:lnTo>
                <a:lnTo>
                  <a:pt x="1308735" y="1160779"/>
                </a:lnTo>
                <a:lnTo>
                  <a:pt x="1280160" y="1196975"/>
                </a:lnTo>
                <a:lnTo>
                  <a:pt x="1249045" y="1231264"/>
                </a:lnTo>
                <a:lnTo>
                  <a:pt x="1215390" y="1263650"/>
                </a:lnTo>
                <a:lnTo>
                  <a:pt x="1179195" y="1294764"/>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2552064" y="4870958"/>
            <a:ext cx="1457960" cy="1457960"/>
          </a:xfrm>
          <a:custGeom>
            <a:avLst/>
            <a:gdLst>
              <a:gd name="connsiteX0" fmla="*/ 762000 w 1457960"/>
              <a:gd name="connsiteY0" fmla="*/ 6984 h 1457960"/>
              <a:gd name="connsiteX1" fmla="*/ 809625 w 1457960"/>
              <a:gd name="connsiteY1" fmla="*/ 10795 h 1457960"/>
              <a:gd name="connsiteX2" fmla="*/ 855980 w 1457960"/>
              <a:gd name="connsiteY2" fmla="*/ 17145 h 1457960"/>
              <a:gd name="connsiteX3" fmla="*/ 901064 w 1457960"/>
              <a:gd name="connsiteY3" fmla="*/ 26670 h 1457960"/>
              <a:gd name="connsiteX4" fmla="*/ 945514 w 1457960"/>
              <a:gd name="connsiteY4" fmla="*/ 39370 h 1457960"/>
              <a:gd name="connsiteX5" fmla="*/ 988694 w 1457960"/>
              <a:gd name="connsiteY5" fmla="*/ 53975 h 1457960"/>
              <a:gd name="connsiteX6" fmla="*/ 1029969 w 1457960"/>
              <a:gd name="connsiteY6" fmla="*/ 71754 h 1457960"/>
              <a:gd name="connsiteX7" fmla="*/ 1070610 w 1457960"/>
              <a:gd name="connsiteY7" fmla="*/ 92075 h 1457960"/>
              <a:gd name="connsiteX8" fmla="*/ 1109344 w 1457960"/>
              <a:gd name="connsiteY8" fmla="*/ 114300 h 1457960"/>
              <a:gd name="connsiteX9" fmla="*/ 1146175 w 1457960"/>
              <a:gd name="connsiteY9" fmla="*/ 139064 h 1457960"/>
              <a:gd name="connsiteX10" fmla="*/ 1181735 w 1457960"/>
              <a:gd name="connsiteY10" fmla="*/ 165734 h 1457960"/>
              <a:gd name="connsiteX11" fmla="*/ 1215389 w 1457960"/>
              <a:gd name="connsiteY11" fmla="*/ 194945 h 1457960"/>
              <a:gd name="connsiteX12" fmla="*/ 1247775 w 1457960"/>
              <a:gd name="connsiteY12" fmla="*/ 225425 h 1457960"/>
              <a:gd name="connsiteX13" fmla="*/ 1277619 w 1457960"/>
              <a:gd name="connsiteY13" fmla="*/ 258445 h 1457960"/>
              <a:gd name="connsiteX14" fmla="*/ 1305560 w 1457960"/>
              <a:gd name="connsiteY14" fmla="*/ 292734 h 1457960"/>
              <a:gd name="connsiteX15" fmla="*/ 1330960 w 1457960"/>
              <a:gd name="connsiteY15" fmla="*/ 329564 h 1457960"/>
              <a:gd name="connsiteX16" fmla="*/ 1354455 w 1457960"/>
              <a:gd name="connsiteY16" fmla="*/ 367029 h 1457960"/>
              <a:gd name="connsiteX17" fmla="*/ 1376044 w 1457960"/>
              <a:gd name="connsiteY17" fmla="*/ 406400 h 1457960"/>
              <a:gd name="connsiteX18" fmla="*/ 1394460 w 1457960"/>
              <a:gd name="connsiteY18" fmla="*/ 447039 h 1457960"/>
              <a:gd name="connsiteX19" fmla="*/ 1410969 w 1457960"/>
              <a:gd name="connsiteY19" fmla="*/ 488950 h 1457960"/>
              <a:gd name="connsiteX20" fmla="*/ 1424305 w 1457960"/>
              <a:gd name="connsiteY20" fmla="*/ 532129 h 1457960"/>
              <a:gd name="connsiteX21" fmla="*/ 1435735 w 1457960"/>
              <a:gd name="connsiteY21" fmla="*/ 576579 h 1457960"/>
              <a:gd name="connsiteX22" fmla="*/ 1443989 w 1457960"/>
              <a:gd name="connsiteY22" fmla="*/ 621664 h 1457960"/>
              <a:gd name="connsiteX23" fmla="*/ 1449069 w 1457960"/>
              <a:gd name="connsiteY23" fmla="*/ 667384 h 1457960"/>
              <a:gd name="connsiteX24" fmla="*/ 1451610 w 1457960"/>
              <a:gd name="connsiteY24" fmla="*/ 714375 h 1457960"/>
              <a:gd name="connsiteX25" fmla="*/ 1450975 w 1457960"/>
              <a:gd name="connsiteY25" fmla="*/ 762000 h 1457960"/>
              <a:gd name="connsiteX26" fmla="*/ 1447164 w 1457960"/>
              <a:gd name="connsiteY26" fmla="*/ 809625 h 1457960"/>
              <a:gd name="connsiteX27" fmla="*/ 1440180 w 1457960"/>
              <a:gd name="connsiteY27" fmla="*/ 855979 h 1457960"/>
              <a:gd name="connsiteX28" fmla="*/ 1430655 w 1457960"/>
              <a:gd name="connsiteY28" fmla="*/ 901064 h 1457960"/>
              <a:gd name="connsiteX29" fmla="*/ 1418589 w 1457960"/>
              <a:gd name="connsiteY29" fmla="*/ 945514 h 1457960"/>
              <a:gd name="connsiteX30" fmla="*/ 1403350 w 1457960"/>
              <a:gd name="connsiteY30" fmla="*/ 988695 h 1457960"/>
              <a:gd name="connsiteX31" fmla="*/ 1386205 w 1457960"/>
              <a:gd name="connsiteY31" fmla="*/ 1029970 h 1457960"/>
              <a:gd name="connsiteX32" fmla="*/ 1365885 w 1457960"/>
              <a:gd name="connsiteY32" fmla="*/ 1070609 h 1457960"/>
              <a:gd name="connsiteX33" fmla="*/ 1343660 w 1457960"/>
              <a:gd name="connsiteY33" fmla="*/ 1109345 h 1457960"/>
              <a:gd name="connsiteX34" fmla="*/ 1318894 w 1457960"/>
              <a:gd name="connsiteY34" fmla="*/ 1146175 h 1457960"/>
              <a:gd name="connsiteX35" fmla="*/ 1292225 w 1457960"/>
              <a:gd name="connsiteY35" fmla="*/ 1181734 h 1457960"/>
              <a:gd name="connsiteX36" fmla="*/ 1263014 w 1457960"/>
              <a:gd name="connsiteY36" fmla="*/ 1215389 h 1457960"/>
              <a:gd name="connsiteX37" fmla="*/ 1231900 w 1457960"/>
              <a:gd name="connsiteY37" fmla="*/ 1247775 h 1457960"/>
              <a:gd name="connsiteX38" fmla="*/ 1199514 w 1457960"/>
              <a:gd name="connsiteY38" fmla="*/ 1277620 h 1457960"/>
              <a:gd name="connsiteX39" fmla="*/ 1164589 w 1457960"/>
              <a:gd name="connsiteY39" fmla="*/ 1305559 h 1457960"/>
              <a:gd name="connsiteX40" fmla="*/ 1128394 w 1457960"/>
              <a:gd name="connsiteY40" fmla="*/ 1330959 h 1457960"/>
              <a:gd name="connsiteX41" fmla="*/ 1090294 w 1457960"/>
              <a:gd name="connsiteY41" fmla="*/ 1354454 h 1457960"/>
              <a:gd name="connsiteX42" fmla="*/ 1051560 w 1457960"/>
              <a:gd name="connsiteY42" fmla="*/ 1375409 h 1457960"/>
              <a:gd name="connsiteX43" fmla="*/ 1010919 w 1457960"/>
              <a:gd name="connsiteY43" fmla="*/ 1394459 h 1457960"/>
              <a:gd name="connsiteX44" fmla="*/ 968375 w 1457960"/>
              <a:gd name="connsiteY44" fmla="*/ 1410970 h 1457960"/>
              <a:gd name="connsiteX45" fmla="*/ 925830 w 1457960"/>
              <a:gd name="connsiteY45" fmla="*/ 1424304 h 1457960"/>
              <a:gd name="connsiteX46" fmla="*/ 881380 w 1457960"/>
              <a:gd name="connsiteY46" fmla="*/ 1435734 h 1457960"/>
              <a:gd name="connsiteX47" fmla="*/ 836294 w 1457960"/>
              <a:gd name="connsiteY47" fmla="*/ 1443989 h 1457960"/>
              <a:gd name="connsiteX48" fmla="*/ 789939 w 1457960"/>
              <a:gd name="connsiteY48" fmla="*/ 1449070 h 1457960"/>
              <a:gd name="connsiteX49" fmla="*/ 742950 w 1457960"/>
              <a:gd name="connsiteY49" fmla="*/ 1451609 h 1457960"/>
              <a:gd name="connsiteX50" fmla="*/ 695960 w 1457960"/>
              <a:gd name="connsiteY50" fmla="*/ 1450975 h 1457960"/>
              <a:gd name="connsiteX51" fmla="*/ 648335 w 1457960"/>
              <a:gd name="connsiteY51" fmla="*/ 1447164 h 1457960"/>
              <a:gd name="connsiteX52" fmla="*/ 601980 w 1457960"/>
              <a:gd name="connsiteY52" fmla="*/ 1440179 h 1457960"/>
              <a:gd name="connsiteX53" fmla="*/ 556260 w 1457960"/>
              <a:gd name="connsiteY53" fmla="*/ 1430654 h 1457960"/>
              <a:gd name="connsiteX54" fmla="*/ 512445 w 1457960"/>
              <a:gd name="connsiteY54" fmla="*/ 1418589 h 1457960"/>
              <a:gd name="connsiteX55" fmla="*/ 469264 w 1457960"/>
              <a:gd name="connsiteY55" fmla="*/ 1403350 h 1457960"/>
              <a:gd name="connsiteX56" fmla="*/ 427355 w 1457960"/>
              <a:gd name="connsiteY56" fmla="*/ 1386204 h 1457960"/>
              <a:gd name="connsiteX57" fmla="*/ 387350 w 1457960"/>
              <a:gd name="connsiteY57" fmla="*/ 1365884 h 1457960"/>
              <a:gd name="connsiteX58" fmla="*/ 348614 w 1457960"/>
              <a:gd name="connsiteY58" fmla="*/ 1343659 h 1457960"/>
              <a:gd name="connsiteX59" fmla="*/ 311150 w 1457960"/>
              <a:gd name="connsiteY59" fmla="*/ 1318895 h 1457960"/>
              <a:gd name="connsiteX60" fmla="*/ 275589 w 1457960"/>
              <a:gd name="connsiteY60" fmla="*/ 1291589 h 1457960"/>
              <a:gd name="connsiteX61" fmla="*/ 241935 w 1457960"/>
              <a:gd name="connsiteY61" fmla="*/ 1263014 h 1457960"/>
              <a:gd name="connsiteX62" fmla="*/ 210185 w 1457960"/>
              <a:gd name="connsiteY62" fmla="*/ 1231900 h 1457960"/>
              <a:gd name="connsiteX63" fmla="*/ 180339 w 1457960"/>
              <a:gd name="connsiteY63" fmla="*/ 1199514 h 1457960"/>
              <a:gd name="connsiteX64" fmla="*/ 152400 w 1457960"/>
              <a:gd name="connsiteY64" fmla="*/ 1164589 h 1457960"/>
              <a:gd name="connsiteX65" fmla="*/ 126364 w 1457960"/>
              <a:gd name="connsiteY65" fmla="*/ 1128395 h 1457960"/>
              <a:gd name="connsiteX66" fmla="*/ 102870 w 1457960"/>
              <a:gd name="connsiteY66" fmla="*/ 1090295 h 1457960"/>
              <a:gd name="connsiteX67" fmla="*/ 81914 w 1457960"/>
              <a:gd name="connsiteY67" fmla="*/ 1051559 h 1457960"/>
              <a:gd name="connsiteX68" fmla="*/ 62864 w 1457960"/>
              <a:gd name="connsiteY68" fmla="*/ 1010284 h 1457960"/>
              <a:gd name="connsiteX69" fmla="*/ 46989 w 1457960"/>
              <a:gd name="connsiteY69" fmla="*/ 968375 h 1457960"/>
              <a:gd name="connsiteX70" fmla="*/ 33020 w 1457960"/>
              <a:gd name="connsiteY70" fmla="*/ 925195 h 1457960"/>
              <a:gd name="connsiteX71" fmla="*/ 22225 w 1457960"/>
              <a:gd name="connsiteY71" fmla="*/ 881379 h 1457960"/>
              <a:gd name="connsiteX72" fmla="*/ 13970 w 1457960"/>
              <a:gd name="connsiteY72" fmla="*/ 836295 h 1457960"/>
              <a:gd name="connsiteX73" fmla="*/ 8889 w 1457960"/>
              <a:gd name="connsiteY73" fmla="*/ 789939 h 1457960"/>
              <a:gd name="connsiteX74" fmla="*/ 6350 w 1457960"/>
              <a:gd name="connsiteY74" fmla="*/ 742950 h 1457960"/>
              <a:gd name="connsiteX75" fmla="*/ 6985 w 1457960"/>
              <a:gd name="connsiteY75" fmla="*/ 695959 h 1457960"/>
              <a:gd name="connsiteX76" fmla="*/ 10795 w 1457960"/>
              <a:gd name="connsiteY76" fmla="*/ 648334 h 1457960"/>
              <a:gd name="connsiteX77" fmla="*/ 17145 w 1457960"/>
              <a:gd name="connsiteY77" fmla="*/ 601979 h 1457960"/>
              <a:gd name="connsiteX78" fmla="*/ 26670 w 1457960"/>
              <a:gd name="connsiteY78" fmla="*/ 556259 h 1457960"/>
              <a:gd name="connsiteX79" fmla="*/ 39370 w 1457960"/>
              <a:gd name="connsiteY79" fmla="*/ 512445 h 1457960"/>
              <a:gd name="connsiteX80" fmla="*/ 53975 w 1457960"/>
              <a:gd name="connsiteY80" fmla="*/ 469264 h 1457960"/>
              <a:gd name="connsiteX81" fmla="*/ 71755 w 1457960"/>
              <a:gd name="connsiteY81" fmla="*/ 427354 h 1457960"/>
              <a:gd name="connsiteX82" fmla="*/ 92075 w 1457960"/>
              <a:gd name="connsiteY82" fmla="*/ 387350 h 1457960"/>
              <a:gd name="connsiteX83" fmla="*/ 114300 w 1457960"/>
              <a:gd name="connsiteY83" fmla="*/ 348614 h 1457960"/>
              <a:gd name="connsiteX84" fmla="*/ 139064 w 1457960"/>
              <a:gd name="connsiteY84" fmla="*/ 311150 h 1457960"/>
              <a:gd name="connsiteX85" fmla="*/ 165735 w 1457960"/>
              <a:gd name="connsiteY85" fmla="*/ 275589 h 1457960"/>
              <a:gd name="connsiteX86" fmla="*/ 194945 w 1457960"/>
              <a:gd name="connsiteY86" fmla="*/ 241934 h 1457960"/>
              <a:gd name="connsiteX87" fmla="*/ 225425 w 1457960"/>
              <a:gd name="connsiteY87" fmla="*/ 210184 h 1457960"/>
              <a:gd name="connsiteX88" fmla="*/ 258445 w 1457960"/>
              <a:gd name="connsiteY88" fmla="*/ 180339 h 1457960"/>
              <a:gd name="connsiteX89" fmla="*/ 292735 w 1457960"/>
              <a:gd name="connsiteY89" fmla="*/ 152400 h 1457960"/>
              <a:gd name="connsiteX90" fmla="*/ 329564 w 1457960"/>
              <a:gd name="connsiteY90" fmla="*/ 126364 h 1457960"/>
              <a:gd name="connsiteX91" fmla="*/ 367030 w 1457960"/>
              <a:gd name="connsiteY91" fmla="*/ 102870 h 1457960"/>
              <a:gd name="connsiteX92" fmla="*/ 406400 w 1457960"/>
              <a:gd name="connsiteY92" fmla="*/ 81914 h 1457960"/>
              <a:gd name="connsiteX93" fmla="*/ 447039 w 1457960"/>
              <a:gd name="connsiteY93" fmla="*/ 62864 h 1457960"/>
              <a:gd name="connsiteX94" fmla="*/ 488950 w 1457960"/>
              <a:gd name="connsiteY94" fmla="*/ 46989 h 1457960"/>
              <a:gd name="connsiteX95" fmla="*/ 532130 w 1457960"/>
              <a:gd name="connsiteY95" fmla="*/ 33020 h 1457960"/>
              <a:gd name="connsiteX96" fmla="*/ 576580 w 1457960"/>
              <a:gd name="connsiteY96" fmla="*/ 22225 h 1457960"/>
              <a:gd name="connsiteX97" fmla="*/ 621664 w 1457960"/>
              <a:gd name="connsiteY97" fmla="*/ 13970 h 1457960"/>
              <a:gd name="connsiteX98" fmla="*/ 667385 w 1457960"/>
              <a:gd name="connsiteY98" fmla="*/ 8889 h 1457960"/>
              <a:gd name="connsiteX99" fmla="*/ 714375 w 1457960"/>
              <a:gd name="connsiteY99" fmla="*/ 6350 h 1457960"/>
              <a:gd name="connsiteX100" fmla="*/ 762000 w 1457960"/>
              <a:gd name="connsiteY100" fmla="*/ 6984 h 145796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 ang="52">
                <a:pos x="connsiteX52" y="connsiteY52"/>
              </a:cxn>
              <a:cxn ang="53">
                <a:pos x="connsiteX53" y="connsiteY53"/>
              </a:cxn>
              <a:cxn ang="54">
                <a:pos x="connsiteX54" y="connsiteY54"/>
              </a:cxn>
              <a:cxn ang="55">
                <a:pos x="connsiteX55" y="connsiteY55"/>
              </a:cxn>
              <a:cxn ang="56">
                <a:pos x="connsiteX56" y="connsiteY56"/>
              </a:cxn>
              <a:cxn ang="57">
                <a:pos x="connsiteX57" y="connsiteY57"/>
              </a:cxn>
              <a:cxn ang="58">
                <a:pos x="connsiteX58" y="connsiteY58"/>
              </a:cxn>
              <a:cxn ang="59">
                <a:pos x="connsiteX59" y="connsiteY59"/>
              </a:cxn>
              <a:cxn ang="60">
                <a:pos x="connsiteX60" y="connsiteY60"/>
              </a:cxn>
              <a:cxn ang="61">
                <a:pos x="connsiteX61" y="connsiteY61"/>
              </a:cxn>
              <a:cxn ang="62">
                <a:pos x="connsiteX62" y="connsiteY62"/>
              </a:cxn>
              <a:cxn ang="63">
                <a:pos x="connsiteX63" y="connsiteY63"/>
              </a:cxn>
              <a:cxn ang="64">
                <a:pos x="connsiteX64" y="connsiteY64"/>
              </a:cxn>
              <a:cxn ang="65">
                <a:pos x="connsiteX65" y="connsiteY65"/>
              </a:cxn>
              <a:cxn ang="66">
                <a:pos x="connsiteX66" y="connsiteY66"/>
              </a:cxn>
              <a:cxn ang="67">
                <a:pos x="connsiteX67" y="connsiteY67"/>
              </a:cxn>
              <a:cxn ang="68">
                <a:pos x="connsiteX68" y="connsiteY68"/>
              </a:cxn>
              <a:cxn ang="69">
                <a:pos x="connsiteX69" y="connsiteY69"/>
              </a:cxn>
              <a:cxn ang="70">
                <a:pos x="connsiteX70" y="connsiteY70"/>
              </a:cxn>
              <a:cxn ang="71">
                <a:pos x="connsiteX71" y="connsiteY71"/>
              </a:cxn>
              <a:cxn ang="72">
                <a:pos x="connsiteX72" y="connsiteY72"/>
              </a:cxn>
              <a:cxn ang="73">
                <a:pos x="connsiteX73" y="connsiteY73"/>
              </a:cxn>
              <a:cxn ang="74">
                <a:pos x="connsiteX74" y="connsiteY74"/>
              </a:cxn>
              <a:cxn ang="75">
                <a:pos x="connsiteX75" y="connsiteY75"/>
              </a:cxn>
              <a:cxn ang="76">
                <a:pos x="connsiteX76" y="connsiteY76"/>
              </a:cxn>
              <a:cxn ang="77">
                <a:pos x="connsiteX77" y="connsiteY77"/>
              </a:cxn>
              <a:cxn ang="78">
                <a:pos x="connsiteX78" y="connsiteY78"/>
              </a:cxn>
              <a:cxn ang="79">
                <a:pos x="connsiteX79" y="connsiteY79"/>
              </a:cxn>
              <a:cxn ang="80">
                <a:pos x="connsiteX80" y="connsiteY80"/>
              </a:cxn>
              <a:cxn ang="81">
                <a:pos x="connsiteX81" y="connsiteY81"/>
              </a:cxn>
              <a:cxn ang="82">
                <a:pos x="connsiteX82" y="connsiteY82"/>
              </a:cxn>
              <a:cxn ang="83">
                <a:pos x="connsiteX83" y="connsiteY83"/>
              </a:cxn>
              <a:cxn ang="84">
                <a:pos x="connsiteX84" y="connsiteY84"/>
              </a:cxn>
              <a:cxn ang="85">
                <a:pos x="connsiteX85" y="connsiteY85"/>
              </a:cxn>
              <a:cxn ang="86">
                <a:pos x="connsiteX86" y="connsiteY86"/>
              </a:cxn>
              <a:cxn ang="87">
                <a:pos x="connsiteX87" y="connsiteY87"/>
              </a:cxn>
              <a:cxn ang="88">
                <a:pos x="connsiteX88" y="connsiteY88"/>
              </a:cxn>
              <a:cxn ang="89">
                <a:pos x="connsiteX89" y="connsiteY89"/>
              </a:cxn>
              <a:cxn ang="90">
                <a:pos x="connsiteX90" y="connsiteY90"/>
              </a:cxn>
              <a:cxn ang="91">
                <a:pos x="connsiteX91" y="connsiteY91"/>
              </a:cxn>
              <a:cxn ang="92">
                <a:pos x="connsiteX92" y="connsiteY92"/>
              </a:cxn>
              <a:cxn ang="93">
                <a:pos x="connsiteX93" y="connsiteY93"/>
              </a:cxn>
              <a:cxn ang="94">
                <a:pos x="connsiteX94" y="connsiteY94"/>
              </a:cxn>
              <a:cxn ang="95">
                <a:pos x="connsiteX95" y="connsiteY95"/>
              </a:cxn>
              <a:cxn ang="96">
                <a:pos x="connsiteX96" y="connsiteY96"/>
              </a:cxn>
              <a:cxn ang="97">
                <a:pos x="connsiteX97" y="connsiteY97"/>
              </a:cxn>
              <a:cxn ang="98">
                <a:pos x="connsiteX98" y="connsiteY98"/>
              </a:cxn>
              <a:cxn ang="99">
                <a:pos x="connsiteX99" y="connsiteY99"/>
              </a:cxn>
              <a:cxn ang="100">
                <a:pos x="connsiteX100" y="connsiteY100"/>
              </a:cxn>
            </a:cxnLst>
            <a:rect l="l" t="t" r="r" b="b"/>
            <a:pathLst>
              <a:path w="1457960" h="1457960">
                <a:moveTo>
                  <a:pt x="762000" y="6984"/>
                </a:moveTo>
                <a:lnTo>
                  <a:pt x="809625" y="10795"/>
                </a:lnTo>
                <a:lnTo>
                  <a:pt x="855980" y="17145"/>
                </a:lnTo>
                <a:lnTo>
                  <a:pt x="901064" y="26670"/>
                </a:lnTo>
                <a:lnTo>
                  <a:pt x="945514" y="39370"/>
                </a:lnTo>
                <a:lnTo>
                  <a:pt x="988694" y="53975"/>
                </a:lnTo>
                <a:lnTo>
                  <a:pt x="1029969" y="71754"/>
                </a:lnTo>
                <a:lnTo>
                  <a:pt x="1070610" y="92075"/>
                </a:lnTo>
                <a:lnTo>
                  <a:pt x="1109344" y="114300"/>
                </a:lnTo>
                <a:lnTo>
                  <a:pt x="1146175" y="139064"/>
                </a:lnTo>
                <a:lnTo>
                  <a:pt x="1181735" y="165734"/>
                </a:lnTo>
                <a:lnTo>
                  <a:pt x="1215389" y="194945"/>
                </a:lnTo>
                <a:lnTo>
                  <a:pt x="1247775" y="225425"/>
                </a:lnTo>
                <a:lnTo>
                  <a:pt x="1277619" y="258445"/>
                </a:lnTo>
                <a:lnTo>
                  <a:pt x="1305560" y="292734"/>
                </a:lnTo>
                <a:lnTo>
                  <a:pt x="1330960" y="329564"/>
                </a:lnTo>
                <a:lnTo>
                  <a:pt x="1354455" y="367029"/>
                </a:lnTo>
                <a:lnTo>
                  <a:pt x="1376044" y="406400"/>
                </a:lnTo>
                <a:lnTo>
                  <a:pt x="1394460" y="447039"/>
                </a:lnTo>
                <a:lnTo>
                  <a:pt x="1410969" y="488950"/>
                </a:lnTo>
                <a:lnTo>
                  <a:pt x="1424305" y="532129"/>
                </a:lnTo>
                <a:lnTo>
                  <a:pt x="1435735" y="576579"/>
                </a:lnTo>
                <a:lnTo>
                  <a:pt x="1443989" y="621664"/>
                </a:lnTo>
                <a:lnTo>
                  <a:pt x="1449069" y="667384"/>
                </a:lnTo>
                <a:lnTo>
                  <a:pt x="1451610" y="714375"/>
                </a:lnTo>
                <a:lnTo>
                  <a:pt x="1450975" y="762000"/>
                </a:lnTo>
                <a:lnTo>
                  <a:pt x="1447164" y="809625"/>
                </a:lnTo>
                <a:lnTo>
                  <a:pt x="1440180" y="855979"/>
                </a:lnTo>
                <a:lnTo>
                  <a:pt x="1430655" y="901064"/>
                </a:lnTo>
                <a:lnTo>
                  <a:pt x="1418589" y="945514"/>
                </a:lnTo>
                <a:lnTo>
                  <a:pt x="1403350" y="988695"/>
                </a:lnTo>
                <a:lnTo>
                  <a:pt x="1386205" y="1029970"/>
                </a:lnTo>
                <a:lnTo>
                  <a:pt x="1365885" y="1070609"/>
                </a:lnTo>
                <a:lnTo>
                  <a:pt x="1343660" y="1109345"/>
                </a:lnTo>
                <a:lnTo>
                  <a:pt x="1318894" y="1146175"/>
                </a:lnTo>
                <a:lnTo>
                  <a:pt x="1292225" y="1181734"/>
                </a:lnTo>
                <a:lnTo>
                  <a:pt x="1263014" y="1215389"/>
                </a:lnTo>
                <a:lnTo>
                  <a:pt x="1231900" y="1247775"/>
                </a:lnTo>
                <a:lnTo>
                  <a:pt x="1199514" y="1277620"/>
                </a:lnTo>
                <a:lnTo>
                  <a:pt x="1164589" y="1305559"/>
                </a:lnTo>
                <a:lnTo>
                  <a:pt x="1128394" y="1330959"/>
                </a:lnTo>
                <a:lnTo>
                  <a:pt x="1090294" y="1354454"/>
                </a:lnTo>
                <a:lnTo>
                  <a:pt x="1051560" y="1375409"/>
                </a:lnTo>
                <a:lnTo>
                  <a:pt x="1010919" y="1394459"/>
                </a:lnTo>
                <a:lnTo>
                  <a:pt x="968375" y="1410970"/>
                </a:lnTo>
                <a:lnTo>
                  <a:pt x="925830" y="1424304"/>
                </a:lnTo>
                <a:lnTo>
                  <a:pt x="881380" y="1435734"/>
                </a:lnTo>
                <a:lnTo>
                  <a:pt x="836294" y="1443989"/>
                </a:lnTo>
                <a:lnTo>
                  <a:pt x="789939" y="1449070"/>
                </a:lnTo>
                <a:lnTo>
                  <a:pt x="742950" y="1451609"/>
                </a:lnTo>
                <a:lnTo>
                  <a:pt x="695960" y="1450975"/>
                </a:lnTo>
                <a:lnTo>
                  <a:pt x="648335" y="1447164"/>
                </a:lnTo>
                <a:lnTo>
                  <a:pt x="601980" y="1440179"/>
                </a:lnTo>
                <a:lnTo>
                  <a:pt x="556260" y="1430654"/>
                </a:lnTo>
                <a:lnTo>
                  <a:pt x="512445" y="1418589"/>
                </a:lnTo>
                <a:lnTo>
                  <a:pt x="469264" y="1403350"/>
                </a:lnTo>
                <a:lnTo>
                  <a:pt x="427355" y="1386204"/>
                </a:lnTo>
                <a:lnTo>
                  <a:pt x="387350" y="1365884"/>
                </a:lnTo>
                <a:lnTo>
                  <a:pt x="348614" y="1343659"/>
                </a:lnTo>
                <a:lnTo>
                  <a:pt x="311150" y="1318895"/>
                </a:lnTo>
                <a:lnTo>
                  <a:pt x="275589" y="1291589"/>
                </a:lnTo>
                <a:lnTo>
                  <a:pt x="241935" y="1263014"/>
                </a:lnTo>
                <a:lnTo>
                  <a:pt x="210185" y="1231900"/>
                </a:lnTo>
                <a:lnTo>
                  <a:pt x="180339" y="1199514"/>
                </a:lnTo>
                <a:lnTo>
                  <a:pt x="152400" y="1164589"/>
                </a:lnTo>
                <a:lnTo>
                  <a:pt x="126364" y="1128395"/>
                </a:lnTo>
                <a:lnTo>
                  <a:pt x="102870" y="1090295"/>
                </a:lnTo>
                <a:lnTo>
                  <a:pt x="81914" y="1051559"/>
                </a:lnTo>
                <a:lnTo>
                  <a:pt x="62864" y="1010284"/>
                </a:lnTo>
                <a:lnTo>
                  <a:pt x="46989" y="968375"/>
                </a:lnTo>
                <a:lnTo>
                  <a:pt x="33020" y="925195"/>
                </a:lnTo>
                <a:lnTo>
                  <a:pt x="22225" y="881379"/>
                </a:lnTo>
                <a:lnTo>
                  <a:pt x="13970" y="836295"/>
                </a:lnTo>
                <a:lnTo>
                  <a:pt x="8889" y="789939"/>
                </a:lnTo>
                <a:lnTo>
                  <a:pt x="6350" y="742950"/>
                </a:lnTo>
                <a:lnTo>
                  <a:pt x="6985" y="695959"/>
                </a:lnTo>
                <a:lnTo>
                  <a:pt x="10795" y="648334"/>
                </a:lnTo>
                <a:lnTo>
                  <a:pt x="17145" y="601979"/>
                </a:lnTo>
                <a:lnTo>
                  <a:pt x="26670" y="556259"/>
                </a:lnTo>
                <a:lnTo>
                  <a:pt x="39370" y="512445"/>
                </a:lnTo>
                <a:lnTo>
                  <a:pt x="53975" y="469264"/>
                </a:lnTo>
                <a:lnTo>
                  <a:pt x="71755" y="427354"/>
                </a:lnTo>
                <a:lnTo>
                  <a:pt x="92075" y="387350"/>
                </a:lnTo>
                <a:lnTo>
                  <a:pt x="114300" y="348614"/>
                </a:lnTo>
                <a:lnTo>
                  <a:pt x="139064" y="311150"/>
                </a:lnTo>
                <a:lnTo>
                  <a:pt x="165735" y="275589"/>
                </a:lnTo>
                <a:lnTo>
                  <a:pt x="194945" y="241934"/>
                </a:lnTo>
                <a:lnTo>
                  <a:pt x="225425" y="210184"/>
                </a:lnTo>
                <a:lnTo>
                  <a:pt x="258445" y="180339"/>
                </a:lnTo>
                <a:lnTo>
                  <a:pt x="292735" y="152400"/>
                </a:lnTo>
                <a:lnTo>
                  <a:pt x="329564" y="126364"/>
                </a:lnTo>
                <a:lnTo>
                  <a:pt x="367030" y="102870"/>
                </a:lnTo>
                <a:lnTo>
                  <a:pt x="406400" y="81914"/>
                </a:lnTo>
                <a:lnTo>
                  <a:pt x="447039" y="62864"/>
                </a:lnTo>
                <a:lnTo>
                  <a:pt x="488950" y="46989"/>
                </a:lnTo>
                <a:lnTo>
                  <a:pt x="532130" y="33020"/>
                </a:lnTo>
                <a:lnTo>
                  <a:pt x="576580" y="22225"/>
                </a:lnTo>
                <a:lnTo>
                  <a:pt x="621664" y="13970"/>
                </a:lnTo>
                <a:lnTo>
                  <a:pt x="667385" y="8889"/>
                </a:lnTo>
                <a:lnTo>
                  <a:pt x="714375" y="6350"/>
                </a:lnTo>
                <a:lnTo>
                  <a:pt x="762000" y="6984"/>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619759" y="1706117"/>
            <a:ext cx="8823325" cy="20561"/>
          </a:xfrm>
          <a:custGeom>
            <a:avLst/>
            <a:gdLst>
              <a:gd name="connsiteX0" fmla="*/ 6350 w 8823325"/>
              <a:gd name="connsiteY0" fmla="*/ 6350 h 20561"/>
              <a:gd name="connsiteX1" fmla="*/ 8816974 w 8823325"/>
              <a:gd name="connsiteY1" fmla="*/ 6350 h 20561"/>
            </a:gdLst>
            <a:ahLst/>
            <a:cxnLst>
              <a:cxn ang="0">
                <a:pos x="connsiteX0" y="connsiteY0"/>
              </a:cxn>
              <a:cxn ang="1">
                <a:pos x="connsiteX1" y="connsiteY1"/>
              </a:cxn>
            </a:cxnLst>
            <a:rect l="l" t="t" r="r" b="b"/>
            <a:pathLst>
              <a:path w="8823325" h="20561">
                <a:moveTo>
                  <a:pt x="6350" y="6350"/>
                </a:moveTo>
                <a:lnTo>
                  <a:pt x="8816974" y="6350"/>
                </a:lnTo>
              </a:path>
            </a:pathLst>
          </a:custGeom>
          <a:ln w="12700">
            <a:solidFill>
              <a:srgbClr val="7F7F7F">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66700" y="1816100"/>
            <a:ext cx="9512300" cy="4711700"/>
          </a:xfrm>
          <a:prstGeom prst="rect">
            <a:avLst/>
          </a:prstGeom>
          <a:noFill/>
        </p:spPr>
      </p:pic>
      <p:sp>
        <p:nvSpPr>
          <p:cNvPr id="2" name="TextBox 1"/>
          <p:cNvSpPr txBox="1"/>
          <p:nvPr/>
        </p:nvSpPr>
        <p:spPr>
          <a:xfrm>
            <a:off x="3260957" y="856237"/>
            <a:ext cx="3523785" cy="1174489"/>
          </a:xfrm>
          <a:prstGeom prst="rect">
            <a:avLst/>
          </a:prstGeom>
          <a:noFill/>
        </p:spPr>
        <p:txBody>
          <a:bodyPr wrap="none" lIns="0" tIns="0" rIns="0" rtlCol="0">
            <a:spAutoFit/>
          </a:bodyPr>
          <a:lstStyle/>
          <a:p>
            <a:pPr algn="ctr">
              <a:lnSpc>
                <a:spcPts val="3000"/>
              </a:lnSpc>
            </a:pPr>
            <a:r>
              <a:rPr lang="en-US" altLang="zh-CN" sz="2305" b="1" dirty="0">
                <a:solidFill>
                  <a:srgbClr val="000000"/>
                </a:solidFill>
                <a:latin typeface="微软雅黑" panose="020B0503020204020204" pitchFamily="18" charset="-122"/>
                <a:cs typeface="微软雅黑" panose="020B0503020204020204" pitchFamily="18" charset="-122"/>
              </a:rPr>
              <a:t>CUSTOMER</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&amp;</a:t>
            </a:r>
            <a:r>
              <a:rPr lang="en-US" altLang="zh-CN" sz="2305" dirty="0">
                <a:latin typeface="Times New Roman" panose="02020603050405020304" pitchFamily="18" charset="0"/>
                <a:cs typeface="Times New Roman" panose="02020603050405020304" pitchFamily="18" charset="0"/>
              </a:rPr>
              <a:t> </a:t>
            </a:r>
            <a:r>
              <a:rPr lang="en-US" altLang="zh-CN" sz="2305" b="1" dirty="0">
                <a:solidFill>
                  <a:srgbClr val="000000"/>
                </a:solidFill>
                <a:latin typeface="微软雅黑" panose="020B0503020204020204" pitchFamily="18" charset="-122"/>
                <a:cs typeface="微软雅黑" panose="020B0503020204020204" pitchFamily="18" charset="-122"/>
              </a:rPr>
              <a:t>PARTNER</a:t>
            </a:r>
            <a:endParaRPr lang="ar-IQ" altLang="zh-CN" sz="2305" b="1" dirty="0">
              <a:solidFill>
                <a:srgbClr val="000000"/>
              </a:solidFill>
              <a:latin typeface="微软雅黑" panose="020B0503020204020204" pitchFamily="18" charset="-122"/>
              <a:cs typeface="微软雅黑" panose="020B0503020204020204" pitchFamily="18" charset="-122"/>
            </a:endParaRPr>
          </a:p>
          <a:p>
            <a:pPr algn="ctr">
              <a:lnSpc>
                <a:spcPts val="3000"/>
              </a:lnSpc>
            </a:pPr>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客户</a:t>
            </a:r>
            <a:r>
              <a:rPr lang="en-US"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&amp;</a:t>
            </a:r>
            <a:r>
              <a:rPr lang="zh-CN" altLang="zh-CN" sz="2305" b="1" dirty="0">
                <a:solidFill>
                  <a:srgbClr val="000000"/>
                </a:solidFill>
                <a:latin typeface="微软雅黑" panose="020B0503020204020204" pitchFamily="18" charset="-122"/>
                <a:ea typeface="微软雅黑" panose="020B0503020204020204" pitchFamily="18" charset="-122"/>
                <a:cs typeface="微软雅黑" panose="020B0503020204020204" pitchFamily="18" charset="-122"/>
              </a:rPr>
              <a:t>合作伙伴</a:t>
            </a:r>
          </a:p>
          <a:p>
            <a:pPr>
              <a:lnSpc>
                <a:spcPts val="3000"/>
              </a:lnSpc>
            </a:pPr>
            <a:endParaRPr lang="en-US" altLang="zh-CN" sz="2305" b="1" dirty="0">
              <a:solidFill>
                <a:srgbClr val="000000"/>
              </a:solidFill>
              <a:latin typeface="微软雅黑" panose="020B0503020204020204" pitchFamily="18" charset="-122"/>
              <a:cs typeface="微软雅黑" panose="020B0503020204020204" pitchFamily="18" charset="-122"/>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3721100" y="5346700"/>
            <a:ext cx="5702300" cy="8763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1041400"/>
            <a:ext cx="10058400" cy="5689600"/>
          </a:xfrm>
          <a:prstGeom prst="rect">
            <a:avLst/>
          </a:prstGeom>
          <a:noFill/>
        </p:spPr>
      </p:pic>
      <p:sp>
        <p:nvSpPr>
          <p:cNvPr id="2" name="TextBox 1"/>
          <p:cNvSpPr txBox="1"/>
          <p:nvPr/>
        </p:nvSpPr>
        <p:spPr>
          <a:xfrm>
            <a:off x="8737600" y="1955800"/>
            <a:ext cx="812800" cy="546100"/>
          </a:xfrm>
          <a:prstGeom prst="rect">
            <a:avLst/>
          </a:prstGeom>
          <a:noFill/>
        </p:spPr>
        <p:txBody>
          <a:bodyPr wrap="none" lIns="0" tIns="0" rIns="0" rtlCol="0">
            <a:spAutoFit/>
          </a:bodyPr>
          <a:lstStyle/>
          <a:p>
            <a:pPr>
              <a:lnSpc>
                <a:spcPts val="4300"/>
              </a:lnSpc>
            </a:pPr>
            <a:r>
              <a:rPr lang="en-US" altLang="zh-CN" sz="3300" b="1" dirty="0">
                <a:solidFill>
                  <a:srgbClr val="F1F1F1"/>
                </a:solidFill>
                <a:latin typeface="微软雅黑" panose="020B0503020204020204" pitchFamily="18" charset="-122"/>
                <a:cs typeface="微软雅黑" panose="020B0503020204020204" pitchFamily="18" charset="-122"/>
              </a:rPr>
              <a:t>SSG</a:t>
            </a:r>
          </a:p>
        </p:txBody>
      </p:sp>
      <p:sp>
        <p:nvSpPr>
          <p:cNvPr id="4" name="TextBox 1"/>
          <p:cNvSpPr txBox="1"/>
          <p:nvPr/>
        </p:nvSpPr>
        <p:spPr>
          <a:xfrm>
            <a:off x="2705100" y="3543300"/>
            <a:ext cx="4559300" cy="812800"/>
          </a:xfrm>
          <a:prstGeom prst="rect">
            <a:avLst/>
          </a:prstGeom>
          <a:noFill/>
        </p:spPr>
        <p:txBody>
          <a:bodyPr wrap="none" lIns="0" tIns="0" rIns="0" rtlCol="0">
            <a:spAutoFit/>
          </a:bodyPr>
          <a:lstStyle/>
          <a:p>
            <a:pPr>
              <a:lnSpc>
                <a:spcPts val="6400"/>
              </a:lnSpc>
            </a:pPr>
            <a:r>
              <a:rPr lang="en-US" altLang="zh-CN" sz="4955" b="1" dirty="0">
                <a:solidFill>
                  <a:srgbClr val="FFFFFF"/>
                </a:solidFill>
                <a:latin typeface="微软雅黑" panose="020B0503020204020204" pitchFamily="18" charset="-122"/>
                <a:cs typeface="微软雅黑" panose="020B0503020204020204" pitchFamily="18" charset="-122"/>
              </a:rPr>
              <a:t>THANK</a:t>
            </a:r>
            <a:r>
              <a:rPr lang="en-US" altLang="zh-CN" sz="4955" dirty="0">
                <a:latin typeface="Times New Roman" panose="02020603050405020304" pitchFamily="18" charset="0"/>
                <a:cs typeface="Times New Roman" panose="02020603050405020304" pitchFamily="18" charset="0"/>
              </a:rPr>
              <a:t> </a:t>
            </a:r>
            <a:r>
              <a:rPr lang="en-US" altLang="zh-CN" sz="4955" b="1" dirty="0">
                <a:solidFill>
                  <a:srgbClr val="FFFFFF"/>
                </a:solidFill>
                <a:latin typeface="微软雅黑" panose="020B0503020204020204" pitchFamily="18" charset="-122"/>
                <a:cs typeface="微软雅黑" panose="020B0503020204020204" pitchFamily="18" charset="-122"/>
              </a:rPr>
              <a:t>YOU！</a:t>
            </a:r>
          </a:p>
        </p:txBody>
      </p:sp>
      <p:sp>
        <p:nvSpPr>
          <p:cNvPr id="5" name="TextBox 1"/>
          <p:cNvSpPr txBox="1"/>
          <p:nvPr/>
        </p:nvSpPr>
        <p:spPr>
          <a:xfrm>
            <a:off x="5054600" y="4724400"/>
            <a:ext cx="3898900" cy="431800"/>
          </a:xfrm>
          <a:prstGeom prst="rect">
            <a:avLst/>
          </a:prstGeom>
          <a:noFill/>
        </p:spPr>
        <p:txBody>
          <a:bodyPr wrap="none" lIns="0" tIns="0" rIns="0" rtlCol="0">
            <a:spAutoFit/>
          </a:bodyPr>
          <a:lstStyle/>
          <a:p>
            <a:pPr>
              <a:lnSpc>
                <a:spcPts val="3400"/>
              </a:lnSpc>
            </a:pPr>
            <a:r>
              <a:rPr lang="en-US" altLang="zh-CN" sz="2605" dirty="0">
                <a:solidFill>
                  <a:srgbClr val="FFFFFF"/>
                </a:solidFill>
                <a:latin typeface="微软雅黑" panose="020B0503020204020204" pitchFamily="18" charset="-122"/>
                <a:cs typeface="微软雅黑" panose="020B0503020204020204" pitchFamily="18" charset="-122"/>
              </a:rPr>
              <a:t>We</a:t>
            </a:r>
            <a:r>
              <a:rPr lang="en-US" altLang="zh-CN" sz="2605" dirty="0">
                <a:latin typeface="Times New Roman" panose="02020603050405020304" pitchFamily="18" charset="0"/>
                <a:cs typeface="Times New Roman" panose="02020603050405020304" pitchFamily="18" charset="0"/>
              </a:rPr>
              <a:t> </a:t>
            </a:r>
            <a:r>
              <a:rPr lang="en-US" altLang="zh-CN" sz="2605" dirty="0">
                <a:solidFill>
                  <a:srgbClr val="FFFFFF"/>
                </a:solidFill>
                <a:latin typeface="微软雅黑" panose="020B0503020204020204" pitchFamily="18" charset="-122"/>
                <a:cs typeface="微软雅黑" panose="020B0503020204020204" pitchFamily="18" charset="-122"/>
              </a:rPr>
              <a:t>can</a:t>
            </a:r>
            <a:r>
              <a:rPr lang="en-US" altLang="zh-CN" sz="2605" dirty="0">
                <a:latin typeface="Times New Roman" panose="02020603050405020304" pitchFamily="18" charset="0"/>
                <a:cs typeface="Times New Roman" panose="02020603050405020304" pitchFamily="18" charset="0"/>
              </a:rPr>
              <a:t> </a:t>
            </a:r>
            <a:r>
              <a:rPr lang="en-US" altLang="zh-CN" sz="2605" dirty="0">
                <a:solidFill>
                  <a:srgbClr val="FFFFFF"/>
                </a:solidFill>
                <a:latin typeface="微软雅黑" panose="020B0503020204020204" pitchFamily="18" charset="-122"/>
                <a:cs typeface="微软雅黑" panose="020B0503020204020204" pitchFamily="18" charset="-122"/>
              </a:rPr>
              <a:t>always</a:t>
            </a:r>
            <a:r>
              <a:rPr lang="en-US" altLang="zh-CN" sz="2605" dirty="0">
                <a:latin typeface="Times New Roman" panose="02020603050405020304" pitchFamily="18" charset="0"/>
                <a:cs typeface="Times New Roman" panose="02020603050405020304" pitchFamily="18" charset="0"/>
              </a:rPr>
              <a:t> </a:t>
            </a:r>
            <a:r>
              <a:rPr lang="en-US" altLang="zh-CN" sz="2605" dirty="0">
                <a:solidFill>
                  <a:srgbClr val="FFFFFF"/>
                </a:solidFill>
                <a:latin typeface="微软雅黑" panose="020B0503020204020204" pitchFamily="18" charset="-122"/>
                <a:cs typeface="微软雅黑" panose="020B0503020204020204" pitchFamily="18" charset="-122"/>
              </a:rPr>
              <a:t>be</a:t>
            </a:r>
            <a:r>
              <a:rPr lang="en-US" altLang="zh-CN" sz="2605" dirty="0">
                <a:latin typeface="Times New Roman" panose="02020603050405020304" pitchFamily="18" charset="0"/>
                <a:cs typeface="Times New Roman" panose="02020603050405020304" pitchFamily="18" charset="0"/>
              </a:rPr>
              <a:t> </a:t>
            </a:r>
            <a:r>
              <a:rPr lang="en-US" altLang="zh-CN" sz="2605" dirty="0">
                <a:solidFill>
                  <a:srgbClr val="FFFFFF"/>
                </a:solidFill>
                <a:latin typeface="微软雅黑" panose="020B0503020204020204" pitchFamily="18" charset="-122"/>
                <a:cs typeface="微软雅黑" panose="020B0503020204020204" pitchFamily="18" charset="-122"/>
              </a:rPr>
              <a:t>better</a:t>
            </a:r>
          </a:p>
        </p:txBody>
      </p:sp>
      <p:sp>
        <p:nvSpPr>
          <p:cNvPr id="6" name="TextBox 1"/>
          <p:cNvSpPr txBox="1"/>
          <p:nvPr/>
        </p:nvSpPr>
        <p:spPr>
          <a:xfrm>
            <a:off x="7035800" y="6375400"/>
            <a:ext cx="2819400" cy="381000"/>
          </a:xfrm>
          <a:prstGeom prst="rect">
            <a:avLst/>
          </a:prstGeom>
          <a:noFill/>
        </p:spPr>
        <p:txBody>
          <a:bodyPr wrap="none" lIns="0" tIns="0" rIns="0" rtlCol="0">
            <a:spAutoFit/>
          </a:bodyPr>
          <a:lstStyle/>
          <a:p>
            <a:pPr>
              <a:lnSpc>
                <a:spcPts val="1200"/>
              </a:lnSpc>
            </a:pPr>
            <a:r>
              <a:rPr lang="en-US" altLang="zh-CN" sz="1295" dirty="0">
                <a:solidFill>
                  <a:srgbClr val="F1F1F1"/>
                </a:solidFill>
                <a:latin typeface="Calibri" panose="020F0502020204030204" pitchFamily="18" charset="0"/>
                <a:cs typeface="Calibri" panose="020F0502020204030204" pitchFamily="18" charset="0"/>
              </a:rPr>
              <a:t>WIN‐WIN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COOPERTION</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MUTUAL</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BENEFIT</a:t>
            </a:r>
          </a:p>
          <a:p>
            <a:pPr>
              <a:lnSpc>
                <a:spcPts val="1700"/>
              </a:lnSpc>
            </a:pPr>
            <a:r>
              <a:rPr lang="en-US" altLang="zh-CN" sz="1295" dirty="0">
                <a:solidFill>
                  <a:srgbClr val="F1F1F1"/>
                </a:solidFill>
                <a:latin typeface="Calibri" panose="020F0502020204030204" pitchFamily="18" charset="0"/>
                <a:cs typeface="Calibri" panose="020F0502020204030204" pitchFamily="18" charset="0"/>
              </a:rPr>
              <a:t>HELP</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AND</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SYNERGETIC</a:t>
            </a:r>
            <a:r>
              <a:rPr lang="en-US" altLang="zh-CN" sz="1295" dirty="0">
                <a:latin typeface="Times New Roman" panose="02020603050405020304" pitchFamily="18" charset="0"/>
                <a:cs typeface="Times New Roman" panose="02020603050405020304" pitchFamily="18" charset="0"/>
              </a:rPr>
              <a:t> </a:t>
            </a:r>
            <a:r>
              <a:rPr lang="en-US" altLang="zh-CN" sz="1295" dirty="0">
                <a:solidFill>
                  <a:srgbClr val="F1F1F1"/>
                </a:solidFill>
                <a:latin typeface="Calibri" panose="020F0502020204030204" pitchFamily="18" charset="0"/>
                <a:cs typeface="Calibri" panose="020F0502020204030204" pitchFamily="18" charset="0"/>
              </a:rPr>
              <a:t>DEVELOPMENT</a:t>
            </a:r>
          </a:p>
        </p:txBody>
      </p:sp>
      <p:sp>
        <p:nvSpPr>
          <p:cNvPr id="7" name="TextBox 1"/>
          <p:cNvSpPr txBox="1"/>
          <p:nvPr/>
        </p:nvSpPr>
        <p:spPr>
          <a:xfrm>
            <a:off x="4064000" y="5473700"/>
            <a:ext cx="5105400" cy="584200"/>
          </a:xfrm>
          <a:prstGeom prst="rect">
            <a:avLst/>
          </a:prstGeom>
          <a:noFill/>
        </p:spPr>
        <p:txBody>
          <a:bodyPr wrap="none" lIns="0" tIns="0" rIns="0" rtlCol="0">
            <a:spAutoFit/>
          </a:bodyPr>
          <a:lstStyle/>
          <a:p>
            <a:pPr>
              <a:lnSpc>
                <a:spcPts val="1500"/>
              </a:lnSpc>
              <a:tabLst>
                <a:tab pos="2197100" algn="l"/>
              </a:tabLst>
            </a:pPr>
            <a:r>
              <a:rPr lang="en-US" altLang="zh-CN" sz="1200" dirty="0">
                <a:solidFill>
                  <a:srgbClr val="F1F1F1"/>
                </a:solidFill>
                <a:latin typeface="微软雅黑" panose="020B0503020204020204" pitchFamily="18" charset="-122"/>
                <a:cs typeface="微软雅黑" panose="020B0503020204020204" pitchFamily="18" charset="-122"/>
              </a:rPr>
              <a:t>WIN-WIN</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F1F1F1"/>
                </a:solidFill>
                <a:latin typeface="微软雅黑" panose="020B0503020204020204" pitchFamily="18" charset="-122"/>
                <a:cs typeface="微软雅黑" panose="020B0503020204020204" pitchFamily="18" charset="-122"/>
              </a:rPr>
              <a:t>COOPERTION</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F1F1F1"/>
                </a:solidFill>
                <a:latin typeface="微软雅黑" panose="020B0503020204020204" pitchFamily="18" charset="-122"/>
                <a:cs typeface="微软雅黑" panose="020B0503020204020204" pitchFamily="18" charset="-122"/>
              </a:rPr>
              <a:t>MUTUAL</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F1F1F1"/>
                </a:solidFill>
                <a:latin typeface="微软雅黑" panose="020B0503020204020204" pitchFamily="18" charset="-122"/>
                <a:cs typeface="微软雅黑" panose="020B0503020204020204" pitchFamily="18" charset="-122"/>
              </a:rPr>
              <a:t>BENEFIT</a:t>
            </a:r>
          </a:p>
          <a:p>
            <a:pPr>
              <a:lnSpc>
                <a:spcPts val="1000"/>
              </a:lnSpc>
            </a:pPr>
            <a:endParaRPr lang="en-US" altLang="zh-CN" dirty="0"/>
          </a:p>
          <a:p>
            <a:pPr>
              <a:lnSpc>
                <a:spcPts val="2000"/>
              </a:lnSpc>
              <a:tabLst>
                <a:tab pos="2197100" algn="l"/>
              </a:tabLst>
            </a:pPr>
            <a:r>
              <a:rPr lang="en-US" altLang="zh-CN" dirty="0"/>
              <a:t>	</a:t>
            </a:r>
            <a:r>
              <a:rPr lang="en-US" altLang="zh-CN" sz="1200" dirty="0">
                <a:solidFill>
                  <a:srgbClr val="F1F1F1"/>
                </a:solidFill>
                <a:latin typeface="微软雅黑" panose="020B0503020204020204" pitchFamily="18" charset="-122"/>
                <a:cs typeface="微软雅黑" panose="020B0503020204020204" pitchFamily="18" charset="-122"/>
              </a:rPr>
              <a:t>HELP</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F1F1F1"/>
                </a:solidFill>
                <a:latin typeface="微软雅黑" panose="020B0503020204020204" pitchFamily="18" charset="-122"/>
                <a:cs typeface="微软雅黑" panose="020B0503020204020204" pitchFamily="18" charset="-122"/>
              </a:rPr>
              <a:t>AND</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F1F1F1"/>
                </a:solidFill>
                <a:latin typeface="微软雅黑" panose="020B0503020204020204" pitchFamily="18" charset="-122"/>
                <a:cs typeface="微软雅黑" panose="020B0503020204020204" pitchFamily="18" charset="-122"/>
              </a:rPr>
              <a:t>SYNERGETIC</a:t>
            </a:r>
            <a:r>
              <a:rPr lang="en-US" altLang="zh-CN" sz="1200" dirty="0">
                <a:latin typeface="Times New Roman" panose="02020603050405020304" pitchFamily="18" charset="0"/>
                <a:cs typeface="Times New Roman" panose="02020603050405020304" pitchFamily="18" charset="0"/>
              </a:rPr>
              <a:t> </a:t>
            </a:r>
            <a:r>
              <a:rPr lang="en-US" altLang="zh-CN" sz="1200" dirty="0">
                <a:solidFill>
                  <a:srgbClr val="F1F1F1"/>
                </a:solidFill>
                <a:latin typeface="微软雅黑" panose="020B0503020204020204" pitchFamily="18" charset="-122"/>
                <a:cs typeface="微软雅黑" panose="020B0503020204020204" pitchFamily="18" charset="-122"/>
              </a:rPr>
              <a:t>DEVELOPMENT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3721100" y="5346700"/>
            <a:ext cx="5702300" cy="876300"/>
          </a:xfrm>
          <a:prstGeom prst="rect">
            <a:avLst/>
          </a:prstGeom>
          <a:noFill/>
        </p:spPr>
      </p:pic>
      <p:pic>
        <p:nvPicPr>
          <p:cNvPr id="3" name="Picture 3"/>
          <p:cNvPicPr>
            <a:picLocks noChangeAspect="1" noChangeArrowheads="1"/>
          </p:cNvPicPr>
          <p:nvPr/>
        </p:nvPicPr>
        <p:blipFill>
          <a:blip r:embed="rId3"/>
          <a:srcRect/>
          <a:stretch>
            <a:fillRect/>
          </a:stretch>
        </p:blipFill>
        <p:spPr bwMode="auto">
          <a:xfrm>
            <a:off x="0" y="1041400"/>
            <a:ext cx="10058400" cy="5689600"/>
          </a:xfrm>
          <a:prstGeom prst="rect">
            <a:avLst/>
          </a:prstGeom>
          <a:noFill/>
        </p:spPr>
      </p:pic>
      <p:sp>
        <p:nvSpPr>
          <p:cNvPr id="2" name="TextBox 1"/>
          <p:cNvSpPr txBox="1"/>
          <p:nvPr/>
        </p:nvSpPr>
        <p:spPr>
          <a:xfrm>
            <a:off x="8737600" y="1955800"/>
            <a:ext cx="892873" cy="597599"/>
          </a:xfrm>
          <a:prstGeom prst="rect">
            <a:avLst/>
          </a:prstGeom>
          <a:noFill/>
        </p:spPr>
        <p:txBody>
          <a:bodyPr wrap="none" lIns="0" tIns="0" rIns="0" rtlCol="0">
            <a:spAutoFit/>
          </a:bodyPr>
          <a:lstStyle/>
          <a:p>
            <a:pPr>
              <a:lnSpc>
                <a:spcPts val="4300"/>
              </a:lnSpc>
            </a:pPr>
            <a:r>
              <a:rPr lang="en-US" altLang="zh-CN" sz="3300" b="1" dirty="0">
                <a:solidFill>
                  <a:srgbClr val="F1F1F1"/>
                </a:solidFill>
                <a:latin typeface="Arial" panose="020B0604020202020204" pitchFamily="34" charset="0"/>
                <a:ea typeface="微软雅黑" panose="020B0503020204020204" pitchFamily="18" charset="-122"/>
                <a:cs typeface="Arial" panose="020B0604020202020204" pitchFamily="34" charset="0"/>
              </a:rPr>
              <a:t>SSG</a:t>
            </a:r>
          </a:p>
        </p:txBody>
      </p:sp>
      <p:sp>
        <p:nvSpPr>
          <p:cNvPr id="4" name="TextBox 1"/>
          <p:cNvSpPr txBox="1"/>
          <p:nvPr/>
        </p:nvSpPr>
        <p:spPr>
          <a:xfrm>
            <a:off x="2705100" y="3543300"/>
            <a:ext cx="3911600" cy="808811"/>
          </a:xfrm>
          <a:prstGeom prst="rect">
            <a:avLst/>
          </a:prstGeom>
          <a:noFill/>
        </p:spPr>
        <p:txBody>
          <a:bodyPr wrap="square" lIns="0" tIns="0" rIns="0" rtlCol="0">
            <a:spAutoFit/>
          </a:bodyPr>
          <a:lstStyle/>
          <a:p>
            <a:pPr algn="ctr"/>
            <a:r>
              <a:rPr lang="zh-CN" altLang="zh-CN" sz="4955" b="1" dirty="0">
                <a:solidFill>
                  <a:srgbClr val="FFFFFF"/>
                </a:solidFill>
                <a:latin typeface="Arial" panose="020B0604020202020204" pitchFamily="34" charset="0"/>
                <a:ea typeface="微软雅黑" panose="020B0503020204020204" pitchFamily="18" charset="-122"/>
                <a:cs typeface="Arial" panose="020B0604020202020204" pitchFamily="34" charset="0"/>
              </a:rPr>
              <a:t>谢谢！</a:t>
            </a:r>
          </a:p>
        </p:txBody>
      </p:sp>
      <p:sp>
        <p:nvSpPr>
          <p:cNvPr id="5" name="TextBox 1"/>
          <p:cNvSpPr txBox="1"/>
          <p:nvPr/>
        </p:nvSpPr>
        <p:spPr>
          <a:xfrm>
            <a:off x="6388298" y="4724400"/>
            <a:ext cx="2667397" cy="446917"/>
          </a:xfrm>
          <a:prstGeom prst="rect">
            <a:avLst/>
          </a:prstGeom>
          <a:noFill/>
        </p:spPr>
        <p:txBody>
          <a:bodyPr wrap="none" lIns="0" tIns="0" rIns="0" rtlCol="0">
            <a:spAutoFit/>
          </a:bodyPr>
          <a:lstStyle/>
          <a:p>
            <a:r>
              <a:rPr lang="zh-CN" altLang="zh-CN" sz="2605" dirty="0">
                <a:solidFill>
                  <a:srgbClr val="FFFFFF"/>
                </a:solidFill>
                <a:latin typeface="Arial" panose="020B0604020202020204" pitchFamily="34" charset="0"/>
                <a:ea typeface="微软雅黑" panose="020B0503020204020204" pitchFamily="18" charset="-122"/>
                <a:cs typeface="Arial" panose="020B0604020202020204" pitchFamily="34" charset="0"/>
              </a:rPr>
              <a:t>我们总能做得更好</a:t>
            </a:r>
          </a:p>
        </p:txBody>
      </p:sp>
      <p:sp>
        <p:nvSpPr>
          <p:cNvPr id="6" name="TextBox 1"/>
          <p:cNvSpPr txBox="1"/>
          <p:nvPr/>
        </p:nvSpPr>
        <p:spPr>
          <a:xfrm>
            <a:off x="7941132" y="6223000"/>
            <a:ext cx="1500411" cy="444994"/>
          </a:xfrm>
          <a:prstGeom prst="rect">
            <a:avLst/>
          </a:prstGeom>
          <a:noFill/>
        </p:spPr>
        <p:txBody>
          <a:bodyPr wrap="none" lIns="0" tIns="0" rIns="0" rtlCol="0">
            <a:spAutoFit/>
          </a:bodyPr>
          <a:lstStyle/>
          <a:p>
            <a:r>
              <a:rPr lang="zh-CN" altLang="zh-CN" sz="1295" dirty="0">
                <a:solidFill>
                  <a:srgbClr val="F1F1F1"/>
                </a:solidFill>
                <a:latin typeface="Arial" panose="020B0604020202020204" pitchFamily="34" charset="0"/>
                <a:ea typeface="微软雅黑" panose="020B0503020204020204" pitchFamily="18" charset="-122"/>
                <a:cs typeface="Arial" panose="020B0604020202020204" pitchFamily="34" charset="0"/>
              </a:rPr>
              <a:t>合作共赢，互惠互利</a:t>
            </a:r>
          </a:p>
          <a:p>
            <a:r>
              <a:rPr lang="zh-CN" altLang="zh-CN" sz="1295" dirty="0">
                <a:solidFill>
                  <a:srgbClr val="F1F1F1"/>
                </a:solidFill>
                <a:latin typeface="Arial" panose="020B0604020202020204" pitchFamily="34" charset="0"/>
                <a:ea typeface="微软雅黑" panose="020B0503020204020204" pitchFamily="18" charset="-122"/>
                <a:cs typeface="Arial" panose="020B0604020202020204" pitchFamily="34" charset="0"/>
              </a:rPr>
              <a:t>互帮互助，协同发展</a:t>
            </a:r>
          </a:p>
        </p:txBody>
      </p:sp>
      <p:sp>
        <p:nvSpPr>
          <p:cNvPr id="7" name="TextBox 1"/>
          <p:cNvSpPr txBox="1"/>
          <p:nvPr/>
        </p:nvSpPr>
        <p:spPr>
          <a:xfrm>
            <a:off x="4064000" y="5473700"/>
            <a:ext cx="5080000" cy="538609"/>
          </a:xfrm>
          <a:prstGeom prst="rect">
            <a:avLst/>
          </a:prstGeom>
          <a:noFill/>
        </p:spPr>
        <p:txBody>
          <a:bodyPr wrap="square" lIns="0" tIns="0" rIns="0" rtlCol="0">
            <a:spAutoFit/>
          </a:bodyPr>
          <a:lstStyle/>
          <a:p>
            <a:r>
              <a:rPr lang="zh-CN" altLang="zh-CN" sz="1600" dirty="0">
                <a:solidFill>
                  <a:srgbClr val="F1F1F1"/>
                </a:solidFill>
                <a:latin typeface="Arial" panose="020B0604020202020204" pitchFamily="34" charset="0"/>
                <a:ea typeface="微软雅黑" panose="020B0503020204020204" pitchFamily="18" charset="-122"/>
                <a:cs typeface="Arial" panose="020B0604020202020204" pitchFamily="34" charset="0"/>
              </a:rPr>
              <a:t>合作共赢，互惠互利</a:t>
            </a:r>
          </a:p>
          <a:p>
            <a:pPr algn="r"/>
            <a:r>
              <a:rPr lang="zh-CN" altLang="zh-CN" sz="1600" dirty="0">
                <a:solidFill>
                  <a:srgbClr val="F1F1F1"/>
                </a:solidFill>
                <a:latin typeface="Arial" panose="020B0604020202020204" pitchFamily="34" charset="0"/>
                <a:ea typeface="微软雅黑" panose="020B0503020204020204" pitchFamily="18" charset="-122"/>
                <a:cs typeface="Arial" panose="020B0604020202020204" pitchFamily="34" charset="0"/>
              </a:rPr>
              <a:t>互帮互助，协同发展</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14536</Words>
  <Application>Microsoft Office PowerPoint</Application>
  <PresentationFormat>Custom</PresentationFormat>
  <Paragraphs>1190</Paragraphs>
  <Slides>107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107</vt:i4>
      </vt:variant>
    </vt:vector>
  </HeadingPairs>
  <TitlesOfParts>
    <vt:vector size="115" baseType="lpstr">
      <vt:lpstr>微软雅黑</vt:lpstr>
      <vt:lpstr>华文中宋</vt:lpstr>
      <vt:lpstr>Arial</vt:lpstr>
      <vt:lpstr>Calibri</vt:lpstr>
      <vt:lpstr>Times New Roman</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CPP- CONSTRUCTION OF FOUR BUILDINGS TO EPC FOR NEW NASSIRIYA DEPOT PROJECT</vt:lpstr>
      <vt:lpstr>CPP- 四栋建筑的施工是新纳西里耶仓库项目的EPC总承包工程的一部分。</vt:lpstr>
      <vt:lpstr>CPP - CONSTRUCTION  OF PIPE SLEEPER FOR CRUDE OIL STORAGE TANK AND BOOSTER PUMP AREA  </vt:lpstr>
      <vt:lpstr>CPP - 原油储罐和增压泵区域的管道支架施工</vt:lpstr>
      <vt:lpstr>SEPCOIII - AL Anbar Combined Cycle Power Plant Project The Long Spiral Drilling Pumped-Concrete Pile Work</vt:lpstr>
      <vt:lpstr>SEPCOIII - 安巴尔联合循环电厂项目中的长螺旋钻灌注混凝土桩工程</vt:lpstr>
      <vt:lpstr>SEPCOIII - AL Anbar Combined Cycle Power Plant Project The Long Spiral Drilling Pumped-Concrete Pile Work</vt:lpstr>
      <vt:lpstr>SEPCOIII - 安巴尔联合循环电厂项目的长螺旋钻孔泵送混凝土桩施工</vt:lpstr>
      <vt:lpstr>CHINA CAMCE CFG Construction Service for CPF-Oil Treatment System and Auxiliary Systems Project for Block 9 IN BASRAH</vt:lpstr>
      <vt:lpstr>中国CAMCE公司为巴士拉9号区块的CPF原油处理系统及辅助系统项目提供CFG桩施工服务</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chen</dc:creator>
  <cp:lastModifiedBy>mohameed akram</cp:lastModifiedBy>
  <cp:revision>28</cp:revision>
  <dcterms:created xsi:type="dcterms:W3CDTF">2006-08-16T00:00:00Z</dcterms:created>
  <dcterms:modified xsi:type="dcterms:W3CDTF">2024-09-08T00:30:25Z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690C4CED903344FDACA520FCFA53829E</vt:lpwstr>
  </property>
  <property fmtid="{D5CDD505-2E9C-101B-9397-08002B2CF9AE}" pid="3" name="KSOProductBuildVer">
    <vt:lpwstr>2052-11.1.0.11365</vt:lpwstr>
  </property>
</Properties>
</file>